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72" r:id="rId6"/>
    <p:sldId id="273" r:id="rId7"/>
    <p:sldId id="260" r:id="rId8"/>
    <p:sldId id="271" r:id="rId9"/>
    <p:sldId id="261" r:id="rId10"/>
    <p:sldId id="274" r:id="rId11"/>
    <p:sldId id="262" r:id="rId12"/>
    <p:sldId id="275" r:id="rId13"/>
    <p:sldId id="276" r:id="rId14"/>
    <p:sldId id="277" r:id="rId15"/>
    <p:sldId id="263" r:id="rId16"/>
    <p:sldId id="264" r:id="rId17"/>
    <p:sldId id="278" r:id="rId18"/>
    <p:sldId id="279" r:id="rId19"/>
    <p:sldId id="267" r:id="rId20"/>
    <p:sldId id="280" r:id="rId21"/>
    <p:sldId id="265" r:id="rId22"/>
    <p:sldId id="282" r:id="rId23"/>
    <p:sldId id="287" r:id="rId24"/>
    <p:sldId id="281" r:id="rId25"/>
    <p:sldId id="288" r:id="rId26"/>
    <p:sldId id="283" r:id="rId27"/>
    <p:sldId id="284" r:id="rId28"/>
    <p:sldId id="285" r:id="rId29"/>
    <p:sldId id="289" r:id="rId30"/>
    <p:sldId id="286" r:id="rId31"/>
    <p:sldId id="266" r:id="rId32"/>
    <p:sldId id="268" r:id="rId33"/>
    <p:sldId id="269" r:id="rId34"/>
    <p:sldId id="270" r:id="rId35"/>
  </p:sldIdLst>
  <p:sldSz cx="18288000" cy="10287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7AC3CCA-C797-4891-BE02-D94E43425B78}" styleName="Estilo medio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42" d="100"/>
          <a:sy n="42" d="100"/>
        </p:scale>
        <p:origin x="636" y="4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11/11/2024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11/11/2024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11/11/2024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11/11/2024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‹Nº›</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30.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9.jpg"/><Relationship Id="rId5" Type="http://schemas.openxmlformats.org/officeDocument/2006/relationships/image" Target="../media/image28.jpg"/><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26.jpg"/><Relationship Id="rId4" Type="http://schemas.openxmlformats.org/officeDocument/2006/relationships/image" Target="../media/image25.jpg"/></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26.jpg"/><Relationship Id="rId4" Type="http://schemas.openxmlformats.org/officeDocument/2006/relationships/image" Target="../media/image25.jpg"/></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26.jpg"/><Relationship Id="rId4" Type="http://schemas.openxmlformats.org/officeDocument/2006/relationships/image" Target="../media/image25.jpg"/></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26.jpg"/><Relationship Id="rId4" Type="http://schemas.openxmlformats.org/officeDocument/2006/relationships/image" Target="../media/image25.jpg"/></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8.svg"/></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31.jpeg"/></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32.jpeg"/></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33.jpeg"/></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37.jpg"/><Relationship Id="rId5" Type="http://schemas.openxmlformats.org/officeDocument/2006/relationships/image" Target="../media/image36.png"/><Relationship Id="rId4" Type="http://schemas.openxmlformats.org/officeDocument/2006/relationships/image" Target="../media/image35.png"/></Relationships>
</file>

<file path=ppt/slides/_rels/slide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41.jpeg"/><Relationship Id="rId5" Type="http://schemas.openxmlformats.org/officeDocument/2006/relationships/image" Target="../media/image40.png"/><Relationship Id="rId4" Type="http://schemas.openxmlformats.org/officeDocument/2006/relationships/image" Target="../media/image39.png"/></Relationships>
</file>

<file path=ppt/slides/_rels/slide2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jpeg"/><Relationship Id="rId1" Type="http://schemas.openxmlformats.org/officeDocument/2006/relationships/slideLayout" Target="../slideLayouts/slideLayout7.xml"/><Relationship Id="rId5" Type="http://schemas.openxmlformats.org/officeDocument/2006/relationships/image" Target="../media/image8.svg"/><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8" Type="http://schemas.openxmlformats.org/officeDocument/2006/relationships/image" Target="../media/image48.sv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46.svg"/><Relationship Id="rId5" Type="http://schemas.openxmlformats.org/officeDocument/2006/relationships/image" Target="../media/image45.png"/><Relationship Id="rId4" Type="http://schemas.openxmlformats.org/officeDocument/2006/relationships/image" Target="../media/image44.sv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hyperlink" Target="https://www.instagram.com/reel/C4jGMZ3PRlD/?igsh=MW4zMnBwazg0aGNlMA==" TargetMode="External"/><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hyperlink" Target="https://www.instagram.com/reel/DBemgTcyTtF/?igsh=MzlndXZrZnltbG9z" TargetMode="Externa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8" Type="http://schemas.openxmlformats.org/officeDocument/2006/relationships/hyperlink" Target="https://www.instagram.com/reel/C351AORtdNy/?igsh=MTM0OTI5eDkzNWhreA==" TargetMode="External"/><Relationship Id="rId3" Type="http://schemas.openxmlformats.org/officeDocument/2006/relationships/image" Target="../media/image12.png"/><Relationship Id="rId7" Type="http://schemas.openxmlformats.org/officeDocument/2006/relationships/hyperlink" Target="https://www.facebook.com/share/p/15AgiN6Nyz/" TargetMode="External"/><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hyperlink" Target="https://www.facebook.com/share/p/19W8j337dd/" TargetMode="External"/><Relationship Id="rId5" Type="http://schemas.openxmlformats.org/officeDocument/2006/relationships/image" Target="../media/image14.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8" Type="http://schemas.openxmlformats.org/officeDocument/2006/relationships/hyperlink" Target="https://www.lavoz.com.ar/ciudadanos/subir-al-omnibus-una-tarea-casi-imposible-para-personas-con-discapacidad-de-la-ciudad-de-cordob" TargetMode="External"/><Relationship Id="rId3" Type="http://schemas.openxmlformats.org/officeDocument/2006/relationships/image" Target="../media/image9.png"/><Relationship Id="rId7" Type="http://schemas.openxmlformats.org/officeDocument/2006/relationships/image" Target="../media/image18.jp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7.jpg"/><Relationship Id="rId5" Type="http://schemas.openxmlformats.org/officeDocument/2006/relationships/image" Target="../media/image16.jpg"/><Relationship Id="rId4" Type="http://schemas.openxmlformats.org/officeDocument/2006/relationships/image" Target="../media/image15.jpg"/><Relationship Id="rId9" Type="http://schemas.openxmlformats.org/officeDocument/2006/relationships/hyperlink" Target="https://www.valida.es/blog/post/discapacidad-motriz-y-barreras-de-accesibilidad/" TargetMode="External"/></Relationships>
</file>

<file path=ppt/slides/_rels/slide8.xml.rels><?xml version="1.0" encoding="UTF-8" standalone="yes"?>
<Relationships xmlns="http://schemas.openxmlformats.org/package/2006/relationships"><Relationship Id="rId8" Type="http://schemas.openxmlformats.org/officeDocument/2006/relationships/hyperlink" Target="https://buenosaires.gob.ar/infraestructura/subte/accesibilidad-en-el-subte" TargetMode="External"/><Relationship Id="rId3" Type="http://schemas.openxmlformats.org/officeDocument/2006/relationships/image" Target="../media/image19.jpg"/><Relationship Id="rId7" Type="http://schemas.openxmlformats.org/officeDocument/2006/relationships/image" Target="../media/image23.jpe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2.jpeg"/><Relationship Id="rId5" Type="http://schemas.openxmlformats.org/officeDocument/2006/relationships/image" Target="../media/image21.jpg"/><Relationship Id="rId10" Type="http://schemas.openxmlformats.org/officeDocument/2006/relationships/hyperlink" Target="https://www.larazondechivilcoy.com.ar/locales/2024/7/19/chivilcoy-dista-mucho-de-ser-una-ciudad-accesible-175904.html" TargetMode="External"/><Relationship Id="rId4" Type="http://schemas.openxmlformats.org/officeDocument/2006/relationships/image" Target="../media/image20.jpg"/><Relationship Id="rId9" Type="http://schemas.openxmlformats.org/officeDocument/2006/relationships/hyperlink" Target="https://ffyl.uncuyo.edu.ar/mendoza-una-ciudad-inclusiva-pero-con-falta-de-conciencia-social-y-colectiva"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27.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6.jpg"/><Relationship Id="rId5" Type="http://schemas.openxmlformats.org/officeDocument/2006/relationships/image" Target="../media/image25.jpg"/><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928665" y="645697"/>
            <a:ext cx="16598104" cy="1767866"/>
            <a:chOff x="0" y="0"/>
            <a:chExt cx="4371517" cy="465611"/>
          </a:xfrm>
        </p:grpSpPr>
        <p:sp>
          <p:nvSpPr>
            <p:cNvPr id="3" name="Freeform 3"/>
            <p:cNvSpPr/>
            <p:nvPr/>
          </p:nvSpPr>
          <p:spPr>
            <a:xfrm>
              <a:off x="0" y="0"/>
              <a:ext cx="4371517" cy="465611"/>
            </a:xfrm>
            <a:custGeom>
              <a:avLst/>
              <a:gdLst/>
              <a:ahLst/>
              <a:cxnLst/>
              <a:rect l="l" t="t" r="r" b="b"/>
              <a:pathLst>
                <a:path w="4371517" h="465611">
                  <a:moveTo>
                    <a:pt x="29852" y="0"/>
                  </a:moveTo>
                  <a:lnTo>
                    <a:pt x="4341666" y="0"/>
                  </a:lnTo>
                  <a:cubicBezTo>
                    <a:pt x="4349583" y="0"/>
                    <a:pt x="4357176" y="3145"/>
                    <a:pt x="4362774" y="8743"/>
                  </a:cubicBezTo>
                  <a:cubicBezTo>
                    <a:pt x="4368372" y="14342"/>
                    <a:pt x="4371517" y="21935"/>
                    <a:pt x="4371517" y="29852"/>
                  </a:cubicBezTo>
                  <a:lnTo>
                    <a:pt x="4371517" y="435759"/>
                  </a:lnTo>
                  <a:cubicBezTo>
                    <a:pt x="4371517" y="452246"/>
                    <a:pt x="4358152" y="465611"/>
                    <a:pt x="4341666" y="465611"/>
                  </a:cubicBezTo>
                  <a:lnTo>
                    <a:pt x="29852" y="465611"/>
                  </a:lnTo>
                  <a:cubicBezTo>
                    <a:pt x="21935" y="465611"/>
                    <a:pt x="14342" y="462466"/>
                    <a:pt x="8743" y="456867"/>
                  </a:cubicBezTo>
                  <a:cubicBezTo>
                    <a:pt x="3145" y="451269"/>
                    <a:pt x="0" y="443676"/>
                    <a:pt x="0" y="435759"/>
                  </a:cubicBezTo>
                  <a:lnTo>
                    <a:pt x="0" y="29852"/>
                  </a:lnTo>
                  <a:cubicBezTo>
                    <a:pt x="0" y="21935"/>
                    <a:pt x="3145" y="14342"/>
                    <a:pt x="8743" y="8743"/>
                  </a:cubicBezTo>
                  <a:cubicBezTo>
                    <a:pt x="14342" y="3145"/>
                    <a:pt x="21935" y="0"/>
                    <a:pt x="29852" y="0"/>
                  </a:cubicBezTo>
                  <a:close/>
                </a:path>
              </a:pathLst>
            </a:custGeom>
            <a:solidFill>
              <a:srgbClr val="000000">
                <a:alpha val="0"/>
              </a:srgbClr>
            </a:solidFill>
            <a:ln w="38100" cap="rnd">
              <a:solidFill>
                <a:srgbClr val="E5E1DA"/>
              </a:solidFill>
              <a:prstDash val="solid"/>
              <a:round/>
            </a:ln>
          </p:spPr>
          <p:txBody>
            <a:bodyPr/>
            <a:lstStyle/>
            <a:p>
              <a:endParaRPr lang="es-AR"/>
            </a:p>
          </p:txBody>
        </p:sp>
        <p:sp>
          <p:nvSpPr>
            <p:cNvPr id="4" name="TextBox 4"/>
            <p:cNvSpPr txBox="1"/>
            <p:nvPr/>
          </p:nvSpPr>
          <p:spPr>
            <a:xfrm>
              <a:off x="0" y="-38100"/>
              <a:ext cx="4371517" cy="503711"/>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5410201" y="704241"/>
            <a:ext cx="12898244" cy="9239859"/>
          </a:xfrm>
          <a:custGeom>
            <a:avLst/>
            <a:gdLst/>
            <a:ahLst/>
            <a:cxnLst/>
            <a:rect l="l" t="t" r="r" b="b"/>
            <a:pathLst>
              <a:path w="12112509" h="8707633">
                <a:moveTo>
                  <a:pt x="0" y="0"/>
                </a:moveTo>
                <a:lnTo>
                  <a:pt x="12112509" y="0"/>
                </a:lnTo>
                <a:lnTo>
                  <a:pt x="12112509" y="8707633"/>
                </a:lnTo>
                <a:lnTo>
                  <a:pt x="0" y="8707633"/>
                </a:lnTo>
                <a:lnTo>
                  <a:pt x="0" y="0"/>
                </a:lnTo>
                <a:close/>
              </a:path>
            </a:pathLst>
          </a:custGeom>
          <a:blipFill>
            <a:blip r:embed="rId2"/>
            <a:stretch>
              <a:fillRect t="-501"/>
            </a:stretch>
          </a:blipFill>
        </p:spPr>
        <p:txBody>
          <a:bodyPr/>
          <a:lstStyle/>
          <a:p>
            <a:pPr algn="ctr"/>
            <a:endParaRPr lang="es-AR" dirty="0"/>
          </a:p>
        </p:txBody>
      </p:sp>
      <p:pic>
        <p:nvPicPr>
          <p:cNvPr id="6" name="Picture 6"/>
          <p:cNvPicPr>
            <a:picLocks noChangeAspect="1"/>
          </p:cNvPicPr>
          <p:nvPr/>
        </p:nvPicPr>
        <p:blipFill>
          <a:blip r:embed="rId3"/>
          <a:srcRect/>
          <a:stretch>
            <a:fillRect/>
          </a:stretch>
        </p:blipFill>
        <p:spPr>
          <a:xfrm>
            <a:off x="1215469" y="860642"/>
            <a:ext cx="1337976" cy="1337976"/>
          </a:xfrm>
          <a:prstGeom prst="rect">
            <a:avLst/>
          </a:prstGeom>
        </p:spPr>
      </p:pic>
      <p:sp>
        <p:nvSpPr>
          <p:cNvPr id="7" name="TextBox 7"/>
          <p:cNvSpPr txBox="1"/>
          <p:nvPr/>
        </p:nvSpPr>
        <p:spPr>
          <a:xfrm>
            <a:off x="457200" y="4247259"/>
            <a:ext cx="14139456" cy="3514725"/>
          </a:xfrm>
          <a:prstGeom prst="rect">
            <a:avLst/>
          </a:prstGeom>
        </p:spPr>
        <p:txBody>
          <a:bodyPr lIns="0" tIns="0" rIns="0" bIns="0" rtlCol="0" anchor="t">
            <a:spAutoFit/>
          </a:bodyPr>
          <a:lstStyle/>
          <a:p>
            <a:pPr algn="l">
              <a:lnSpc>
                <a:spcPts val="13200"/>
              </a:lnSpc>
            </a:pPr>
            <a:r>
              <a:rPr lang="en-US" sz="12000" b="1" dirty="0">
                <a:solidFill>
                  <a:srgbClr val="FBF9F1"/>
                </a:solidFill>
                <a:latin typeface="Poppins Bold"/>
                <a:ea typeface="Poppins Bold"/>
                <a:cs typeface="Poppins Bold"/>
                <a:sym typeface="Poppins Bold"/>
              </a:rPr>
              <a:t>ACCEDIENDO </a:t>
            </a:r>
          </a:p>
          <a:p>
            <a:pPr algn="just">
              <a:lnSpc>
                <a:spcPts val="13200"/>
              </a:lnSpc>
            </a:pPr>
            <a:r>
              <a:rPr lang="en-US" sz="12000" b="1" dirty="0">
                <a:solidFill>
                  <a:srgbClr val="FBF9F1"/>
                </a:solidFill>
                <a:latin typeface="Poppins Bold"/>
                <a:ea typeface="Poppins Bold"/>
                <a:cs typeface="Poppins Bold"/>
                <a:sym typeface="Poppins Bold"/>
              </a:rPr>
              <a:t>AL MUNDO</a:t>
            </a:r>
          </a:p>
        </p:txBody>
      </p:sp>
      <p:sp>
        <p:nvSpPr>
          <p:cNvPr id="8" name="TextBox 8"/>
          <p:cNvSpPr txBox="1"/>
          <p:nvPr/>
        </p:nvSpPr>
        <p:spPr>
          <a:xfrm>
            <a:off x="1028700" y="8691880"/>
            <a:ext cx="7762921" cy="566420"/>
          </a:xfrm>
          <a:prstGeom prst="rect">
            <a:avLst/>
          </a:prstGeom>
        </p:spPr>
        <p:txBody>
          <a:bodyPr lIns="0" tIns="0" rIns="0" bIns="0" rtlCol="0" anchor="t">
            <a:spAutoFit/>
          </a:bodyPr>
          <a:lstStyle/>
          <a:p>
            <a:pPr algn="l">
              <a:lnSpc>
                <a:spcPts val="4480"/>
              </a:lnSpc>
              <a:spcBef>
                <a:spcPct val="0"/>
              </a:spcBef>
            </a:pPr>
            <a:r>
              <a:rPr lang="en-US" sz="3200" dirty="0">
                <a:solidFill>
                  <a:srgbClr val="E5E1DA"/>
                </a:solidFill>
                <a:latin typeface="Poppins"/>
                <a:ea typeface="Poppins"/>
                <a:cs typeface="Poppins"/>
                <a:sym typeface="Poppins"/>
              </a:rPr>
              <a:t>Por Leticia Mores</a:t>
            </a:r>
          </a:p>
        </p:txBody>
      </p:sp>
      <p:pic>
        <p:nvPicPr>
          <p:cNvPr id="14" name="Imagen 13" descr="Icono&#10;&#10;Descripción generada automáticamente">
            <a:extLst>
              <a:ext uri="{FF2B5EF4-FFF2-40B4-BE49-F238E27FC236}">
                <a16:creationId xmlns:a16="http://schemas.microsoft.com/office/drawing/2014/main" id="{29B9056B-FA9B-2AFE-F6BA-E4AD383F59A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70177" y="800100"/>
            <a:ext cx="1483504" cy="1483504"/>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a:extLst>
            <a:ext uri="{FF2B5EF4-FFF2-40B4-BE49-F238E27FC236}">
              <a16:creationId xmlns:a16="http://schemas.microsoft.com/office/drawing/2014/main" id="{EE5340BB-B9B1-CE47-59DF-BF165211D38D}"/>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DC37651A-5843-0082-A3C2-EE5D604EE2C3}"/>
              </a:ext>
            </a:extLst>
          </p:cNvPr>
          <p:cNvSpPr/>
          <p:nvPr/>
        </p:nvSpPr>
        <p:spPr>
          <a:xfrm>
            <a:off x="2271414" y="1920068"/>
            <a:ext cx="13745171" cy="10034901"/>
          </a:xfrm>
          <a:custGeom>
            <a:avLst/>
            <a:gdLst/>
            <a:ahLst/>
            <a:cxnLst/>
            <a:rect l="l" t="t" r="r" b="b"/>
            <a:pathLst>
              <a:path w="13745171" h="10034901">
                <a:moveTo>
                  <a:pt x="0" y="0"/>
                </a:moveTo>
                <a:lnTo>
                  <a:pt x="13745172" y="0"/>
                </a:lnTo>
                <a:lnTo>
                  <a:pt x="13745172" y="10034901"/>
                </a:lnTo>
                <a:lnTo>
                  <a:pt x="0" y="10034901"/>
                </a:lnTo>
                <a:lnTo>
                  <a:pt x="0" y="0"/>
                </a:lnTo>
                <a:close/>
              </a:path>
            </a:pathLst>
          </a:custGeom>
          <a:blipFill>
            <a:blip r:embed="rId2"/>
            <a:stretch>
              <a:fillRect l="-523" r="-523"/>
            </a:stretch>
          </a:blipFill>
        </p:spPr>
        <p:txBody>
          <a:bodyPr/>
          <a:lstStyle/>
          <a:p>
            <a:endParaRPr lang="es-AR"/>
          </a:p>
        </p:txBody>
      </p:sp>
      <p:grpSp>
        <p:nvGrpSpPr>
          <p:cNvPr id="3" name="Group 3">
            <a:extLst>
              <a:ext uri="{FF2B5EF4-FFF2-40B4-BE49-F238E27FC236}">
                <a16:creationId xmlns:a16="http://schemas.microsoft.com/office/drawing/2014/main" id="{E7EA0E83-6F54-1E1B-828B-8E2F456B4546}"/>
              </a:ext>
            </a:extLst>
          </p:cNvPr>
          <p:cNvGrpSpPr/>
          <p:nvPr/>
        </p:nvGrpSpPr>
        <p:grpSpPr>
          <a:xfrm>
            <a:off x="530463" y="2029306"/>
            <a:ext cx="6823913" cy="839660"/>
            <a:chOff x="0" y="0"/>
            <a:chExt cx="1797245" cy="221145"/>
          </a:xfrm>
        </p:grpSpPr>
        <p:sp>
          <p:nvSpPr>
            <p:cNvPr id="4" name="Freeform 4">
              <a:extLst>
                <a:ext uri="{FF2B5EF4-FFF2-40B4-BE49-F238E27FC236}">
                  <a16:creationId xmlns:a16="http://schemas.microsoft.com/office/drawing/2014/main" id="{BC2A6BF4-8455-460F-8BAD-09FC9C9DAE2F}"/>
                </a:ext>
              </a:extLst>
            </p:cNvPr>
            <p:cNvSpPr/>
            <p:nvPr/>
          </p:nvSpPr>
          <p:spPr>
            <a:xfrm>
              <a:off x="0" y="0"/>
              <a:ext cx="1797245" cy="221145"/>
            </a:xfrm>
            <a:custGeom>
              <a:avLst/>
              <a:gdLst/>
              <a:ahLst/>
              <a:cxnLst/>
              <a:rect l="l" t="t" r="r" b="b"/>
              <a:pathLst>
                <a:path w="1797245" h="221145">
                  <a:moveTo>
                    <a:pt x="68072" y="0"/>
                  </a:moveTo>
                  <a:lnTo>
                    <a:pt x="1729173" y="0"/>
                  </a:lnTo>
                  <a:cubicBezTo>
                    <a:pt x="1766768" y="0"/>
                    <a:pt x="1797245" y="30477"/>
                    <a:pt x="1797245" y="68072"/>
                  </a:cubicBezTo>
                  <a:lnTo>
                    <a:pt x="1797245" y="153073"/>
                  </a:lnTo>
                  <a:cubicBezTo>
                    <a:pt x="1797245" y="190668"/>
                    <a:pt x="1766768" y="221145"/>
                    <a:pt x="1729173" y="221145"/>
                  </a:cubicBezTo>
                  <a:lnTo>
                    <a:pt x="68072" y="221145"/>
                  </a:lnTo>
                  <a:cubicBezTo>
                    <a:pt x="30477" y="221145"/>
                    <a:pt x="0" y="190668"/>
                    <a:pt x="0" y="153073"/>
                  </a:cubicBezTo>
                  <a:lnTo>
                    <a:pt x="0" y="68072"/>
                  </a:lnTo>
                  <a:cubicBezTo>
                    <a:pt x="0" y="30477"/>
                    <a:pt x="30477" y="0"/>
                    <a:pt x="68072" y="0"/>
                  </a:cubicBezTo>
                  <a:close/>
                </a:path>
              </a:pathLst>
            </a:custGeom>
            <a:solidFill>
              <a:srgbClr val="000000"/>
            </a:solidFill>
            <a:ln w="38100" cap="rnd">
              <a:solidFill>
                <a:srgbClr val="FBF9F1"/>
              </a:solidFill>
              <a:prstDash val="solid"/>
              <a:round/>
            </a:ln>
          </p:spPr>
          <p:txBody>
            <a:bodyPr/>
            <a:lstStyle/>
            <a:p>
              <a:endParaRPr lang="es-AR"/>
            </a:p>
          </p:txBody>
        </p:sp>
        <p:sp>
          <p:nvSpPr>
            <p:cNvPr id="5" name="TextBox 5">
              <a:extLst>
                <a:ext uri="{FF2B5EF4-FFF2-40B4-BE49-F238E27FC236}">
                  <a16:creationId xmlns:a16="http://schemas.microsoft.com/office/drawing/2014/main" id="{11A71D4C-E442-6D7C-A940-9B7F01AC8917}"/>
                </a:ext>
              </a:extLst>
            </p:cNvPr>
            <p:cNvSpPr txBox="1"/>
            <p:nvPr/>
          </p:nvSpPr>
          <p:spPr>
            <a:xfrm>
              <a:off x="0" y="-38100"/>
              <a:ext cx="1797245" cy="259245"/>
            </a:xfrm>
            <a:prstGeom prst="rect">
              <a:avLst/>
            </a:prstGeom>
          </p:spPr>
          <p:txBody>
            <a:bodyPr lIns="50800" tIns="50800" rIns="50800" bIns="50800" rtlCol="0" anchor="ctr"/>
            <a:lstStyle/>
            <a:p>
              <a:pPr algn="ctr">
                <a:lnSpc>
                  <a:spcPts val="2659"/>
                </a:lnSpc>
              </a:pPr>
              <a:endParaRPr/>
            </a:p>
          </p:txBody>
        </p:sp>
      </p:grpSp>
      <p:sp>
        <p:nvSpPr>
          <p:cNvPr id="9" name="Freeform 9">
            <a:extLst>
              <a:ext uri="{FF2B5EF4-FFF2-40B4-BE49-F238E27FC236}">
                <a16:creationId xmlns:a16="http://schemas.microsoft.com/office/drawing/2014/main" id="{E6269A45-7623-AD45-8CA8-7F3B8BD7F362}"/>
              </a:ext>
            </a:extLst>
          </p:cNvPr>
          <p:cNvSpPr/>
          <p:nvPr/>
        </p:nvSpPr>
        <p:spPr>
          <a:xfrm>
            <a:off x="6487139" y="2228559"/>
            <a:ext cx="457200" cy="460655"/>
          </a:xfrm>
          <a:custGeom>
            <a:avLst/>
            <a:gdLst/>
            <a:ahLst/>
            <a:cxnLst/>
            <a:rect l="l" t="t" r="r" b="b"/>
            <a:pathLst>
              <a:path w="457200" h="460655">
                <a:moveTo>
                  <a:pt x="0" y="0"/>
                </a:moveTo>
                <a:lnTo>
                  <a:pt x="457200" y="0"/>
                </a:lnTo>
                <a:lnTo>
                  <a:pt x="457200" y="460655"/>
                </a:lnTo>
                <a:lnTo>
                  <a:pt x="0" y="460655"/>
                </a:lnTo>
                <a:lnTo>
                  <a:pt x="0" y="0"/>
                </a:lnTo>
                <a:close/>
              </a:path>
            </a:pathLst>
          </a:custGeom>
          <a:blipFill>
            <a:blip r:embed="rId3"/>
            <a:stretch>
              <a:fillRect/>
            </a:stretch>
          </a:blipFill>
        </p:spPr>
        <p:txBody>
          <a:bodyPr/>
          <a:lstStyle/>
          <a:p>
            <a:endParaRPr lang="es-AR"/>
          </a:p>
        </p:txBody>
      </p:sp>
      <p:grpSp>
        <p:nvGrpSpPr>
          <p:cNvPr id="10" name="Group 10">
            <a:extLst>
              <a:ext uri="{FF2B5EF4-FFF2-40B4-BE49-F238E27FC236}">
                <a16:creationId xmlns:a16="http://schemas.microsoft.com/office/drawing/2014/main" id="{E63ADD3E-52E7-E0D4-444E-F269441AD3C0}"/>
              </a:ext>
            </a:extLst>
          </p:cNvPr>
          <p:cNvGrpSpPr/>
          <p:nvPr/>
        </p:nvGrpSpPr>
        <p:grpSpPr>
          <a:xfrm>
            <a:off x="10933623" y="2073062"/>
            <a:ext cx="6823913" cy="839660"/>
            <a:chOff x="0" y="0"/>
            <a:chExt cx="1797245" cy="221145"/>
          </a:xfrm>
        </p:grpSpPr>
        <p:sp>
          <p:nvSpPr>
            <p:cNvPr id="11" name="Freeform 11">
              <a:extLst>
                <a:ext uri="{FF2B5EF4-FFF2-40B4-BE49-F238E27FC236}">
                  <a16:creationId xmlns:a16="http://schemas.microsoft.com/office/drawing/2014/main" id="{4050BE83-6E69-0E2D-B3C9-6CA9A19B8582}"/>
                </a:ext>
              </a:extLst>
            </p:cNvPr>
            <p:cNvSpPr/>
            <p:nvPr/>
          </p:nvSpPr>
          <p:spPr>
            <a:xfrm>
              <a:off x="0" y="0"/>
              <a:ext cx="1797245" cy="221145"/>
            </a:xfrm>
            <a:custGeom>
              <a:avLst/>
              <a:gdLst/>
              <a:ahLst/>
              <a:cxnLst/>
              <a:rect l="l" t="t" r="r" b="b"/>
              <a:pathLst>
                <a:path w="1797245" h="221145">
                  <a:moveTo>
                    <a:pt x="68072" y="0"/>
                  </a:moveTo>
                  <a:lnTo>
                    <a:pt x="1729173" y="0"/>
                  </a:lnTo>
                  <a:cubicBezTo>
                    <a:pt x="1766768" y="0"/>
                    <a:pt x="1797245" y="30477"/>
                    <a:pt x="1797245" y="68072"/>
                  </a:cubicBezTo>
                  <a:lnTo>
                    <a:pt x="1797245" y="153073"/>
                  </a:lnTo>
                  <a:cubicBezTo>
                    <a:pt x="1797245" y="190668"/>
                    <a:pt x="1766768" y="221145"/>
                    <a:pt x="1729173" y="221145"/>
                  </a:cubicBezTo>
                  <a:lnTo>
                    <a:pt x="68072" y="221145"/>
                  </a:lnTo>
                  <a:cubicBezTo>
                    <a:pt x="30477" y="221145"/>
                    <a:pt x="0" y="190668"/>
                    <a:pt x="0" y="153073"/>
                  </a:cubicBezTo>
                  <a:lnTo>
                    <a:pt x="0" y="68072"/>
                  </a:lnTo>
                  <a:cubicBezTo>
                    <a:pt x="0" y="30477"/>
                    <a:pt x="30477" y="0"/>
                    <a:pt x="68072" y="0"/>
                  </a:cubicBezTo>
                  <a:close/>
                </a:path>
              </a:pathLst>
            </a:custGeom>
            <a:solidFill>
              <a:srgbClr val="000000"/>
            </a:solidFill>
            <a:ln w="38100" cap="rnd">
              <a:solidFill>
                <a:srgbClr val="FFD944"/>
              </a:solidFill>
              <a:prstDash val="solid"/>
              <a:round/>
            </a:ln>
          </p:spPr>
          <p:txBody>
            <a:bodyPr/>
            <a:lstStyle/>
            <a:p>
              <a:endParaRPr lang="es-AR"/>
            </a:p>
          </p:txBody>
        </p:sp>
        <p:sp>
          <p:nvSpPr>
            <p:cNvPr id="12" name="TextBox 12">
              <a:extLst>
                <a:ext uri="{FF2B5EF4-FFF2-40B4-BE49-F238E27FC236}">
                  <a16:creationId xmlns:a16="http://schemas.microsoft.com/office/drawing/2014/main" id="{ECDC7407-A872-46B9-9C12-CD4E2D8C99DE}"/>
                </a:ext>
              </a:extLst>
            </p:cNvPr>
            <p:cNvSpPr txBox="1"/>
            <p:nvPr/>
          </p:nvSpPr>
          <p:spPr>
            <a:xfrm>
              <a:off x="0" y="-38100"/>
              <a:ext cx="1797245" cy="259245"/>
            </a:xfrm>
            <a:prstGeom prst="rect">
              <a:avLst/>
            </a:prstGeom>
          </p:spPr>
          <p:txBody>
            <a:bodyPr lIns="50800" tIns="50800" rIns="50800" bIns="50800" rtlCol="0" anchor="ctr"/>
            <a:lstStyle/>
            <a:p>
              <a:pPr algn="ctr">
                <a:lnSpc>
                  <a:spcPts val="2659"/>
                </a:lnSpc>
              </a:pPr>
              <a:endParaRPr/>
            </a:p>
          </p:txBody>
        </p:sp>
      </p:grpSp>
      <p:grpSp>
        <p:nvGrpSpPr>
          <p:cNvPr id="16" name="Group 16">
            <a:extLst>
              <a:ext uri="{FF2B5EF4-FFF2-40B4-BE49-F238E27FC236}">
                <a16:creationId xmlns:a16="http://schemas.microsoft.com/office/drawing/2014/main" id="{C58131E5-A056-9529-BD57-19D2BC227309}"/>
              </a:ext>
            </a:extLst>
          </p:cNvPr>
          <p:cNvGrpSpPr/>
          <p:nvPr/>
        </p:nvGrpSpPr>
        <p:grpSpPr>
          <a:xfrm>
            <a:off x="5483744" y="5755850"/>
            <a:ext cx="6823913" cy="839660"/>
            <a:chOff x="0" y="0"/>
            <a:chExt cx="1797245" cy="221145"/>
          </a:xfrm>
        </p:grpSpPr>
        <p:sp>
          <p:nvSpPr>
            <p:cNvPr id="17" name="Freeform 17">
              <a:extLst>
                <a:ext uri="{FF2B5EF4-FFF2-40B4-BE49-F238E27FC236}">
                  <a16:creationId xmlns:a16="http://schemas.microsoft.com/office/drawing/2014/main" id="{C7C43AEA-837A-5660-2642-C105A311E730}"/>
                </a:ext>
              </a:extLst>
            </p:cNvPr>
            <p:cNvSpPr/>
            <p:nvPr/>
          </p:nvSpPr>
          <p:spPr>
            <a:xfrm>
              <a:off x="0" y="0"/>
              <a:ext cx="1797245" cy="221145"/>
            </a:xfrm>
            <a:custGeom>
              <a:avLst/>
              <a:gdLst/>
              <a:ahLst/>
              <a:cxnLst/>
              <a:rect l="l" t="t" r="r" b="b"/>
              <a:pathLst>
                <a:path w="1797245" h="221145">
                  <a:moveTo>
                    <a:pt x="68072" y="0"/>
                  </a:moveTo>
                  <a:lnTo>
                    <a:pt x="1729173" y="0"/>
                  </a:lnTo>
                  <a:cubicBezTo>
                    <a:pt x="1766768" y="0"/>
                    <a:pt x="1797245" y="30477"/>
                    <a:pt x="1797245" y="68072"/>
                  </a:cubicBezTo>
                  <a:lnTo>
                    <a:pt x="1797245" y="153073"/>
                  </a:lnTo>
                  <a:cubicBezTo>
                    <a:pt x="1797245" y="190668"/>
                    <a:pt x="1766768" y="221145"/>
                    <a:pt x="1729173" y="221145"/>
                  </a:cubicBezTo>
                  <a:lnTo>
                    <a:pt x="68072" y="221145"/>
                  </a:lnTo>
                  <a:cubicBezTo>
                    <a:pt x="30477" y="221145"/>
                    <a:pt x="0" y="190668"/>
                    <a:pt x="0" y="153073"/>
                  </a:cubicBezTo>
                  <a:lnTo>
                    <a:pt x="0" y="68072"/>
                  </a:lnTo>
                  <a:cubicBezTo>
                    <a:pt x="0" y="30477"/>
                    <a:pt x="30477" y="0"/>
                    <a:pt x="68072" y="0"/>
                  </a:cubicBezTo>
                  <a:close/>
                </a:path>
              </a:pathLst>
            </a:custGeom>
            <a:solidFill>
              <a:srgbClr val="000000"/>
            </a:solidFill>
            <a:ln w="38100" cap="rnd">
              <a:solidFill>
                <a:srgbClr val="FBF9F1"/>
              </a:solidFill>
              <a:prstDash val="solid"/>
              <a:round/>
            </a:ln>
          </p:spPr>
          <p:txBody>
            <a:bodyPr/>
            <a:lstStyle/>
            <a:p>
              <a:endParaRPr lang="es-AR"/>
            </a:p>
          </p:txBody>
        </p:sp>
        <p:sp>
          <p:nvSpPr>
            <p:cNvPr id="18" name="TextBox 18">
              <a:extLst>
                <a:ext uri="{FF2B5EF4-FFF2-40B4-BE49-F238E27FC236}">
                  <a16:creationId xmlns:a16="http://schemas.microsoft.com/office/drawing/2014/main" id="{11D2FCF2-F29B-E9F1-9858-F10E27847FBB}"/>
                </a:ext>
              </a:extLst>
            </p:cNvPr>
            <p:cNvSpPr txBox="1"/>
            <p:nvPr/>
          </p:nvSpPr>
          <p:spPr>
            <a:xfrm>
              <a:off x="0" y="-38100"/>
              <a:ext cx="1797245" cy="259245"/>
            </a:xfrm>
            <a:prstGeom prst="rect">
              <a:avLst/>
            </a:prstGeom>
          </p:spPr>
          <p:txBody>
            <a:bodyPr lIns="50800" tIns="50800" rIns="50800" bIns="50800" rtlCol="0" anchor="ctr"/>
            <a:lstStyle/>
            <a:p>
              <a:pPr algn="ctr">
                <a:lnSpc>
                  <a:spcPts val="2659"/>
                </a:lnSpc>
              </a:pPr>
              <a:endParaRPr/>
            </a:p>
          </p:txBody>
        </p:sp>
      </p:grpSp>
      <p:sp>
        <p:nvSpPr>
          <p:cNvPr id="22" name="Freeform 22">
            <a:extLst>
              <a:ext uri="{FF2B5EF4-FFF2-40B4-BE49-F238E27FC236}">
                <a16:creationId xmlns:a16="http://schemas.microsoft.com/office/drawing/2014/main" id="{924487CD-408E-ECBE-84AE-870703798A11}"/>
              </a:ext>
            </a:extLst>
          </p:cNvPr>
          <p:cNvSpPr/>
          <p:nvPr/>
        </p:nvSpPr>
        <p:spPr>
          <a:xfrm>
            <a:off x="11402257" y="5936448"/>
            <a:ext cx="457200" cy="460655"/>
          </a:xfrm>
          <a:custGeom>
            <a:avLst/>
            <a:gdLst/>
            <a:ahLst/>
            <a:cxnLst/>
            <a:rect l="l" t="t" r="r" b="b"/>
            <a:pathLst>
              <a:path w="457200" h="460655">
                <a:moveTo>
                  <a:pt x="0" y="0"/>
                </a:moveTo>
                <a:lnTo>
                  <a:pt x="457200" y="0"/>
                </a:lnTo>
                <a:lnTo>
                  <a:pt x="457200" y="460655"/>
                </a:lnTo>
                <a:lnTo>
                  <a:pt x="0" y="460655"/>
                </a:lnTo>
                <a:lnTo>
                  <a:pt x="0" y="0"/>
                </a:lnTo>
                <a:close/>
              </a:path>
            </a:pathLst>
          </a:custGeom>
          <a:blipFill>
            <a:blip r:embed="rId3"/>
            <a:stretch>
              <a:fillRect/>
            </a:stretch>
          </a:blipFill>
        </p:spPr>
        <p:txBody>
          <a:bodyPr/>
          <a:lstStyle/>
          <a:p>
            <a:endParaRPr lang="es-AR"/>
          </a:p>
        </p:txBody>
      </p:sp>
      <p:sp>
        <p:nvSpPr>
          <p:cNvPr id="30" name="Freeform 30">
            <a:extLst>
              <a:ext uri="{FF2B5EF4-FFF2-40B4-BE49-F238E27FC236}">
                <a16:creationId xmlns:a16="http://schemas.microsoft.com/office/drawing/2014/main" id="{6074F890-7A12-2FA8-7239-1702FBBAF535}"/>
              </a:ext>
            </a:extLst>
          </p:cNvPr>
          <p:cNvSpPr/>
          <p:nvPr/>
        </p:nvSpPr>
        <p:spPr>
          <a:xfrm>
            <a:off x="16764000" y="2232014"/>
            <a:ext cx="446341" cy="457200"/>
          </a:xfrm>
          <a:custGeom>
            <a:avLst/>
            <a:gdLst/>
            <a:ahLst/>
            <a:cxnLst/>
            <a:rect l="l" t="t" r="r" b="b"/>
            <a:pathLst>
              <a:path w="446341" h="457200">
                <a:moveTo>
                  <a:pt x="0" y="0"/>
                </a:moveTo>
                <a:lnTo>
                  <a:pt x="446342" y="0"/>
                </a:lnTo>
                <a:lnTo>
                  <a:pt x="446342" y="457200"/>
                </a:lnTo>
                <a:lnTo>
                  <a:pt x="0" y="457200"/>
                </a:lnTo>
                <a:lnTo>
                  <a:pt x="0" y="0"/>
                </a:lnTo>
                <a:close/>
              </a:path>
            </a:pathLst>
          </a:custGeom>
          <a:blipFill>
            <a:blip r:embed="rId4"/>
            <a:stretch>
              <a:fillRect/>
            </a:stretch>
          </a:blipFill>
        </p:spPr>
        <p:txBody>
          <a:bodyPr/>
          <a:lstStyle/>
          <a:p>
            <a:endParaRPr lang="es-AR"/>
          </a:p>
        </p:txBody>
      </p:sp>
      <p:sp>
        <p:nvSpPr>
          <p:cNvPr id="31" name="TextBox 31">
            <a:extLst>
              <a:ext uri="{FF2B5EF4-FFF2-40B4-BE49-F238E27FC236}">
                <a16:creationId xmlns:a16="http://schemas.microsoft.com/office/drawing/2014/main" id="{530AFE42-8172-9FCC-0588-98CAA37223B6}"/>
              </a:ext>
            </a:extLst>
          </p:cNvPr>
          <p:cNvSpPr txBox="1"/>
          <p:nvPr/>
        </p:nvSpPr>
        <p:spPr>
          <a:xfrm>
            <a:off x="2222957" y="2284295"/>
            <a:ext cx="3854146" cy="404919"/>
          </a:xfrm>
          <a:prstGeom prst="rect">
            <a:avLst/>
          </a:prstGeom>
        </p:spPr>
        <p:txBody>
          <a:bodyPr lIns="0" tIns="0" rIns="0" bIns="0" rtlCol="0" anchor="t">
            <a:spAutoFit/>
          </a:bodyPr>
          <a:lstStyle/>
          <a:p>
            <a:pPr algn="l">
              <a:lnSpc>
                <a:spcPts val="3500"/>
              </a:lnSpc>
              <a:spcBef>
                <a:spcPct val="0"/>
              </a:spcBef>
            </a:pPr>
            <a:r>
              <a:rPr lang="en-US" sz="2500" b="1" dirty="0">
                <a:solidFill>
                  <a:srgbClr val="FBF9F1"/>
                </a:solidFill>
                <a:latin typeface="Lato Bold"/>
                <a:ea typeface="Lato Bold"/>
                <a:cs typeface="Lato Bold"/>
                <a:sym typeface="Lato Bold"/>
              </a:rPr>
              <a:t>GUIA DE RUEDAS</a:t>
            </a:r>
          </a:p>
        </p:txBody>
      </p:sp>
      <p:sp>
        <p:nvSpPr>
          <p:cNvPr id="33" name="TextBox 33">
            <a:extLst>
              <a:ext uri="{FF2B5EF4-FFF2-40B4-BE49-F238E27FC236}">
                <a16:creationId xmlns:a16="http://schemas.microsoft.com/office/drawing/2014/main" id="{8BCB6F77-D83D-9E07-B8FD-9C0E60367EDC}"/>
              </a:ext>
            </a:extLst>
          </p:cNvPr>
          <p:cNvSpPr txBox="1"/>
          <p:nvPr/>
        </p:nvSpPr>
        <p:spPr>
          <a:xfrm>
            <a:off x="4525413" y="732618"/>
            <a:ext cx="9237174" cy="744435"/>
          </a:xfrm>
          <a:prstGeom prst="rect">
            <a:avLst/>
          </a:prstGeom>
        </p:spPr>
        <p:txBody>
          <a:bodyPr lIns="0" tIns="0" rIns="0" bIns="0" rtlCol="0" anchor="t">
            <a:spAutoFit/>
          </a:bodyPr>
          <a:lstStyle/>
          <a:p>
            <a:pPr algn="ctr">
              <a:lnSpc>
                <a:spcPts val="5500"/>
              </a:lnSpc>
            </a:pPr>
            <a:r>
              <a:rPr lang="es-AR" sz="6000" b="1" i="0" u="none" strike="noStrike" dirty="0">
                <a:solidFill>
                  <a:schemeClr val="bg1"/>
                </a:solidFill>
                <a:effectLst/>
                <a:latin typeface="Poppins Bold" panose="00000800000000000000" charset="0"/>
                <a:cs typeface="Poppins Bold" panose="00000800000000000000" charset="0"/>
              </a:rPr>
              <a:t>BENCHMARKING</a:t>
            </a:r>
            <a:endParaRPr lang="en-US" sz="5000" b="1" dirty="0">
              <a:solidFill>
                <a:srgbClr val="FBF9F1"/>
              </a:solidFill>
              <a:latin typeface="Poppins Bold"/>
              <a:ea typeface="Poppins Bold"/>
              <a:cs typeface="Poppins Bold"/>
              <a:sym typeface="Poppins Bold"/>
            </a:endParaRPr>
          </a:p>
        </p:txBody>
      </p:sp>
      <p:sp>
        <p:nvSpPr>
          <p:cNvPr id="34" name="TextBox 34">
            <a:extLst>
              <a:ext uri="{FF2B5EF4-FFF2-40B4-BE49-F238E27FC236}">
                <a16:creationId xmlns:a16="http://schemas.microsoft.com/office/drawing/2014/main" id="{C8F144CC-AB75-1434-166E-6C58417B0453}"/>
              </a:ext>
            </a:extLst>
          </p:cNvPr>
          <p:cNvSpPr txBox="1"/>
          <p:nvPr/>
        </p:nvSpPr>
        <p:spPr>
          <a:xfrm>
            <a:off x="13679475" y="2292628"/>
            <a:ext cx="3854146" cy="404919"/>
          </a:xfrm>
          <a:prstGeom prst="rect">
            <a:avLst/>
          </a:prstGeom>
        </p:spPr>
        <p:txBody>
          <a:bodyPr lIns="0" tIns="0" rIns="0" bIns="0" rtlCol="0" anchor="t">
            <a:spAutoFit/>
          </a:bodyPr>
          <a:lstStyle/>
          <a:p>
            <a:pPr algn="l">
              <a:lnSpc>
                <a:spcPts val="3500"/>
              </a:lnSpc>
              <a:spcBef>
                <a:spcPct val="0"/>
              </a:spcBef>
            </a:pPr>
            <a:r>
              <a:rPr lang="en-US" sz="2500" b="1" dirty="0">
                <a:solidFill>
                  <a:srgbClr val="FFD944"/>
                </a:solidFill>
                <a:latin typeface="Lato Bold"/>
                <a:ea typeface="Lato Bold"/>
                <a:cs typeface="Lato Bold"/>
                <a:sym typeface="Lato Bold"/>
              </a:rPr>
              <a:t>ACCES APP</a:t>
            </a:r>
          </a:p>
        </p:txBody>
      </p:sp>
      <p:sp>
        <p:nvSpPr>
          <p:cNvPr id="36" name="TextBox 36">
            <a:extLst>
              <a:ext uri="{FF2B5EF4-FFF2-40B4-BE49-F238E27FC236}">
                <a16:creationId xmlns:a16="http://schemas.microsoft.com/office/drawing/2014/main" id="{542F6F61-7EF4-A93B-3CEF-25452163F0E1}"/>
              </a:ext>
            </a:extLst>
          </p:cNvPr>
          <p:cNvSpPr txBox="1"/>
          <p:nvPr/>
        </p:nvSpPr>
        <p:spPr>
          <a:xfrm>
            <a:off x="7908953" y="5964315"/>
            <a:ext cx="3854146" cy="404919"/>
          </a:xfrm>
          <a:prstGeom prst="rect">
            <a:avLst/>
          </a:prstGeom>
        </p:spPr>
        <p:txBody>
          <a:bodyPr lIns="0" tIns="0" rIns="0" bIns="0" rtlCol="0" anchor="t">
            <a:spAutoFit/>
          </a:bodyPr>
          <a:lstStyle/>
          <a:p>
            <a:pPr algn="just">
              <a:lnSpc>
                <a:spcPts val="3500"/>
              </a:lnSpc>
              <a:spcBef>
                <a:spcPct val="0"/>
              </a:spcBef>
            </a:pPr>
            <a:r>
              <a:rPr lang="en-US" sz="2500" b="1" dirty="0">
                <a:solidFill>
                  <a:srgbClr val="FBF9F1"/>
                </a:solidFill>
                <a:latin typeface="Lato Bold"/>
                <a:ea typeface="Lato Bold"/>
                <a:cs typeface="Lato Bold"/>
                <a:sym typeface="Lato Bold"/>
              </a:rPr>
              <a:t>ACCESO YA</a:t>
            </a:r>
          </a:p>
        </p:txBody>
      </p:sp>
      <p:pic>
        <p:nvPicPr>
          <p:cNvPr id="7" name="Imagen 6" descr="Interfaz de usuario gráfica, Aplicación&#10;&#10;Descripción generada automáticamente">
            <a:extLst>
              <a:ext uri="{FF2B5EF4-FFF2-40B4-BE49-F238E27FC236}">
                <a16:creationId xmlns:a16="http://schemas.microsoft.com/office/drawing/2014/main" id="{0B9014D6-B385-8169-9841-42123BC3DC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0080" y="3289191"/>
            <a:ext cx="3496401" cy="6215823"/>
          </a:xfrm>
          <a:prstGeom prst="rect">
            <a:avLst/>
          </a:prstGeom>
        </p:spPr>
      </p:pic>
      <p:pic>
        <p:nvPicPr>
          <p:cNvPr id="13" name="Imagen 12" descr="Interfaz de usuario gráfica, Aplicación&#10;&#10;Descripción generada automáticamente">
            <a:extLst>
              <a:ext uri="{FF2B5EF4-FFF2-40B4-BE49-F238E27FC236}">
                <a16:creationId xmlns:a16="http://schemas.microsoft.com/office/drawing/2014/main" id="{B666A8EB-2882-0668-4900-543E440D3FD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490769" y="3414270"/>
            <a:ext cx="3496401" cy="6215823"/>
          </a:xfrm>
          <a:prstGeom prst="rect">
            <a:avLst/>
          </a:prstGeom>
        </p:spPr>
      </p:pic>
      <p:pic>
        <p:nvPicPr>
          <p:cNvPr id="20" name="Imagen 19" descr="Un grupo de personas en una cancha&#10;&#10;Descripción generada automáticamente">
            <a:extLst>
              <a:ext uri="{FF2B5EF4-FFF2-40B4-BE49-F238E27FC236}">
                <a16:creationId xmlns:a16="http://schemas.microsoft.com/office/drawing/2014/main" id="{B02BDB28-E87E-DA60-DD0D-D5047B364DE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483744" y="7038525"/>
            <a:ext cx="6823914" cy="3012039"/>
          </a:xfrm>
          <a:prstGeom prst="rect">
            <a:avLst/>
          </a:prstGeom>
        </p:spPr>
      </p:pic>
      <p:sp>
        <p:nvSpPr>
          <p:cNvPr id="6" name="Freeform 18">
            <a:extLst>
              <a:ext uri="{FF2B5EF4-FFF2-40B4-BE49-F238E27FC236}">
                <a16:creationId xmlns:a16="http://schemas.microsoft.com/office/drawing/2014/main" id="{EFC78D19-4AC0-F20B-6861-B178F5C5345E}"/>
              </a:ext>
            </a:extLst>
          </p:cNvPr>
          <p:cNvSpPr/>
          <p:nvPr/>
        </p:nvSpPr>
        <p:spPr>
          <a:xfrm>
            <a:off x="5754351" y="426157"/>
            <a:ext cx="6823913" cy="1153381"/>
          </a:xfrm>
          <a:custGeom>
            <a:avLst/>
            <a:gdLst/>
            <a:ahLst/>
            <a:cxnLst/>
            <a:rect l="l" t="t" r="r" b="b"/>
            <a:pathLst>
              <a:path w="4039835" h="171301">
                <a:moveTo>
                  <a:pt x="30284" y="0"/>
                </a:moveTo>
                <a:lnTo>
                  <a:pt x="4009551" y="0"/>
                </a:lnTo>
                <a:cubicBezTo>
                  <a:pt x="4026276" y="0"/>
                  <a:pt x="4039835" y="13559"/>
                  <a:pt x="4039835" y="30284"/>
                </a:cubicBezTo>
                <a:lnTo>
                  <a:pt x="4039835" y="141018"/>
                </a:lnTo>
                <a:cubicBezTo>
                  <a:pt x="4039835" y="157743"/>
                  <a:pt x="4026276" y="171301"/>
                  <a:pt x="4009551" y="171301"/>
                </a:cubicBezTo>
                <a:lnTo>
                  <a:pt x="30284" y="171301"/>
                </a:lnTo>
                <a:cubicBezTo>
                  <a:pt x="13559" y="171301"/>
                  <a:pt x="0" y="157743"/>
                  <a:pt x="0" y="141018"/>
                </a:cubicBezTo>
                <a:lnTo>
                  <a:pt x="0" y="30284"/>
                </a:lnTo>
                <a:cubicBezTo>
                  <a:pt x="0" y="13559"/>
                  <a:pt x="13559" y="0"/>
                  <a:pt x="30284" y="0"/>
                </a:cubicBezTo>
                <a:close/>
              </a:path>
            </a:pathLst>
          </a:custGeom>
          <a:solidFill>
            <a:srgbClr val="000000">
              <a:alpha val="0"/>
            </a:srgbClr>
          </a:solidFill>
          <a:ln w="38100" cap="rnd">
            <a:solidFill>
              <a:srgbClr val="FBF9F1"/>
            </a:solidFill>
            <a:prstDash val="solid"/>
            <a:round/>
          </a:ln>
        </p:spPr>
        <p:txBody>
          <a:bodyPr/>
          <a:lstStyle/>
          <a:p>
            <a:endParaRPr lang="es-AR"/>
          </a:p>
        </p:txBody>
      </p:sp>
    </p:spTree>
    <p:extLst>
      <p:ext uri="{BB962C8B-B14F-4D97-AF65-F5344CB8AC3E}">
        <p14:creationId xmlns:p14="http://schemas.microsoft.com/office/powerpoint/2010/main" val="2152488368"/>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rot="-2181579">
            <a:off x="10328175" y="-1241393"/>
            <a:ext cx="10128448" cy="10895890"/>
          </a:xfrm>
          <a:custGeom>
            <a:avLst/>
            <a:gdLst/>
            <a:ahLst/>
            <a:cxnLst/>
            <a:rect l="l" t="t" r="r" b="b"/>
            <a:pathLst>
              <a:path w="10128448" h="10895890">
                <a:moveTo>
                  <a:pt x="0" y="0"/>
                </a:moveTo>
                <a:lnTo>
                  <a:pt x="10128447" y="0"/>
                </a:lnTo>
                <a:lnTo>
                  <a:pt x="10128447" y="10895890"/>
                </a:lnTo>
                <a:lnTo>
                  <a:pt x="0" y="10895890"/>
                </a:lnTo>
                <a:lnTo>
                  <a:pt x="0" y="0"/>
                </a:lnTo>
                <a:close/>
              </a:path>
            </a:pathLst>
          </a:custGeom>
          <a:blipFill>
            <a:blip r:embed="rId2"/>
            <a:stretch>
              <a:fillRect l="-157" r="-157"/>
            </a:stretch>
          </a:blipFill>
        </p:spPr>
        <p:txBody>
          <a:bodyPr/>
          <a:lstStyle/>
          <a:p>
            <a:endParaRPr lang="es-AR"/>
          </a:p>
        </p:txBody>
      </p:sp>
      <p:sp>
        <p:nvSpPr>
          <p:cNvPr id="3" name="Freeform 3"/>
          <p:cNvSpPr/>
          <p:nvPr/>
        </p:nvSpPr>
        <p:spPr>
          <a:xfrm>
            <a:off x="-2181413" y="7794859"/>
            <a:ext cx="5747719" cy="3384081"/>
          </a:xfrm>
          <a:custGeom>
            <a:avLst/>
            <a:gdLst/>
            <a:ahLst/>
            <a:cxnLst/>
            <a:rect l="l" t="t" r="r" b="b"/>
            <a:pathLst>
              <a:path w="5747719" h="3384081">
                <a:moveTo>
                  <a:pt x="0" y="0"/>
                </a:moveTo>
                <a:lnTo>
                  <a:pt x="5747720" y="0"/>
                </a:lnTo>
                <a:lnTo>
                  <a:pt x="5747720" y="3384080"/>
                </a:lnTo>
                <a:lnTo>
                  <a:pt x="0" y="3384080"/>
                </a:lnTo>
                <a:lnTo>
                  <a:pt x="0" y="0"/>
                </a:lnTo>
                <a:close/>
              </a:path>
            </a:pathLst>
          </a:custGeom>
          <a:blipFill>
            <a:blip r:embed="rId3"/>
            <a:stretch>
              <a:fillRect l="-18302" b="-143185"/>
            </a:stretch>
          </a:blipFill>
        </p:spPr>
        <p:txBody>
          <a:bodyPr/>
          <a:lstStyle/>
          <a:p>
            <a:endParaRPr lang="es-AR"/>
          </a:p>
        </p:txBody>
      </p:sp>
      <p:sp>
        <p:nvSpPr>
          <p:cNvPr id="15" name="TextBox 15"/>
          <p:cNvSpPr txBox="1"/>
          <p:nvPr/>
        </p:nvSpPr>
        <p:spPr>
          <a:xfrm>
            <a:off x="942974" y="800100"/>
            <a:ext cx="6296025" cy="850233"/>
          </a:xfrm>
          <a:prstGeom prst="rect">
            <a:avLst/>
          </a:prstGeom>
        </p:spPr>
        <p:txBody>
          <a:bodyPr wrap="square" lIns="0" tIns="0" rIns="0" bIns="0" rtlCol="0" anchor="t">
            <a:spAutoFit/>
          </a:bodyPr>
          <a:lstStyle/>
          <a:p>
            <a:pPr algn="l">
              <a:lnSpc>
                <a:spcPts val="6600"/>
              </a:lnSpc>
            </a:pPr>
            <a:r>
              <a:rPr lang="en-US" sz="6000" b="1" dirty="0">
                <a:solidFill>
                  <a:srgbClr val="FBF9F1"/>
                </a:solidFill>
                <a:latin typeface="Poppins Bold"/>
                <a:ea typeface="Poppins Bold"/>
                <a:cs typeface="Poppins Bold"/>
                <a:sym typeface="Poppins Bold"/>
              </a:rPr>
              <a:t>BENCHMARKING</a:t>
            </a:r>
          </a:p>
        </p:txBody>
      </p:sp>
      <p:graphicFrame>
        <p:nvGraphicFramePr>
          <p:cNvPr id="21" name="Tabla 20">
            <a:extLst>
              <a:ext uri="{FF2B5EF4-FFF2-40B4-BE49-F238E27FC236}">
                <a16:creationId xmlns:a16="http://schemas.microsoft.com/office/drawing/2014/main" id="{450708DC-6CF6-5224-35A8-6EF5CD96CE07}"/>
              </a:ext>
            </a:extLst>
          </p:cNvPr>
          <p:cNvGraphicFramePr>
            <a:graphicFrameLocks noGrp="1"/>
          </p:cNvGraphicFramePr>
          <p:nvPr>
            <p:extLst>
              <p:ext uri="{D42A27DB-BD31-4B8C-83A1-F6EECF244321}">
                <p14:modId xmlns:p14="http://schemas.microsoft.com/office/powerpoint/2010/main" val="2406081518"/>
              </p:ext>
            </p:extLst>
          </p:nvPr>
        </p:nvGraphicFramePr>
        <p:xfrm>
          <a:off x="1905000" y="4647291"/>
          <a:ext cx="13487400" cy="3936990"/>
        </p:xfrm>
        <a:graphic>
          <a:graphicData uri="http://schemas.openxmlformats.org/drawingml/2006/table">
            <a:tbl>
              <a:tblPr firstRow="1" bandRow="1">
                <a:tableStyleId>{D7AC3CCA-C797-4891-BE02-D94E43425B78}</a:tableStyleId>
              </a:tblPr>
              <a:tblGrid>
                <a:gridCol w="3371850">
                  <a:extLst>
                    <a:ext uri="{9D8B030D-6E8A-4147-A177-3AD203B41FA5}">
                      <a16:colId xmlns:a16="http://schemas.microsoft.com/office/drawing/2014/main" val="1417474789"/>
                    </a:ext>
                  </a:extLst>
                </a:gridCol>
                <a:gridCol w="3371850">
                  <a:extLst>
                    <a:ext uri="{9D8B030D-6E8A-4147-A177-3AD203B41FA5}">
                      <a16:colId xmlns:a16="http://schemas.microsoft.com/office/drawing/2014/main" val="1607330879"/>
                    </a:ext>
                  </a:extLst>
                </a:gridCol>
                <a:gridCol w="3371850">
                  <a:extLst>
                    <a:ext uri="{9D8B030D-6E8A-4147-A177-3AD203B41FA5}">
                      <a16:colId xmlns:a16="http://schemas.microsoft.com/office/drawing/2014/main" val="1412468243"/>
                    </a:ext>
                  </a:extLst>
                </a:gridCol>
                <a:gridCol w="3371850">
                  <a:extLst>
                    <a:ext uri="{9D8B030D-6E8A-4147-A177-3AD203B41FA5}">
                      <a16:colId xmlns:a16="http://schemas.microsoft.com/office/drawing/2014/main" val="4272071143"/>
                    </a:ext>
                  </a:extLst>
                </a:gridCol>
              </a:tblGrid>
              <a:tr h="901695">
                <a:tc>
                  <a:txBody>
                    <a:bodyPr/>
                    <a:lstStyle/>
                    <a:p>
                      <a:pPr algn="ctr"/>
                      <a:r>
                        <a:rPr lang="es-AR" sz="3200" dirty="0">
                          <a:latin typeface="Lato Bold" panose="020F0502020204030203" charset="0"/>
                          <a:ea typeface="Lato Bold" panose="020F0502020204030203" charset="0"/>
                          <a:cs typeface="Lato Bold" panose="020F0502020204030203" charset="0"/>
                        </a:rPr>
                        <a:t>Cantidad de Pasos</a:t>
                      </a:r>
                    </a:p>
                  </a:txBody>
                  <a:tcPr/>
                </a:tc>
                <a:tc>
                  <a:txBody>
                    <a:bodyPr/>
                    <a:lstStyle/>
                    <a:p>
                      <a:pPr algn="ctr"/>
                      <a:r>
                        <a:rPr lang="es-AR" sz="3200" dirty="0">
                          <a:latin typeface="Lato Bold" panose="020F0502020204030203" charset="0"/>
                          <a:ea typeface="Lato Bold" panose="020F0502020204030203" charset="0"/>
                          <a:cs typeface="Lato Bold" panose="020F0502020204030203" charset="0"/>
                        </a:rPr>
                        <a:t>Guía de Ruedas</a:t>
                      </a:r>
                    </a:p>
                  </a:txBody>
                  <a:tcPr anchor="ctr"/>
                </a:tc>
                <a:tc>
                  <a:txBody>
                    <a:bodyPr/>
                    <a:lstStyle/>
                    <a:p>
                      <a:pPr algn="ctr"/>
                      <a:r>
                        <a:rPr lang="es-AR" sz="3200" dirty="0" err="1">
                          <a:latin typeface="Lato Bold" panose="020F0502020204030203" charset="0"/>
                          <a:ea typeface="Lato Bold" panose="020F0502020204030203" charset="0"/>
                          <a:cs typeface="Lato Bold" panose="020F0502020204030203" charset="0"/>
                        </a:rPr>
                        <a:t>Acces</a:t>
                      </a:r>
                      <a:r>
                        <a:rPr lang="es-AR" sz="3200" dirty="0">
                          <a:latin typeface="Lato Bold" panose="020F0502020204030203" charset="0"/>
                          <a:ea typeface="Lato Bold" panose="020F0502020204030203" charset="0"/>
                          <a:cs typeface="Lato Bold" panose="020F0502020204030203" charset="0"/>
                        </a:rPr>
                        <a:t> App *</a:t>
                      </a:r>
                    </a:p>
                  </a:txBody>
                  <a:tcPr anchor="ctr"/>
                </a:tc>
                <a:tc>
                  <a:txBody>
                    <a:bodyPr/>
                    <a:lstStyle/>
                    <a:p>
                      <a:pPr algn="ctr"/>
                      <a:r>
                        <a:rPr lang="es-AR" sz="3200" dirty="0">
                          <a:latin typeface="Lato Bold" panose="020F0502020204030203" charset="0"/>
                          <a:ea typeface="Lato Bold" panose="020F0502020204030203" charset="0"/>
                          <a:cs typeface="Lato Bold" panose="020F0502020204030203" charset="0"/>
                        </a:rPr>
                        <a:t>Acceso Ya</a:t>
                      </a:r>
                    </a:p>
                  </a:txBody>
                  <a:tcPr anchor="ctr"/>
                </a:tc>
                <a:extLst>
                  <a:ext uri="{0D108BD9-81ED-4DB2-BD59-A6C34878D82A}">
                    <a16:rowId xmlns:a16="http://schemas.microsoft.com/office/drawing/2014/main" val="3138836008"/>
                  </a:ext>
                </a:extLst>
              </a:tr>
              <a:tr h="901695">
                <a:tc>
                  <a:txBody>
                    <a:bodyPr/>
                    <a:lstStyle/>
                    <a:p>
                      <a:pPr algn="ctr"/>
                      <a:r>
                        <a:rPr lang="es-AR" sz="3200" dirty="0">
                          <a:latin typeface="Lato Bold" panose="020F0502020204030203" charset="0"/>
                          <a:ea typeface="Lato Bold" panose="020F0502020204030203" charset="0"/>
                          <a:cs typeface="Lato Bold" panose="020F0502020204030203" charset="0"/>
                        </a:rPr>
                        <a:t>Ingreso</a:t>
                      </a:r>
                    </a:p>
                  </a:txBody>
                  <a:tcPr anchor="ctr"/>
                </a:tc>
                <a:tc>
                  <a:txBody>
                    <a:bodyPr/>
                    <a:lstStyle/>
                    <a:p>
                      <a:pPr algn="ctr"/>
                      <a:r>
                        <a:rPr lang="es-AR" sz="2400" dirty="0">
                          <a:latin typeface="Lato Bold" panose="020F0502020204030203" charset="0"/>
                          <a:ea typeface="Lato Bold" panose="020F0502020204030203" charset="0"/>
                          <a:cs typeface="Lato Bold" panose="020F0502020204030203" charset="0"/>
                        </a:rPr>
                        <a:t>1</a:t>
                      </a:r>
                    </a:p>
                  </a:txBody>
                  <a:tcPr anchor="ctr"/>
                </a:tc>
                <a:tc>
                  <a:txBody>
                    <a:bodyPr/>
                    <a:lstStyle/>
                    <a:p>
                      <a:pPr algn="ctr"/>
                      <a:r>
                        <a:rPr lang="es-AR" sz="2400" dirty="0">
                          <a:latin typeface="Lato Bold" panose="020F0502020204030203" charset="0"/>
                          <a:ea typeface="Lato Bold" panose="020F0502020204030203" charset="0"/>
                          <a:cs typeface="Lato Bold" panose="020F0502020204030203" charset="0"/>
                        </a:rPr>
                        <a:t>N/A</a:t>
                      </a:r>
                    </a:p>
                  </a:txBody>
                  <a:tcPr anchor="ctr"/>
                </a:tc>
                <a:tc>
                  <a:txBody>
                    <a:bodyPr/>
                    <a:lstStyle/>
                    <a:p>
                      <a:pPr algn="ctr"/>
                      <a:r>
                        <a:rPr lang="es-AR" sz="2400" dirty="0">
                          <a:latin typeface="Lato Bold" panose="020F0502020204030203" charset="0"/>
                          <a:ea typeface="Lato Bold" panose="020F0502020204030203" charset="0"/>
                          <a:cs typeface="Lato Bold" panose="020F0502020204030203" charset="0"/>
                        </a:rPr>
                        <a:t>1</a:t>
                      </a:r>
                    </a:p>
                  </a:txBody>
                  <a:tcPr anchor="ctr"/>
                </a:tc>
                <a:extLst>
                  <a:ext uri="{0D108BD9-81ED-4DB2-BD59-A6C34878D82A}">
                    <a16:rowId xmlns:a16="http://schemas.microsoft.com/office/drawing/2014/main" val="23473519"/>
                  </a:ext>
                </a:extLst>
              </a:tr>
              <a:tr h="901695">
                <a:tc>
                  <a:txBody>
                    <a:bodyPr/>
                    <a:lstStyle/>
                    <a:p>
                      <a:pPr algn="ctr"/>
                      <a:r>
                        <a:rPr lang="es-AR" sz="3200" dirty="0">
                          <a:latin typeface="Lato Bold" panose="020F0502020204030203" charset="0"/>
                          <a:ea typeface="Lato Bold" panose="020F0502020204030203" charset="0"/>
                          <a:cs typeface="Lato Bold" panose="020F0502020204030203" charset="0"/>
                        </a:rPr>
                        <a:t>Búsqueda de Sitio</a:t>
                      </a:r>
                    </a:p>
                  </a:txBody>
                  <a:tcPr anchor="ctr"/>
                </a:tc>
                <a:tc>
                  <a:txBody>
                    <a:bodyPr/>
                    <a:lstStyle/>
                    <a:p>
                      <a:pPr algn="ctr"/>
                      <a:r>
                        <a:rPr lang="es-AR" sz="2400" dirty="0">
                          <a:latin typeface="Lato Bold" panose="020F0502020204030203" charset="0"/>
                          <a:ea typeface="Lato Bold" panose="020F0502020204030203" charset="0"/>
                          <a:cs typeface="Lato Bold" panose="020F0502020204030203" charset="0"/>
                        </a:rPr>
                        <a:t>1</a:t>
                      </a:r>
                    </a:p>
                  </a:txBody>
                  <a:tcPr anchor="ctr"/>
                </a:tc>
                <a:tc>
                  <a:txBody>
                    <a:bodyPr/>
                    <a:lstStyle/>
                    <a:p>
                      <a:pPr algn="ctr"/>
                      <a:r>
                        <a:rPr lang="es-AR" sz="2400" dirty="0">
                          <a:latin typeface="Lato Bold" panose="020F0502020204030203" charset="0"/>
                          <a:ea typeface="Lato Bold" panose="020F0502020204030203" charset="0"/>
                          <a:cs typeface="Lato Bold" panose="020F0502020204030203" charset="0"/>
                        </a:rPr>
                        <a:t>N/A</a:t>
                      </a:r>
                    </a:p>
                  </a:txBody>
                  <a:tcPr anchor="ctr"/>
                </a:tc>
                <a:tc>
                  <a:txBody>
                    <a:bodyPr/>
                    <a:lstStyle/>
                    <a:p>
                      <a:pPr algn="ctr"/>
                      <a:r>
                        <a:rPr lang="es-AR" sz="2400" dirty="0">
                          <a:latin typeface="Lato Bold" panose="020F0502020204030203" charset="0"/>
                          <a:ea typeface="Lato Bold" panose="020F0502020204030203" charset="0"/>
                          <a:cs typeface="Lato Bold" panose="020F0502020204030203" charset="0"/>
                        </a:rPr>
                        <a:t>2</a:t>
                      </a:r>
                    </a:p>
                  </a:txBody>
                  <a:tcPr anchor="ctr"/>
                </a:tc>
                <a:extLst>
                  <a:ext uri="{0D108BD9-81ED-4DB2-BD59-A6C34878D82A}">
                    <a16:rowId xmlns:a16="http://schemas.microsoft.com/office/drawing/2014/main" val="2338290826"/>
                  </a:ext>
                </a:extLst>
              </a:tr>
              <a:tr h="901695">
                <a:tc>
                  <a:txBody>
                    <a:bodyPr/>
                    <a:lstStyle/>
                    <a:p>
                      <a:pPr algn="ctr"/>
                      <a:r>
                        <a:rPr lang="es-AR" sz="3200" dirty="0">
                          <a:latin typeface="Lato Bold" panose="020F0502020204030203" charset="0"/>
                          <a:ea typeface="Lato Bold" panose="020F0502020204030203" charset="0"/>
                          <a:cs typeface="Lato Bold" panose="020F0502020204030203" charset="0"/>
                        </a:rPr>
                        <a:t>Dejar Reseña</a:t>
                      </a:r>
                    </a:p>
                  </a:txBody>
                  <a:tcPr anchor="ctr"/>
                </a:tc>
                <a:tc>
                  <a:txBody>
                    <a:bodyPr/>
                    <a:lstStyle/>
                    <a:p>
                      <a:pPr algn="ctr"/>
                      <a:r>
                        <a:rPr lang="es-AR" sz="2400" dirty="0">
                          <a:latin typeface="Lato Bold" panose="020F0502020204030203" charset="0"/>
                          <a:ea typeface="Lato Bold" panose="020F0502020204030203" charset="0"/>
                          <a:cs typeface="Lato Bold" panose="020F0502020204030203" charset="0"/>
                        </a:rPr>
                        <a:t>2</a:t>
                      </a:r>
                    </a:p>
                  </a:txBody>
                  <a:tcPr anchor="ctr"/>
                </a:tc>
                <a:tc>
                  <a:txBody>
                    <a:bodyPr/>
                    <a:lstStyle/>
                    <a:p>
                      <a:pPr algn="ctr"/>
                      <a:r>
                        <a:rPr lang="es-AR" sz="2400" dirty="0">
                          <a:latin typeface="Lato Bold" panose="020F0502020204030203" charset="0"/>
                          <a:ea typeface="Lato Bold" panose="020F0502020204030203" charset="0"/>
                          <a:cs typeface="Lato Bold" panose="020F0502020204030203" charset="0"/>
                        </a:rPr>
                        <a:t>N/A</a:t>
                      </a:r>
                    </a:p>
                  </a:txBody>
                  <a:tcPr anchor="ctr"/>
                </a:tc>
                <a:tc>
                  <a:txBody>
                    <a:bodyPr/>
                    <a:lstStyle/>
                    <a:p>
                      <a:pPr algn="ctr"/>
                      <a:r>
                        <a:rPr lang="es-AR" sz="2400" dirty="0">
                          <a:latin typeface="Lato Bold" panose="020F0502020204030203" charset="0"/>
                          <a:ea typeface="Lato Bold" panose="020F0502020204030203" charset="0"/>
                          <a:cs typeface="Lato Bold" panose="020F0502020204030203" charset="0"/>
                        </a:rPr>
                        <a:t>2</a:t>
                      </a:r>
                    </a:p>
                  </a:txBody>
                  <a:tcPr anchor="ctr"/>
                </a:tc>
                <a:extLst>
                  <a:ext uri="{0D108BD9-81ED-4DB2-BD59-A6C34878D82A}">
                    <a16:rowId xmlns:a16="http://schemas.microsoft.com/office/drawing/2014/main" val="1539703830"/>
                  </a:ext>
                </a:extLst>
              </a:tr>
            </a:tbl>
          </a:graphicData>
        </a:graphic>
      </p:graphicFrame>
      <p:pic>
        <p:nvPicPr>
          <p:cNvPr id="23" name="Imagen 22" descr="Interfaz de usuario gráfica, Texto, Aplicación, Chat o mensaje de texto, Icono&#10;&#10;Descripción generada automáticamente">
            <a:extLst>
              <a:ext uri="{FF2B5EF4-FFF2-40B4-BE49-F238E27FC236}">
                <a16:creationId xmlns:a16="http://schemas.microsoft.com/office/drawing/2014/main" id="{62077196-7E1F-9CB0-A537-AFEA30A9491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80686" y="2485702"/>
            <a:ext cx="1711648" cy="172085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5" name="Imagen 24" descr="Icono&#10;&#10;Descripción generada automáticamente">
            <a:extLst>
              <a:ext uri="{FF2B5EF4-FFF2-40B4-BE49-F238E27FC236}">
                <a16:creationId xmlns:a16="http://schemas.microsoft.com/office/drawing/2014/main" id="{0C288453-C071-82CD-C84A-7D5F4125942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494520" y="2485702"/>
            <a:ext cx="1711648" cy="172085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7" name="Imagen 26" descr="Texto&#10;&#10;Descripción generada automáticamente">
            <a:extLst>
              <a:ext uri="{FF2B5EF4-FFF2-40B4-BE49-F238E27FC236}">
                <a16:creationId xmlns:a16="http://schemas.microsoft.com/office/drawing/2014/main" id="{CBBD75B0-7EE9-F82A-3250-872D2B9E8AC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299501" y="2850567"/>
            <a:ext cx="2476978" cy="118594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9" name="CuadroTexto 28">
            <a:extLst>
              <a:ext uri="{FF2B5EF4-FFF2-40B4-BE49-F238E27FC236}">
                <a16:creationId xmlns:a16="http://schemas.microsoft.com/office/drawing/2014/main" id="{DB9AC434-5B34-8DFE-E030-65117F2C89BA}"/>
              </a:ext>
            </a:extLst>
          </p:cNvPr>
          <p:cNvSpPr txBox="1"/>
          <p:nvPr/>
        </p:nvSpPr>
        <p:spPr>
          <a:xfrm>
            <a:off x="2674620" y="9043188"/>
            <a:ext cx="12938760" cy="887422"/>
          </a:xfrm>
          <a:prstGeom prst="rect">
            <a:avLst/>
          </a:prstGeom>
          <a:noFill/>
        </p:spPr>
        <p:txBody>
          <a:bodyPr wrap="square">
            <a:spAutoFit/>
          </a:bodyPr>
          <a:lstStyle/>
          <a:p>
            <a:pPr algn="l">
              <a:lnSpc>
                <a:spcPts val="3079"/>
              </a:lnSpc>
              <a:spcBef>
                <a:spcPct val="0"/>
              </a:spcBef>
            </a:pPr>
            <a:r>
              <a:rPr lang="en-US" sz="2800" dirty="0">
                <a:solidFill>
                  <a:srgbClr val="E5E1DA"/>
                </a:solidFill>
                <a:latin typeface="Lato Bold" panose="020F0502020204030203" charset="0"/>
                <a:ea typeface="Lato Bold" panose="020F0502020204030203" charset="0"/>
                <a:cs typeface="Lato Bold" panose="020F0502020204030203" charset="0"/>
                <a:sym typeface="Lato"/>
              </a:rPr>
              <a:t>* La </a:t>
            </a:r>
            <a:r>
              <a:rPr lang="en-US" sz="2800" dirty="0" err="1">
                <a:solidFill>
                  <a:srgbClr val="E5E1DA"/>
                </a:solidFill>
                <a:latin typeface="Lato Bold" panose="020F0502020204030203" charset="0"/>
                <a:ea typeface="Lato Bold" panose="020F0502020204030203" charset="0"/>
                <a:cs typeface="Lato Bold" panose="020F0502020204030203" charset="0"/>
                <a:sym typeface="Lato"/>
              </a:rPr>
              <a:t>aplicación</a:t>
            </a:r>
            <a:r>
              <a:rPr lang="en-US" sz="2800" dirty="0">
                <a:solidFill>
                  <a:srgbClr val="E5E1DA"/>
                </a:solidFill>
                <a:latin typeface="Lato Bold" panose="020F0502020204030203" charset="0"/>
                <a:ea typeface="Lato Bold" panose="020F0502020204030203" charset="0"/>
                <a:cs typeface="Lato Bold" panose="020F0502020204030203" charset="0"/>
                <a:sym typeface="Lato"/>
              </a:rPr>
              <a:t> no se </a:t>
            </a:r>
            <a:r>
              <a:rPr lang="en-US" sz="2800" dirty="0" err="1">
                <a:solidFill>
                  <a:srgbClr val="E5E1DA"/>
                </a:solidFill>
                <a:latin typeface="Lato Bold" panose="020F0502020204030203" charset="0"/>
                <a:ea typeface="Lato Bold" panose="020F0502020204030203" charset="0"/>
                <a:cs typeface="Lato Bold" panose="020F0502020204030203" charset="0"/>
                <a:sym typeface="Lato"/>
              </a:rPr>
              <a:t>encuentra</a:t>
            </a:r>
            <a:r>
              <a:rPr lang="en-US" sz="2800" dirty="0">
                <a:solidFill>
                  <a:srgbClr val="E5E1DA"/>
                </a:solidFill>
                <a:latin typeface="Lato Bold" panose="020F0502020204030203" charset="0"/>
                <a:ea typeface="Lato Bold" panose="020F0502020204030203" charset="0"/>
                <a:cs typeface="Lato Bold" panose="020F0502020204030203" charset="0"/>
                <a:sym typeface="Lato"/>
              </a:rPr>
              <a:t> disponible, </a:t>
            </a:r>
            <a:r>
              <a:rPr lang="en-US" sz="2800" dirty="0" err="1">
                <a:solidFill>
                  <a:srgbClr val="E5E1DA"/>
                </a:solidFill>
                <a:latin typeface="Lato Bold" panose="020F0502020204030203" charset="0"/>
                <a:ea typeface="Lato Bold" panose="020F0502020204030203" charset="0"/>
                <a:cs typeface="Lato Bold" panose="020F0502020204030203" charset="0"/>
                <a:sym typeface="Lato"/>
              </a:rPr>
              <a:t>por</a:t>
            </a:r>
            <a:r>
              <a:rPr lang="en-US" sz="2800" dirty="0">
                <a:solidFill>
                  <a:srgbClr val="E5E1DA"/>
                </a:solidFill>
                <a:latin typeface="Lato Bold" panose="020F0502020204030203" charset="0"/>
                <a:ea typeface="Lato Bold" panose="020F0502020204030203" charset="0"/>
                <a:cs typeface="Lato Bold" panose="020F0502020204030203" charset="0"/>
                <a:sym typeface="Lato"/>
              </a:rPr>
              <a:t> lo que no se </a:t>
            </a:r>
            <a:r>
              <a:rPr lang="en-US" sz="2800" dirty="0" err="1">
                <a:solidFill>
                  <a:srgbClr val="E5E1DA"/>
                </a:solidFill>
                <a:latin typeface="Lato Bold" panose="020F0502020204030203" charset="0"/>
                <a:ea typeface="Lato Bold" panose="020F0502020204030203" charset="0"/>
                <a:cs typeface="Lato Bold" panose="020F0502020204030203" charset="0"/>
                <a:sym typeface="Lato"/>
              </a:rPr>
              <a:t>pudo</a:t>
            </a:r>
            <a:r>
              <a:rPr lang="en-US" sz="2800" dirty="0">
                <a:solidFill>
                  <a:srgbClr val="E5E1DA"/>
                </a:solidFill>
                <a:latin typeface="Lato Bold" panose="020F0502020204030203" charset="0"/>
                <a:ea typeface="Lato Bold" panose="020F0502020204030203" charset="0"/>
                <a:cs typeface="Lato Bold" panose="020F0502020204030203" charset="0"/>
                <a:sym typeface="Lato"/>
              </a:rPr>
              <a:t> </a:t>
            </a:r>
            <a:r>
              <a:rPr lang="en-US" sz="2800" dirty="0" err="1">
                <a:solidFill>
                  <a:srgbClr val="E5E1DA"/>
                </a:solidFill>
                <a:latin typeface="Lato Bold" panose="020F0502020204030203" charset="0"/>
                <a:ea typeface="Lato Bold" panose="020F0502020204030203" charset="0"/>
                <a:cs typeface="Lato Bold" panose="020F0502020204030203" charset="0"/>
                <a:sym typeface="Lato"/>
              </a:rPr>
              <a:t>realizar</a:t>
            </a:r>
            <a:r>
              <a:rPr lang="en-US" sz="2800" dirty="0">
                <a:solidFill>
                  <a:srgbClr val="E5E1DA"/>
                </a:solidFill>
                <a:latin typeface="Lato Bold" panose="020F0502020204030203" charset="0"/>
                <a:ea typeface="Lato Bold" panose="020F0502020204030203" charset="0"/>
                <a:cs typeface="Lato Bold" panose="020F0502020204030203" charset="0"/>
                <a:sym typeface="Lato"/>
              </a:rPr>
              <a:t> la </a:t>
            </a:r>
            <a:r>
              <a:rPr lang="en-US" sz="2800" dirty="0" err="1">
                <a:solidFill>
                  <a:srgbClr val="E5E1DA"/>
                </a:solidFill>
                <a:latin typeface="Lato Bold" panose="020F0502020204030203" charset="0"/>
                <a:ea typeface="Lato Bold" panose="020F0502020204030203" charset="0"/>
                <a:cs typeface="Lato Bold" panose="020F0502020204030203" charset="0"/>
                <a:sym typeface="Lato"/>
              </a:rPr>
              <a:t>evaluación</a:t>
            </a:r>
            <a:r>
              <a:rPr lang="en-US" sz="1800" dirty="0">
                <a:solidFill>
                  <a:srgbClr val="E5E1DA"/>
                </a:solidFill>
                <a:latin typeface="Lato"/>
                <a:ea typeface="Lato"/>
                <a:cs typeface="Lato"/>
                <a:sym typeface="Lato"/>
              </a:rPr>
              <a:t>.</a:t>
            </a:r>
          </a:p>
        </p:txBody>
      </p:sp>
      <p:sp>
        <p:nvSpPr>
          <p:cNvPr id="4" name="Freeform 18">
            <a:extLst>
              <a:ext uri="{FF2B5EF4-FFF2-40B4-BE49-F238E27FC236}">
                <a16:creationId xmlns:a16="http://schemas.microsoft.com/office/drawing/2014/main" id="{3292CB9C-7B0B-AFB8-549A-5333AF669EDB}"/>
              </a:ext>
            </a:extLst>
          </p:cNvPr>
          <p:cNvSpPr/>
          <p:nvPr/>
        </p:nvSpPr>
        <p:spPr>
          <a:xfrm>
            <a:off x="470438" y="554559"/>
            <a:ext cx="7191209" cy="1153381"/>
          </a:xfrm>
          <a:custGeom>
            <a:avLst/>
            <a:gdLst/>
            <a:ahLst/>
            <a:cxnLst/>
            <a:rect l="l" t="t" r="r" b="b"/>
            <a:pathLst>
              <a:path w="4039835" h="171301">
                <a:moveTo>
                  <a:pt x="30284" y="0"/>
                </a:moveTo>
                <a:lnTo>
                  <a:pt x="4009551" y="0"/>
                </a:lnTo>
                <a:cubicBezTo>
                  <a:pt x="4026276" y="0"/>
                  <a:pt x="4039835" y="13559"/>
                  <a:pt x="4039835" y="30284"/>
                </a:cubicBezTo>
                <a:lnTo>
                  <a:pt x="4039835" y="141018"/>
                </a:lnTo>
                <a:cubicBezTo>
                  <a:pt x="4039835" y="157743"/>
                  <a:pt x="4026276" y="171301"/>
                  <a:pt x="4009551" y="171301"/>
                </a:cubicBezTo>
                <a:lnTo>
                  <a:pt x="30284" y="171301"/>
                </a:lnTo>
                <a:cubicBezTo>
                  <a:pt x="13559" y="171301"/>
                  <a:pt x="0" y="157743"/>
                  <a:pt x="0" y="141018"/>
                </a:cubicBezTo>
                <a:lnTo>
                  <a:pt x="0" y="30284"/>
                </a:lnTo>
                <a:cubicBezTo>
                  <a:pt x="0" y="13559"/>
                  <a:pt x="13559" y="0"/>
                  <a:pt x="30284" y="0"/>
                </a:cubicBezTo>
                <a:close/>
              </a:path>
            </a:pathLst>
          </a:custGeom>
          <a:solidFill>
            <a:srgbClr val="000000">
              <a:alpha val="0"/>
            </a:srgbClr>
          </a:solidFill>
          <a:ln w="38100" cap="rnd">
            <a:solidFill>
              <a:srgbClr val="FBF9F1"/>
            </a:solidFill>
            <a:prstDash val="solid"/>
            <a:round/>
          </a:ln>
        </p:spPr>
        <p:txBody>
          <a:bodyPr/>
          <a:lstStyle/>
          <a:p>
            <a:endParaRPr lang="es-AR"/>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a:extLst>
            <a:ext uri="{FF2B5EF4-FFF2-40B4-BE49-F238E27FC236}">
              <a16:creationId xmlns:a16="http://schemas.microsoft.com/office/drawing/2014/main" id="{DD23086E-45F5-6DBB-0B24-E337E9EFB574}"/>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18AB4729-347F-658A-B9BD-1BFEE44DEBB7}"/>
              </a:ext>
            </a:extLst>
          </p:cNvPr>
          <p:cNvSpPr/>
          <p:nvPr/>
        </p:nvSpPr>
        <p:spPr>
          <a:xfrm rot="-2181579">
            <a:off x="10328175" y="-1241393"/>
            <a:ext cx="10128448" cy="10895890"/>
          </a:xfrm>
          <a:custGeom>
            <a:avLst/>
            <a:gdLst/>
            <a:ahLst/>
            <a:cxnLst/>
            <a:rect l="l" t="t" r="r" b="b"/>
            <a:pathLst>
              <a:path w="10128448" h="10895890">
                <a:moveTo>
                  <a:pt x="0" y="0"/>
                </a:moveTo>
                <a:lnTo>
                  <a:pt x="10128447" y="0"/>
                </a:lnTo>
                <a:lnTo>
                  <a:pt x="10128447" y="10895890"/>
                </a:lnTo>
                <a:lnTo>
                  <a:pt x="0" y="10895890"/>
                </a:lnTo>
                <a:lnTo>
                  <a:pt x="0" y="0"/>
                </a:lnTo>
                <a:close/>
              </a:path>
            </a:pathLst>
          </a:custGeom>
          <a:blipFill>
            <a:blip r:embed="rId2"/>
            <a:stretch>
              <a:fillRect l="-157" r="-157"/>
            </a:stretch>
          </a:blipFill>
        </p:spPr>
        <p:txBody>
          <a:bodyPr/>
          <a:lstStyle/>
          <a:p>
            <a:endParaRPr lang="es-AR"/>
          </a:p>
        </p:txBody>
      </p:sp>
      <p:sp>
        <p:nvSpPr>
          <p:cNvPr id="3" name="Freeform 3">
            <a:extLst>
              <a:ext uri="{FF2B5EF4-FFF2-40B4-BE49-F238E27FC236}">
                <a16:creationId xmlns:a16="http://schemas.microsoft.com/office/drawing/2014/main" id="{656E5812-C483-7370-21BD-43B4A33897E5}"/>
              </a:ext>
            </a:extLst>
          </p:cNvPr>
          <p:cNvSpPr/>
          <p:nvPr/>
        </p:nvSpPr>
        <p:spPr>
          <a:xfrm>
            <a:off x="-2181413" y="7794859"/>
            <a:ext cx="5747719" cy="3384081"/>
          </a:xfrm>
          <a:custGeom>
            <a:avLst/>
            <a:gdLst/>
            <a:ahLst/>
            <a:cxnLst/>
            <a:rect l="l" t="t" r="r" b="b"/>
            <a:pathLst>
              <a:path w="5747719" h="3384081">
                <a:moveTo>
                  <a:pt x="0" y="0"/>
                </a:moveTo>
                <a:lnTo>
                  <a:pt x="5747720" y="0"/>
                </a:lnTo>
                <a:lnTo>
                  <a:pt x="5747720" y="3384080"/>
                </a:lnTo>
                <a:lnTo>
                  <a:pt x="0" y="3384080"/>
                </a:lnTo>
                <a:lnTo>
                  <a:pt x="0" y="0"/>
                </a:lnTo>
                <a:close/>
              </a:path>
            </a:pathLst>
          </a:custGeom>
          <a:blipFill>
            <a:blip r:embed="rId3"/>
            <a:stretch>
              <a:fillRect l="-18302" b="-143185"/>
            </a:stretch>
          </a:blipFill>
        </p:spPr>
        <p:txBody>
          <a:bodyPr/>
          <a:lstStyle/>
          <a:p>
            <a:endParaRPr lang="es-AR"/>
          </a:p>
        </p:txBody>
      </p:sp>
      <p:sp>
        <p:nvSpPr>
          <p:cNvPr id="15" name="TextBox 15">
            <a:extLst>
              <a:ext uri="{FF2B5EF4-FFF2-40B4-BE49-F238E27FC236}">
                <a16:creationId xmlns:a16="http://schemas.microsoft.com/office/drawing/2014/main" id="{15B85EF3-D82C-96EC-CA83-A2F94620A3BD}"/>
              </a:ext>
            </a:extLst>
          </p:cNvPr>
          <p:cNvSpPr txBox="1"/>
          <p:nvPr/>
        </p:nvSpPr>
        <p:spPr>
          <a:xfrm>
            <a:off x="942974" y="800100"/>
            <a:ext cx="6524625" cy="850233"/>
          </a:xfrm>
          <a:prstGeom prst="rect">
            <a:avLst/>
          </a:prstGeom>
        </p:spPr>
        <p:txBody>
          <a:bodyPr wrap="square" lIns="0" tIns="0" rIns="0" bIns="0" rtlCol="0" anchor="t">
            <a:spAutoFit/>
          </a:bodyPr>
          <a:lstStyle/>
          <a:p>
            <a:pPr algn="l">
              <a:lnSpc>
                <a:spcPts val="6600"/>
              </a:lnSpc>
            </a:pPr>
            <a:r>
              <a:rPr lang="en-US" sz="6000" b="1" dirty="0">
                <a:solidFill>
                  <a:srgbClr val="FBF9F1"/>
                </a:solidFill>
                <a:latin typeface="Poppins Bold"/>
                <a:ea typeface="Poppins Bold"/>
                <a:cs typeface="Poppins Bold"/>
                <a:sym typeface="Poppins Bold"/>
              </a:rPr>
              <a:t>BENCHMARKING</a:t>
            </a:r>
          </a:p>
        </p:txBody>
      </p:sp>
      <p:graphicFrame>
        <p:nvGraphicFramePr>
          <p:cNvPr id="21" name="Tabla 20">
            <a:extLst>
              <a:ext uri="{FF2B5EF4-FFF2-40B4-BE49-F238E27FC236}">
                <a16:creationId xmlns:a16="http://schemas.microsoft.com/office/drawing/2014/main" id="{AAD1C0EB-30BC-4901-2735-310F9A7054BB}"/>
              </a:ext>
            </a:extLst>
          </p:cNvPr>
          <p:cNvGraphicFramePr>
            <a:graphicFrameLocks noGrp="1"/>
          </p:cNvGraphicFramePr>
          <p:nvPr>
            <p:extLst>
              <p:ext uri="{D42A27DB-BD31-4B8C-83A1-F6EECF244321}">
                <p14:modId xmlns:p14="http://schemas.microsoft.com/office/powerpoint/2010/main" val="2616269702"/>
              </p:ext>
            </p:extLst>
          </p:nvPr>
        </p:nvGraphicFramePr>
        <p:xfrm>
          <a:off x="1904999" y="4194326"/>
          <a:ext cx="13487400" cy="4424670"/>
        </p:xfrm>
        <a:graphic>
          <a:graphicData uri="http://schemas.openxmlformats.org/drawingml/2006/table">
            <a:tbl>
              <a:tblPr firstRow="1" bandRow="1">
                <a:tableStyleId>{D7AC3CCA-C797-4891-BE02-D94E43425B78}</a:tableStyleId>
              </a:tblPr>
              <a:tblGrid>
                <a:gridCol w="3371850">
                  <a:extLst>
                    <a:ext uri="{9D8B030D-6E8A-4147-A177-3AD203B41FA5}">
                      <a16:colId xmlns:a16="http://schemas.microsoft.com/office/drawing/2014/main" val="1417474789"/>
                    </a:ext>
                  </a:extLst>
                </a:gridCol>
                <a:gridCol w="3371850">
                  <a:extLst>
                    <a:ext uri="{9D8B030D-6E8A-4147-A177-3AD203B41FA5}">
                      <a16:colId xmlns:a16="http://schemas.microsoft.com/office/drawing/2014/main" val="1607330879"/>
                    </a:ext>
                  </a:extLst>
                </a:gridCol>
                <a:gridCol w="3371850">
                  <a:extLst>
                    <a:ext uri="{9D8B030D-6E8A-4147-A177-3AD203B41FA5}">
                      <a16:colId xmlns:a16="http://schemas.microsoft.com/office/drawing/2014/main" val="1412468243"/>
                    </a:ext>
                  </a:extLst>
                </a:gridCol>
                <a:gridCol w="3371850">
                  <a:extLst>
                    <a:ext uri="{9D8B030D-6E8A-4147-A177-3AD203B41FA5}">
                      <a16:colId xmlns:a16="http://schemas.microsoft.com/office/drawing/2014/main" val="4272071143"/>
                    </a:ext>
                  </a:extLst>
                </a:gridCol>
              </a:tblGrid>
              <a:tr h="901695">
                <a:tc>
                  <a:txBody>
                    <a:bodyPr/>
                    <a:lstStyle/>
                    <a:p>
                      <a:pPr algn="ctr"/>
                      <a:r>
                        <a:rPr lang="es-AR" sz="3200" dirty="0">
                          <a:latin typeface="Lato Bold" panose="020F0502020204030203" charset="0"/>
                          <a:ea typeface="Lato Bold" panose="020F0502020204030203" charset="0"/>
                          <a:cs typeface="Lato Bold" panose="020F0502020204030203" charset="0"/>
                        </a:rPr>
                        <a:t>Vocabulario o Errores</a:t>
                      </a:r>
                    </a:p>
                  </a:txBody>
                  <a:tcPr/>
                </a:tc>
                <a:tc>
                  <a:txBody>
                    <a:bodyPr/>
                    <a:lstStyle/>
                    <a:p>
                      <a:pPr algn="ctr"/>
                      <a:r>
                        <a:rPr lang="es-AR" sz="3200" dirty="0">
                          <a:latin typeface="Lato Bold" panose="020F0502020204030203" charset="0"/>
                          <a:ea typeface="Lato Bold" panose="020F0502020204030203" charset="0"/>
                          <a:cs typeface="Lato Bold" panose="020F0502020204030203" charset="0"/>
                        </a:rPr>
                        <a:t>Guía de Ruedas</a:t>
                      </a:r>
                    </a:p>
                  </a:txBody>
                  <a:tcPr anchor="ctr"/>
                </a:tc>
                <a:tc>
                  <a:txBody>
                    <a:bodyPr/>
                    <a:lstStyle/>
                    <a:p>
                      <a:pPr algn="ctr"/>
                      <a:r>
                        <a:rPr lang="es-AR" sz="3200" dirty="0" err="1">
                          <a:latin typeface="Lato Bold" panose="020F0502020204030203" charset="0"/>
                          <a:ea typeface="Lato Bold" panose="020F0502020204030203" charset="0"/>
                          <a:cs typeface="Lato Bold" panose="020F0502020204030203" charset="0"/>
                        </a:rPr>
                        <a:t>Acces</a:t>
                      </a:r>
                      <a:r>
                        <a:rPr lang="es-AR" sz="3200" dirty="0">
                          <a:latin typeface="Lato Bold" panose="020F0502020204030203" charset="0"/>
                          <a:ea typeface="Lato Bold" panose="020F0502020204030203" charset="0"/>
                          <a:cs typeface="Lato Bold" panose="020F0502020204030203" charset="0"/>
                        </a:rPr>
                        <a:t> App *</a:t>
                      </a:r>
                    </a:p>
                  </a:txBody>
                  <a:tcPr anchor="ctr"/>
                </a:tc>
                <a:tc>
                  <a:txBody>
                    <a:bodyPr/>
                    <a:lstStyle/>
                    <a:p>
                      <a:pPr algn="ctr"/>
                      <a:r>
                        <a:rPr lang="es-AR" sz="3200" dirty="0">
                          <a:latin typeface="Lato Bold" panose="020F0502020204030203" charset="0"/>
                          <a:ea typeface="Lato Bold" panose="020F0502020204030203" charset="0"/>
                          <a:cs typeface="Lato Bold" panose="020F0502020204030203" charset="0"/>
                        </a:rPr>
                        <a:t>Acceso Ya</a:t>
                      </a:r>
                    </a:p>
                  </a:txBody>
                  <a:tcPr anchor="ctr"/>
                </a:tc>
                <a:extLst>
                  <a:ext uri="{0D108BD9-81ED-4DB2-BD59-A6C34878D82A}">
                    <a16:rowId xmlns:a16="http://schemas.microsoft.com/office/drawing/2014/main" val="3138836008"/>
                  </a:ext>
                </a:extLst>
              </a:tr>
              <a:tr h="901695">
                <a:tc>
                  <a:txBody>
                    <a:bodyPr/>
                    <a:lstStyle/>
                    <a:p>
                      <a:pPr algn="ctr"/>
                      <a:r>
                        <a:rPr lang="es-AR" sz="3200" dirty="0">
                          <a:latin typeface="Lato Bold" panose="020F0502020204030203" charset="0"/>
                          <a:ea typeface="Lato Bold" panose="020F0502020204030203" charset="0"/>
                          <a:cs typeface="Lato Bold" panose="020F0502020204030203" charset="0"/>
                        </a:rPr>
                        <a:t>Óptimo</a:t>
                      </a:r>
                    </a:p>
                  </a:txBody>
                  <a:tcPr anchor="ctr"/>
                </a:tc>
                <a:tc>
                  <a:txBody>
                    <a:bodyPr/>
                    <a:lstStyle/>
                    <a:p>
                      <a:pPr algn="ctr"/>
                      <a:r>
                        <a:rPr lang="es-AR" sz="2400" dirty="0">
                          <a:latin typeface="Lato Bold" panose="020F0502020204030203" charset="0"/>
                          <a:ea typeface="Lato Bold" panose="020F0502020204030203" charset="0"/>
                          <a:cs typeface="Lato Bold" panose="020F0502020204030203" charset="0"/>
                        </a:rPr>
                        <a:t>Fácil acceso, Información inmediata de acuerdo a la ubicación</a:t>
                      </a:r>
                    </a:p>
                  </a:txBody>
                  <a:tcPr anchor="ctr"/>
                </a:tc>
                <a:tc>
                  <a:txBody>
                    <a:bodyPr/>
                    <a:lstStyle/>
                    <a:p>
                      <a:pPr algn="ctr"/>
                      <a:r>
                        <a:rPr lang="es-AR" sz="2400" dirty="0">
                          <a:latin typeface="Lato Bold" panose="020F0502020204030203" charset="0"/>
                          <a:ea typeface="Lato Bold" panose="020F0502020204030203" charset="0"/>
                          <a:cs typeface="Lato Bold" panose="020F0502020204030203" charset="0"/>
                        </a:rPr>
                        <a:t>N/A</a:t>
                      </a:r>
                    </a:p>
                  </a:txBody>
                  <a:tcPr anchor="ctr"/>
                </a:tc>
                <a:tc>
                  <a:txBody>
                    <a:bodyPr/>
                    <a:lstStyle/>
                    <a:p>
                      <a:pPr algn="ctr"/>
                      <a:r>
                        <a:rPr lang="es-AR" sz="2400" dirty="0">
                          <a:latin typeface="Lato Bold" panose="020F0502020204030203" charset="0"/>
                          <a:ea typeface="Lato Bold" panose="020F0502020204030203" charset="0"/>
                          <a:cs typeface="Lato Bold" panose="020F0502020204030203" charset="0"/>
                        </a:rPr>
                        <a:t>Vocabulario correcto.</a:t>
                      </a:r>
                    </a:p>
                    <a:p>
                      <a:pPr algn="ctr"/>
                      <a:r>
                        <a:rPr lang="es-AR" sz="2400" dirty="0">
                          <a:latin typeface="Lato Bold" panose="020F0502020204030203" charset="0"/>
                          <a:ea typeface="Lato Bold" panose="020F0502020204030203" charset="0"/>
                          <a:cs typeface="Lato Bold" panose="020F0502020204030203" charset="0"/>
                        </a:rPr>
                        <a:t>Información clara y completa </a:t>
                      </a:r>
                    </a:p>
                  </a:txBody>
                  <a:tcPr anchor="ctr"/>
                </a:tc>
                <a:extLst>
                  <a:ext uri="{0D108BD9-81ED-4DB2-BD59-A6C34878D82A}">
                    <a16:rowId xmlns:a16="http://schemas.microsoft.com/office/drawing/2014/main" val="23473519"/>
                  </a:ext>
                </a:extLst>
              </a:tr>
              <a:tr h="901695">
                <a:tc>
                  <a:txBody>
                    <a:bodyPr/>
                    <a:lstStyle/>
                    <a:p>
                      <a:pPr algn="ctr"/>
                      <a:r>
                        <a:rPr lang="es-AR" sz="3200" dirty="0">
                          <a:latin typeface="Lato Bold" panose="020F0502020204030203" charset="0"/>
                          <a:ea typeface="Lato Bold" panose="020F0502020204030203" charset="0"/>
                          <a:cs typeface="Lato Bold" panose="020F0502020204030203" charset="0"/>
                        </a:rPr>
                        <a:t>Error Menor</a:t>
                      </a:r>
                    </a:p>
                  </a:txBody>
                  <a:tcPr anchor="ctr"/>
                </a:tc>
                <a:tc>
                  <a:txBody>
                    <a:bodyPr/>
                    <a:lstStyle/>
                    <a:p>
                      <a:pPr algn="ctr"/>
                      <a:endParaRPr lang="es-AR" sz="2400" dirty="0">
                        <a:latin typeface="Lato Bold" panose="020F0502020204030203" charset="0"/>
                        <a:ea typeface="Lato Bold" panose="020F0502020204030203" charset="0"/>
                        <a:cs typeface="Lato Bold" panose="020F0502020204030203" charset="0"/>
                      </a:endParaRPr>
                    </a:p>
                  </a:txBody>
                  <a:tcPr anchor="ctr"/>
                </a:tc>
                <a:tc>
                  <a:txBody>
                    <a:bodyPr/>
                    <a:lstStyle/>
                    <a:p>
                      <a:pPr algn="ctr"/>
                      <a:r>
                        <a:rPr lang="es-AR" sz="2400" dirty="0">
                          <a:latin typeface="Lato Bold" panose="020F0502020204030203" charset="0"/>
                          <a:ea typeface="Lato Bold" panose="020F0502020204030203" charset="0"/>
                          <a:cs typeface="Lato Bold" panose="020F0502020204030203" charset="0"/>
                        </a:rPr>
                        <a:t>N/A</a:t>
                      </a:r>
                    </a:p>
                  </a:txBody>
                  <a:tcPr anchor="ctr"/>
                </a:tc>
                <a:tc>
                  <a:txBody>
                    <a:bodyPr/>
                    <a:lstStyle/>
                    <a:p>
                      <a:pPr algn="ctr"/>
                      <a:endParaRPr lang="es-AR" sz="2400" dirty="0">
                        <a:latin typeface="Lato Bold" panose="020F0502020204030203" charset="0"/>
                        <a:ea typeface="Lato Bold" panose="020F0502020204030203" charset="0"/>
                        <a:cs typeface="Lato Bold" panose="020F0502020204030203" charset="0"/>
                      </a:endParaRPr>
                    </a:p>
                  </a:txBody>
                  <a:tcPr anchor="ctr"/>
                </a:tc>
                <a:extLst>
                  <a:ext uri="{0D108BD9-81ED-4DB2-BD59-A6C34878D82A}">
                    <a16:rowId xmlns:a16="http://schemas.microsoft.com/office/drawing/2014/main" val="2338290826"/>
                  </a:ext>
                </a:extLst>
              </a:tr>
              <a:tr h="901695">
                <a:tc>
                  <a:txBody>
                    <a:bodyPr/>
                    <a:lstStyle/>
                    <a:p>
                      <a:pPr algn="ctr"/>
                      <a:r>
                        <a:rPr lang="es-AR" sz="3200" dirty="0">
                          <a:latin typeface="Lato Bold" panose="020F0502020204030203" charset="0"/>
                          <a:ea typeface="Lato Bold" panose="020F0502020204030203" charset="0"/>
                          <a:cs typeface="Lato Bold" panose="020F0502020204030203" charset="0"/>
                        </a:rPr>
                        <a:t>Error Mayor</a:t>
                      </a:r>
                    </a:p>
                  </a:txBody>
                  <a:tcPr anchor="ctr"/>
                </a:tc>
                <a:tc>
                  <a:txBody>
                    <a:bodyPr/>
                    <a:lstStyle/>
                    <a:p>
                      <a:pPr algn="ctr"/>
                      <a:endParaRPr lang="es-AR" sz="2400" dirty="0">
                        <a:latin typeface="Lato Bold" panose="020F0502020204030203" charset="0"/>
                        <a:ea typeface="Lato Bold" panose="020F0502020204030203" charset="0"/>
                        <a:cs typeface="Lato Bold" panose="020F0502020204030203" charset="0"/>
                      </a:endParaRPr>
                    </a:p>
                  </a:txBody>
                  <a:tcPr anchor="ctr"/>
                </a:tc>
                <a:tc>
                  <a:txBody>
                    <a:bodyPr/>
                    <a:lstStyle/>
                    <a:p>
                      <a:pPr algn="ctr"/>
                      <a:r>
                        <a:rPr lang="es-AR" sz="2400" dirty="0">
                          <a:latin typeface="Lato Bold" panose="020F0502020204030203" charset="0"/>
                          <a:ea typeface="Lato Bold" panose="020F0502020204030203" charset="0"/>
                          <a:cs typeface="Lato Bold" panose="020F0502020204030203" charset="0"/>
                        </a:rPr>
                        <a:t>N/A</a:t>
                      </a:r>
                    </a:p>
                  </a:txBody>
                  <a:tcPr anchor="ctr"/>
                </a:tc>
                <a:tc>
                  <a:txBody>
                    <a:bodyPr/>
                    <a:lstStyle/>
                    <a:p>
                      <a:pPr algn="ctr"/>
                      <a:endParaRPr lang="es-AR" sz="2400" dirty="0">
                        <a:latin typeface="Lato Bold" panose="020F0502020204030203" charset="0"/>
                        <a:ea typeface="Lato Bold" panose="020F0502020204030203" charset="0"/>
                        <a:cs typeface="Lato Bold" panose="020F0502020204030203" charset="0"/>
                      </a:endParaRPr>
                    </a:p>
                  </a:txBody>
                  <a:tcPr anchor="ctr"/>
                </a:tc>
                <a:extLst>
                  <a:ext uri="{0D108BD9-81ED-4DB2-BD59-A6C34878D82A}">
                    <a16:rowId xmlns:a16="http://schemas.microsoft.com/office/drawing/2014/main" val="1539703830"/>
                  </a:ext>
                </a:extLst>
              </a:tr>
            </a:tbl>
          </a:graphicData>
        </a:graphic>
      </p:graphicFrame>
      <p:pic>
        <p:nvPicPr>
          <p:cNvPr id="23" name="Imagen 22" descr="Interfaz de usuario gráfica, Texto, Aplicación, Chat o mensaje de texto, Icono&#10;&#10;Descripción generada automáticamente">
            <a:extLst>
              <a:ext uri="{FF2B5EF4-FFF2-40B4-BE49-F238E27FC236}">
                <a16:creationId xmlns:a16="http://schemas.microsoft.com/office/drawing/2014/main" id="{2634835E-B9D3-BA4C-5D23-4D3608B4BE8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35139" y="1990142"/>
            <a:ext cx="1711648" cy="172085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5" name="Imagen 24" descr="Icono&#10;&#10;Descripción generada automáticamente">
            <a:extLst>
              <a:ext uri="{FF2B5EF4-FFF2-40B4-BE49-F238E27FC236}">
                <a16:creationId xmlns:a16="http://schemas.microsoft.com/office/drawing/2014/main" id="{F2C18612-7436-A593-1F85-C6B86177156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49023" y="1951133"/>
            <a:ext cx="1711648" cy="172085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7" name="Imagen 26" descr="Texto&#10;&#10;Descripción generada automáticamente">
            <a:extLst>
              <a:ext uri="{FF2B5EF4-FFF2-40B4-BE49-F238E27FC236}">
                <a16:creationId xmlns:a16="http://schemas.microsoft.com/office/drawing/2014/main" id="{8B7A7FEE-0AF0-5FF2-CE89-6C106FFA19F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325398" y="2342410"/>
            <a:ext cx="2476978" cy="118594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9" name="CuadroTexto 28">
            <a:extLst>
              <a:ext uri="{FF2B5EF4-FFF2-40B4-BE49-F238E27FC236}">
                <a16:creationId xmlns:a16="http://schemas.microsoft.com/office/drawing/2014/main" id="{9E44859C-5216-D243-1987-A553EC05664C}"/>
              </a:ext>
            </a:extLst>
          </p:cNvPr>
          <p:cNvSpPr txBox="1"/>
          <p:nvPr/>
        </p:nvSpPr>
        <p:spPr>
          <a:xfrm>
            <a:off x="2674620" y="9343979"/>
            <a:ext cx="12938760" cy="456022"/>
          </a:xfrm>
          <a:prstGeom prst="rect">
            <a:avLst/>
          </a:prstGeom>
          <a:noFill/>
        </p:spPr>
        <p:txBody>
          <a:bodyPr wrap="square">
            <a:spAutoFit/>
          </a:bodyPr>
          <a:lstStyle/>
          <a:p>
            <a:pPr algn="l">
              <a:lnSpc>
                <a:spcPts val="3079"/>
              </a:lnSpc>
              <a:spcBef>
                <a:spcPct val="0"/>
              </a:spcBef>
            </a:pPr>
            <a:r>
              <a:rPr lang="en-US" sz="2400" dirty="0">
                <a:solidFill>
                  <a:srgbClr val="E5E1DA"/>
                </a:solidFill>
                <a:latin typeface="Lato Bold" panose="020F0502020204030203" charset="0"/>
                <a:ea typeface="Lato Bold" panose="020F0502020204030203" charset="0"/>
                <a:cs typeface="Lato Bold" panose="020F0502020204030203" charset="0"/>
                <a:sym typeface="Lato"/>
              </a:rPr>
              <a:t>* La </a:t>
            </a:r>
            <a:r>
              <a:rPr lang="en-US" sz="2400" dirty="0" err="1">
                <a:solidFill>
                  <a:srgbClr val="E5E1DA"/>
                </a:solidFill>
                <a:latin typeface="Lato Bold" panose="020F0502020204030203" charset="0"/>
                <a:ea typeface="Lato Bold" panose="020F0502020204030203" charset="0"/>
                <a:cs typeface="Lato Bold" panose="020F0502020204030203" charset="0"/>
                <a:sym typeface="Lato"/>
              </a:rPr>
              <a:t>aplicación</a:t>
            </a:r>
            <a:r>
              <a:rPr lang="en-US" sz="2400" dirty="0">
                <a:solidFill>
                  <a:srgbClr val="E5E1DA"/>
                </a:solidFill>
                <a:latin typeface="Lato Bold" panose="020F0502020204030203" charset="0"/>
                <a:ea typeface="Lato Bold" panose="020F0502020204030203" charset="0"/>
                <a:cs typeface="Lato Bold" panose="020F0502020204030203" charset="0"/>
                <a:sym typeface="Lato"/>
              </a:rPr>
              <a:t> no se </a:t>
            </a:r>
            <a:r>
              <a:rPr lang="en-US" sz="2400" dirty="0" err="1">
                <a:solidFill>
                  <a:srgbClr val="E5E1DA"/>
                </a:solidFill>
                <a:latin typeface="Lato Bold" panose="020F0502020204030203" charset="0"/>
                <a:ea typeface="Lato Bold" panose="020F0502020204030203" charset="0"/>
                <a:cs typeface="Lato Bold" panose="020F0502020204030203" charset="0"/>
                <a:sym typeface="Lato"/>
              </a:rPr>
              <a:t>encuentra</a:t>
            </a:r>
            <a:r>
              <a:rPr lang="en-US" sz="2400" dirty="0">
                <a:solidFill>
                  <a:srgbClr val="E5E1DA"/>
                </a:solidFill>
                <a:latin typeface="Lato Bold" panose="020F0502020204030203" charset="0"/>
                <a:ea typeface="Lato Bold" panose="020F0502020204030203" charset="0"/>
                <a:cs typeface="Lato Bold" panose="020F0502020204030203" charset="0"/>
                <a:sym typeface="Lato"/>
              </a:rPr>
              <a:t> disponible, </a:t>
            </a:r>
            <a:r>
              <a:rPr lang="en-US" sz="2400" dirty="0" err="1">
                <a:solidFill>
                  <a:srgbClr val="E5E1DA"/>
                </a:solidFill>
                <a:latin typeface="Lato Bold" panose="020F0502020204030203" charset="0"/>
                <a:ea typeface="Lato Bold" panose="020F0502020204030203" charset="0"/>
                <a:cs typeface="Lato Bold" panose="020F0502020204030203" charset="0"/>
                <a:sym typeface="Lato"/>
              </a:rPr>
              <a:t>por</a:t>
            </a:r>
            <a:r>
              <a:rPr lang="en-US" sz="2400" dirty="0">
                <a:solidFill>
                  <a:srgbClr val="E5E1DA"/>
                </a:solidFill>
                <a:latin typeface="Lato Bold" panose="020F0502020204030203" charset="0"/>
                <a:ea typeface="Lato Bold" panose="020F0502020204030203" charset="0"/>
                <a:cs typeface="Lato Bold" panose="020F0502020204030203" charset="0"/>
                <a:sym typeface="Lato"/>
              </a:rPr>
              <a:t> lo que no se </a:t>
            </a:r>
            <a:r>
              <a:rPr lang="en-US" sz="2400" dirty="0" err="1">
                <a:solidFill>
                  <a:srgbClr val="E5E1DA"/>
                </a:solidFill>
                <a:latin typeface="Lato Bold" panose="020F0502020204030203" charset="0"/>
                <a:ea typeface="Lato Bold" panose="020F0502020204030203" charset="0"/>
                <a:cs typeface="Lato Bold" panose="020F0502020204030203" charset="0"/>
                <a:sym typeface="Lato"/>
              </a:rPr>
              <a:t>pudo</a:t>
            </a:r>
            <a:r>
              <a:rPr lang="en-US" sz="2400" dirty="0">
                <a:solidFill>
                  <a:srgbClr val="E5E1DA"/>
                </a:solidFill>
                <a:latin typeface="Lato Bold" panose="020F0502020204030203" charset="0"/>
                <a:ea typeface="Lato Bold" panose="020F0502020204030203" charset="0"/>
                <a:cs typeface="Lato Bold" panose="020F0502020204030203" charset="0"/>
                <a:sym typeface="Lato"/>
              </a:rPr>
              <a:t> </a:t>
            </a:r>
            <a:r>
              <a:rPr lang="en-US" sz="2400" dirty="0" err="1">
                <a:solidFill>
                  <a:srgbClr val="E5E1DA"/>
                </a:solidFill>
                <a:latin typeface="Lato Bold" panose="020F0502020204030203" charset="0"/>
                <a:ea typeface="Lato Bold" panose="020F0502020204030203" charset="0"/>
                <a:cs typeface="Lato Bold" panose="020F0502020204030203" charset="0"/>
                <a:sym typeface="Lato"/>
              </a:rPr>
              <a:t>realizar</a:t>
            </a:r>
            <a:r>
              <a:rPr lang="en-US" sz="2400" dirty="0">
                <a:solidFill>
                  <a:srgbClr val="E5E1DA"/>
                </a:solidFill>
                <a:latin typeface="Lato Bold" panose="020F0502020204030203" charset="0"/>
                <a:ea typeface="Lato Bold" panose="020F0502020204030203" charset="0"/>
                <a:cs typeface="Lato Bold" panose="020F0502020204030203" charset="0"/>
                <a:sym typeface="Lato"/>
              </a:rPr>
              <a:t> la </a:t>
            </a:r>
            <a:r>
              <a:rPr lang="en-US" sz="2400" dirty="0" err="1">
                <a:solidFill>
                  <a:srgbClr val="E5E1DA"/>
                </a:solidFill>
                <a:latin typeface="Lato Bold" panose="020F0502020204030203" charset="0"/>
                <a:ea typeface="Lato Bold" panose="020F0502020204030203" charset="0"/>
                <a:cs typeface="Lato Bold" panose="020F0502020204030203" charset="0"/>
                <a:sym typeface="Lato"/>
              </a:rPr>
              <a:t>evaluación</a:t>
            </a:r>
            <a:r>
              <a:rPr lang="en-US" sz="1600" dirty="0">
                <a:solidFill>
                  <a:srgbClr val="E5E1DA"/>
                </a:solidFill>
                <a:latin typeface="Lato"/>
                <a:ea typeface="Lato"/>
                <a:cs typeface="Lato"/>
                <a:sym typeface="Lato"/>
              </a:rPr>
              <a:t>.</a:t>
            </a:r>
          </a:p>
        </p:txBody>
      </p:sp>
      <p:sp>
        <p:nvSpPr>
          <p:cNvPr id="4" name="Freeform 18">
            <a:extLst>
              <a:ext uri="{FF2B5EF4-FFF2-40B4-BE49-F238E27FC236}">
                <a16:creationId xmlns:a16="http://schemas.microsoft.com/office/drawing/2014/main" id="{5B410209-524F-CE38-CAC6-CF19AB6A6D6A}"/>
              </a:ext>
            </a:extLst>
          </p:cNvPr>
          <p:cNvSpPr/>
          <p:nvPr/>
        </p:nvSpPr>
        <p:spPr>
          <a:xfrm>
            <a:off x="457200" y="602980"/>
            <a:ext cx="7318747" cy="1153381"/>
          </a:xfrm>
          <a:custGeom>
            <a:avLst/>
            <a:gdLst/>
            <a:ahLst/>
            <a:cxnLst/>
            <a:rect l="l" t="t" r="r" b="b"/>
            <a:pathLst>
              <a:path w="4039835" h="171301">
                <a:moveTo>
                  <a:pt x="30284" y="0"/>
                </a:moveTo>
                <a:lnTo>
                  <a:pt x="4009551" y="0"/>
                </a:lnTo>
                <a:cubicBezTo>
                  <a:pt x="4026276" y="0"/>
                  <a:pt x="4039835" y="13559"/>
                  <a:pt x="4039835" y="30284"/>
                </a:cubicBezTo>
                <a:lnTo>
                  <a:pt x="4039835" y="141018"/>
                </a:lnTo>
                <a:cubicBezTo>
                  <a:pt x="4039835" y="157743"/>
                  <a:pt x="4026276" y="171301"/>
                  <a:pt x="4009551" y="171301"/>
                </a:cubicBezTo>
                <a:lnTo>
                  <a:pt x="30284" y="171301"/>
                </a:lnTo>
                <a:cubicBezTo>
                  <a:pt x="13559" y="171301"/>
                  <a:pt x="0" y="157743"/>
                  <a:pt x="0" y="141018"/>
                </a:cubicBezTo>
                <a:lnTo>
                  <a:pt x="0" y="30284"/>
                </a:lnTo>
                <a:cubicBezTo>
                  <a:pt x="0" y="13559"/>
                  <a:pt x="13559" y="0"/>
                  <a:pt x="30284" y="0"/>
                </a:cubicBezTo>
                <a:close/>
              </a:path>
            </a:pathLst>
          </a:custGeom>
          <a:solidFill>
            <a:srgbClr val="000000">
              <a:alpha val="0"/>
            </a:srgbClr>
          </a:solidFill>
          <a:ln w="38100" cap="rnd">
            <a:solidFill>
              <a:srgbClr val="FBF9F1"/>
            </a:solidFill>
            <a:prstDash val="solid"/>
            <a:round/>
          </a:ln>
        </p:spPr>
        <p:txBody>
          <a:bodyPr/>
          <a:lstStyle/>
          <a:p>
            <a:endParaRPr lang="es-AR"/>
          </a:p>
        </p:txBody>
      </p:sp>
    </p:spTree>
    <p:extLst>
      <p:ext uri="{BB962C8B-B14F-4D97-AF65-F5344CB8AC3E}">
        <p14:creationId xmlns:p14="http://schemas.microsoft.com/office/powerpoint/2010/main" val="3352752908"/>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a:extLst>
            <a:ext uri="{FF2B5EF4-FFF2-40B4-BE49-F238E27FC236}">
              <a16:creationId xmlns:a16="http://schemas.microsoft.com/office/drawing/2014/main" id="{510237FA-0128-250E-9318-8E23C485C5F7}"/>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B964B9BF-4DE1-B1D8-3ACE-E862D21FE624}"/>
              </a:ext>
            </a:extLst>
          </p:cNvPr>
          <p:cNvSpPr/>
          <p:nvPr/>
        </p:nvSpPr>
        <p:spPr>
          <a:xfrm rot="-2181579">
            <a:off x="10328175" y="-1241393"/>
            <a:ext cx="10128448" cy="10895890"/>
          </a:xfrm>
          <a:custGeom>
            <a:avLst/>
            <a:gdLst/>
            <a:ahLst/>
            <a:cxnLst/>
            <a:rect l="l" t="t" r="r" b="b"/>
            <a:pathLst>
              <a:path w="10128448" h="10895890">
                <a:moveTo>
                  <a:pt x="0" y="0"/>
                </a:moveTo>
                <a:lnTo>
                  <a:pt x="10128447" y="0"/>
                </a:lnTo>
                <a:lnTo>
                  <a:pt x="10128447" y="10895890"/>
                </a:lnTo>
                <a:lnTo>
                  <a:pt x="0" y="10895890"/>
                </a:lnTo>
                <a:lnTo>
                  <a:pt x="0" y="0"/>
                </a:lnTo>
                <a:close/>
              </a:path>
            </a:pathLst>
          </a:custGeom>
          <a:blipFill>
            <a:blip r:embed="rId2"/>
            <a:stretch>
              <a:fillRect l="-157" r="-157"/>
            </a:stretch>
          </a:blipFill>
        </p:spPr>
        <p:txBody>
          <a:bodyPr/>
          <a:lstStyle/>
          <a:p>
            <a:endParaRPr lang="es-AR"/>
          </a:p>
        </p:txBody>
      </p:sp>
      <p:sp>
        <p:nvSpPr>
          <p:cNvPr id="3" name="Freeform 3">
            <a:extLst>
              <a:ext uri="{FF2B5EF4-FFF2-40B4-BE49-F238E27FC236}">
                <a16:creationId xmlns:a16="http://schemas.microsoft.com/office/drawing/2014/main" id="{10BF54F1-1606-05E0-2887-F2F77CC1BC37}"/>
              </a:ext>
            </a:extLst>
          </p:cNvPr>
          <p:cNvSpPr/>
          <p:nvPr/>
        </p:nvSpPr>
        <p:spPr>
          <a:xfrm>
            <a:off x="-2181413" y="7794859"/>
            <a:ext cx="5747719" cy="3384081"/>
          </a:xfrm>
          <a:custGeom>
            <a:avLst/>
            <a:gdLst/>
            <a:ahLst/>
            <a:cxnLst/>
            <a:rect l="l" t="t" r="r" b="b"/>
            <a:pathLst>
              <a:path w="5747719" h="3384081">
                <a:moveTo>
                  <a:pt x="0" y="0"/>
                </a:moveTo>
                <a:lnTo>
                  <a:pt x="5747720" y="0"/>
                </a:lnTo>
                <a:lnTo>
                  <a:pt x="5747720" y="3384080"/>
                </a:lnTo>
                <a:lnTo>
                  <a:pt x="0" y="3384080"/>
                </a:lnTo>
                <a:lnTo>
                  <a:pt x="0" y="0"/>
                </a:lnTo>
                <a:close/>
              </a:path>
            </a:pathLst>
          </a:custGeom>
          <a:blipFill>
            <a:blip r:embed="rId3"/>
            <a:stretch>
              <a:fillRect l="-18302" b="-143185"/>
            </a:stretch>
          </a:blipFill>
        </p:spPr>
        <p:txBody>
          <a:bodyPr/>
          <a:lstStyle/>
          <a:p>
            <a:endParaRPr lang="es-AR"/>
          </a:p>
        </p:txBody>
      </p:sp>
      <p:sp>
        <p:nvSpPr>
          <p:cNvPr id="15" name="TextBox 15">
            <a:extLst>
              <a:ext uri="{FF2B5EF4-FFF2-40B4-BE49-F238E27FC236}">
                <a16:creationId xmlns:a16="http://schemas.microsoft.com/office/drawing/2014/main" id="{45D57E86-3D6E-C691-1199-9BC6A8368E3A}"/>
              </a:ext>
            </a:extLst>
          </p:cNvPr>
          <p:cNvSpPr txBox="1"/>
          <p:nvPr/>
        </p:nvSpPr>
        <p:spPr>
          <a:xfrm>
            <a:off x="942975" y="800100"/>
            <a:ext cx="6942686" cy="850233"/>
          </a:xfrm>
          <a:prstGeom prst="rect">
            <a:avLst/>
          </a:prstGeom>
        </p:spPr>
        <p:txBody>
          <a:bodyPr wrap="square" lIns="0" tIns="0" rIns="0" bIns="0" rtlCol="0" anchor="t">
            <a:spAutoFit/>
          </a:bodyPr>
          <a:lstStyle/>
          <a:p>
            <a:pPr algn="l">
              <a:lnSpc>
                <a:spcPts val="6600"/>
              </a:lnSpc>
            </a:pPr>
            <a:r>
              <a:rPr lang="en-US" sz="6000" b="1" dirty="0">
                <a:solidFill>
                  <a:srgbClr val="FBF9F1"/>
                </a:solidFill>
                <a:latin typeface="Poppins Bold"/>
                <a:ea typeface="Poppins Bold"/>
                <a:cs typeface="Poppins Bold"/>
                <a:sym typeface="Poppins Bold"/>
              </a:rPr>
              <a:t>BENCHMARKING</a:t>
            </a:r>
          </a:p>
        </p:txBody>
      </p:sp>
      <p:graphicFrame>
        <p:nvGraphicFramePr>
          <p:cNvPr id="21" name="Tabla 20">
            <a:extLst>
              <a:ext uri="{FF2B5EF4-FFF2-40B4-BE49-F238E27FC236}">
                <a16:creationId xmlns:a16="http://schemas.microsoft.com/office/drawing/2014/main" id="{AACA088D-D6F9-0FA2-EC2F-6695C07E9D2F}"/>
              </a:ext>
            </a:extLst>
          </p:cNvPr>
          <p:cNvGraphicFramePr>
            <a:graphicFrameLocks noGrp="1"/>
          </p:cNvGraphicFramePr>
          <p:nvPr>
            <p:extLst>
              <p:ext uri="{D42A27DB-BD31-4B8C-83A1-F6EECF244321}">
                <p14:modId xmlns:p14="http://schemas.microsoft.com/office/powerpoint/2010/main" val="1399897215"/>
              </p:ext>
            </p:extLst>
          </p:nvPr>
        </p:nvGraphicFramePr>
        <p:xfrm>
          <a:off x="1904998" y="3868166"/>
          <a:ext cx="13708380" cy="5616470"/>
        </p:xfrm>
        <a:graphic>
          <a:graphicData uri="http://schemas.openxmlformats.org/drawingml/2006/table">
            <a:tbl>
              <a:tblPr firstRow="1" bandRow="1">
                <a:tableStyleId>{D7AC3CCA-C797-4891-BE02-D94E43425B78}</a:tableStyleId>
              </a:tblPr>
              <a:tblGrid>
                <a:gridCol w="3427095">
                  <a:extLst>
                    <a:ext uri="{9D8B030D-6E8A-4147-A177-3AD203B41FA5}">
                      <a16:colId xmlns:a16="http://schemas.microsoft.com/office/drawing/2014/main" val="1417474789"/>
                    </a:ext>
                  </a:extLst>
                </a:gridCol>
                <a:gridCol w="3427095">
                  <a:extLst>
                    <a:ext uri="{9D8B030D-6E8A-4147-A177-3AD203B41FA5}">
                      <a16:colId xmlns:a16="http://schemas.microsoft.com/office/drawing/2014/main" val="1607330879"/>
                    </a:ext>
                  </a:extLst>
                </a:gridCol>
                <a:gridCol w="3427095">
                  <a:extLst>
                    <a:ext uri="{9D8B030D-6E8A-4147-A177-3AD203B41FA5}">
                      <a16:colId xmlns:a16="http://schemas.microsoft.com/office/drawing/2014/main" val="1412468243"/>
                    </a:ext>
                  </a:extLst>
                </a:gridCol>
                <a:gridCol w="3427095">
                  <a:extLst>
                    <a:ext uri="{9D8B030D-6E8A-4147-A177-3AD203B41FA5}">
                      <a16:colId xmlns:a16="http://schemas.microsoft.com/office/drawing/2014/main" val="4272071143"/>
                    </a:ext>
                  </a:extLst>
                </a:gridCol>
              </a:tblGrid>
              <a:tr h="769608">
                <a:tc>
                  <a:txBody>
                    <a:bodyPr/>
                    <a:lstStyle/>
                    <a:p>
                      <a:pPr algn="ctr"/>
                      <a:r>
                        <a:rPr lang="es-AR" sz="3200" dirty="0">
                          <a:latin typeface="Lato Bold" panose="020F0502020204030203" charset="0"/>
                          <a:ea typeface="Lato Bold" panose="020F0502020204030203" charset="0"/>
                          <a:cs typeface="Lato Bold" panose="020F0502020204030203" charset="0"/>
                        </a:rPr>
                        <a:t>Diseño</a:t>
                      </a:r>
                    </a:p>
                  </a:txBody>
                  <a:tcPr/>
                </a:tc>
                <a:tc>
                  <a:txBody>
                    <a:bodyPr/>
                    <a:lstStyle/>
                    <a:p>
                      <a:pPr algn="ctr"/>
                      <a:r>
                        <a:rPr lang="es-AR" sz="3200" dirty="0">
                          <a:latin typeface="Lato Bold" panose="020F0502020204030203" charset="0"/>
                          <a:ea typeface="Lato Bold" panose="020F0502020204030203" charset="0"/>
                          <a:cs typeface="Lato Bold" panose="020F0502020204030203" charset="0"/>
                        </a:rPr>
                        <a:t>Guía de Ruedas</a:t>
                      </a:r>
                    </a:p>
                  </a:txBody>
                  <a:tcPr anchor="ctr"/>
                </a:tc>
                <a:tc>
                  <a:txBody>
                    <a:bodyPr/>
                    <a:lstStyle/>
                    <a:p>
                      <a:pPr algn="ctr"/>
                      <a:r>
                        <a:rPr lang="es-AR" sz="3200" dirty="0" err="1">
                          <a:latin typeface="Lato Bold" panose="020F0502020204030203" charset="0"/>
                          <a:ea typeface="Lato Bold" panose="020F0502020204030203" charset="0"/>
                          <a:cs typeface="Lato Bold" panose="020F0502020204030203" charset="0"/>
                        </a:rPr>
                        <a:t>Acces</a:t>
                      </a:r>
                      <a:r>
                        <a:rPr lang="es-AR" sz="3200" dirty="0">
                          <a:latin typeface="Lato Bold" panose="020F0502020204030203" charset="0"/>
                          <a:ea typeface="Lato Bold" panose="020F0502020204030203" charset="0"/>
                          <a:cs typeface="Lato Bold" panose="020F0502020204030203" charset="0"/>
                        </a:rPr>
                        <a:t> App *</a:t>
                      </a:r>
                    </a:p>
                  </a:txBody>
                  <a:tcPr anchor="ctr"/>
                </a:tc>
                <a:tc>
                  <a:txBody>
                    <a:bodyPr/>
                    <a:lstStyle/>
                    <a:p>
                      <a:pPr algn="ctr"/>
                      <a:r>
                        <a:rPr lang="es-AR" sz="3200" dirty="0">
                          <a:latin typeface="Lato Bold" panose="020F0502020204030203" charset="0"/>
                          <a:ea typeface="Lato Bold" panose="020F0502020204030203" charset="0"/>
                          <a:cs typeface="Lato Bold" panose="020F0502020204030203" charset="0"/>
                        </a:rPr>
                        <a:t>Acceso Ya</a:t>
                      </a:r>
                    </a:p>
                  </a:txBody>
                  <a:tcPr anchor="ctr"/>
                </a:tc>
                <a:extLst>
                  <a:ext uri="{0D108BD9-81ED-4DB2-BD59-A6C34878D82A}">
                    <a16:rowId xmlns:a16="http://schemas.microsoft.com/office/drawing/2014/main" val="3138836008"/>
                  </a:ext>
                </a:extLst>
              </a:tr>
              <a:tr h="2815247">
                <a:tc>
                  <a:txBody>
                    <a:bodyPr/>
                    <a:lstStyle/>
                    <a:p>
                      <a:pPr algn="ctr"/>
                      <a:r>
                        <a:rPr lang="es-AR" sz="3200" dirty="0">
                          <a:latin typeface="Lato Bold" panose="020F0502020204030203" charset="0"/>
                          <a:ea typeface="Lato Bold" panose="020F0502020204030203" charset="0"/>
                          <a:cs typeface="Lato Bold" panose="020F0502020204030203" charset="0"/>
                        </a:rPr>
                        <a:t>Óptimo</a:t>
                      </a:r>
                    </a:p>
                  </a:txBody>
                  <a:tcPr anchor="ctr"/>
                </a:tc>
                <a:tc>
                  <a:txBody>
                    <a:bodyPr/>
                    <a:lstStyle/>
                    <a:p>
                      <a:pPr algn="ctr"/>
                      <a:r>
                        <a:rPr lang="es-ES" sz="2400" dirty="0">
                          <a:latin typeface="Lato Bold" panose="020F0502020204030203" charset="0"/>
                          <a:ea typeface="Lato Bold" panose="020F0502020204030203" charset="0"/>
                          <a:cs typeface="Lato Bold" panose="020F0502020204030203" charset="0"/>
                        </a:rPr>
                        <a:t>Óptimo, permite</a:t>
                      </a:r>
                    </a:p>
                    <a:p>
                      <a:pPr algn="ctr"/>
                      <a:r>
                        <a:rPr lang="es-ES" sz="2400" dirty="0">
                          <a:latin typeface="Lato Bold" panose="020F0502020204030203" charset="0"/>
                          <a:ea typeface="Lato Bold" panose="020F0502020204030203" charset="0"/>
                          <a:cs typeface="Lato Bold" panose="020F0502020204030203" charset="0"/>
                        </a:rPr>
                        <a:t>visualizar, evaluar,</a:t>
                      </a:r>
                    </a:p>
                    <a:p>
                      <a:pPr algn="ctr"/>
                      <a:r>
                        <a:rPr lang="es-ES" sz="2400" dirty="0">
                          <a:latin typeface="Lato Bold" panose="020F0502020204030203" charset="0"/>
                          <a:ea typeface="Lato Bold" panose="020F0502020204030203" charset="0"/>
                          <a:cs typeface="Lato Bold" panose="020F0502020204030203" charset="0"/>
                        </a:rPr>
                        <a:t>desde la pantalla</a:t>
                      </a:r>
                    </a:p>
                    <a:p>
                      <a:pPr algn="ctr"/>
                      <a:r>
                        <a:rPr lang="es-ES" sz="2400" dirty="0">
                          <a:latin typeface="Lato Bold" panose="020F0502020204030203" charset="0"/>
                          <a:ea typeface="Lato Bold" panose="020F0502020204030203" charset="0"/>
                          <a:cs typeface="Lato Bold" panose="020F0502020204030203" charset="0"/>
                        </a:rPr>
                        <a:t>principal, de fácil</a:t>
                      </a:r>
                    </a:p>
                    <a:p>
                      <a:pPr algn="ctr"/>
                      <a:r>
                        <a:rPr lang="es-ES" sz="2400" dirty="0">
                          <a:latin typeface="Lato Bold" panose="020F0502020204030203" charset="0"/>
                          <a:ea typeface="Lato Bold" panose="020F0502020204030203" charset="0"/>
                          <a:cs typeface="Lato Bold" panose="020F0502020204030203" charset="0"/>
                        </a:rPr>
                        <a:t>acceso con una</a:t>
                      </a:r>
                    </a:p>
                    <a:p>
                      <a:pPr algn="ctr"/>
                      <a:r>
                        <a:rPr lang="es-ES" sz="2400" dirty="0">
                          <a:latin typeface="Lato Bold" panose="020F0502020204030203" charset="0"/>
                          <a:ea typeface="Lato Bold" panose="020F0502020204030203" charset="0"/>
                          <a:cs typeface="Lato Bold" panose="020F0502020204030203" charset="0"/>
                        </a:rPr>
                        <a:t>interfaz muy</a:t>
                      </a:r>
                    </a:p>
                    <a:p>
                      <a:pPr algn="ctr"/>
                      <a:r>
                        <a:rPr lang="es-ES" sz="2400" dirty="0">
                          <a:latin typeface="Lato Bold" panose="020F0502020204030203" charset="0"/>
                          <a:ea typeface="Lato Bold" panose="020F0502020204030203" charset="0"/>
                          <a:cs typeface="Lato Bold" panose="020F0502020204030203" charset="0"/>
                        </a:rPr>
                        <a:t>amigable</a:t>
                      </a:r>
                      <a:endParaRPr lang="es-AR" sz="2400" dirty="0">
                        <a:latin typeface="Lato Bold" panose="020F0502020204030203" charset="0"/>
                        <a:ea typeface="Lato Bold" panose="020F0502020204030203" charset="0"/>
                        <a:cs typeface="Lato Bold" panose="020F0502020204030203" charset="0"/>
                      </a:endParaRPr>
                    </a:p>
                  </a:txBody>
                  <a:tcPr anchor="ctr"/>
                </a:tc>
                <a:tc>
                  <a:txBody>
                    <a:bodyPr/>
                    <a:lstStyle/>
                    <a:p>
                      <a:pPr algn="ctr"/>
                      <a:r>
                        <a:rPr lang="es-AR" sz="2400" dirty="0">
                          <a:latin typeface="Lato Bold" panose="020F0502020204030203" charset="0"/>
                          <a:ea typeface="Lato Bold" panose="020F0502020204030203" charset="0"/>
                          <a:cs typeface="Lato Bold" panose="020F0502020204030203" charset="0"/>
                        </a:rPr>
                        <a:t>N/A</a:t>
                      </a:r>
                    </a:p>
                  </a:txBody>
                  <a:tcPr anchor="ctr"/>
                </a:tc>
                <a:tc>
                  <a:txBody>
                    <a:bodyPr/>
                    <a:lstStyle/>
                    <a:p>
                      <a:pPr algn="ctr"/>
                      <a:r>
                        <a:rPr lang="es-AR" sz="2400" dirty="0">
                          <a:latin typeface="Lato Bold" panose="020F0502020204030203" charset="0"/>
                          <a:ea typeface="Lato Bold" panose="020F0502020204030203" charset="0"/>
                          <a:cs typeface="Lato Bold" panose="020F0502020204030203" charset="0"/>
                        </a:rPr>
                        <a:t>Claro. Se trata de un sitio web muy completo. De fácil comprensión, predecible.</a:t>
                      </a:r>
                    </a:p>
                  </a:txBody>
                  <a:tcPr anchor="ctr"/>
                </a:tc>
                <a:extLst>
                  <a:ext uri="{0D108BD9-81ED-4DB2-BD59-A6C34878D82A}">
                    <a16:rowId xmlns:a16="http://schemas.microsoft.com/office/drawing/2014/main" val="23473519"/>
                  </a:ext>
                </a:extLst>
              </a:tr>
              <a:tr h="1262007">
                <a:tc>
                  <a:txBody>
                    <a:bodyPr/>
                    <a:lstStyle/>
                    <a:p>
                      <a:pPr algn="ctr"/>
                      <a:r>
                        <a:rPr lang="es-AR" sz="3200" dirty="0">
                          <a:latin typeface="Lato Bold" panose="020F0502020204030203" charset="0"/>
                          <a:ea typeface="Lato Bold" panose="020F0502020204030203" charset="0"/>
                          <a:cs typeface="Lato Bold" panose="020F0502020204030203" charset="0"/>
                        </a:rPr>
                        <a:t>Básico</a:t>
                      </a:r>
                    </a:p>
                  </a:txBody>
                  <a:tcPr anchor="ctr"/>
                </a:tc>
                <a:tc>
                  <a:txBody>
                    <a:bodyPr/>
                    <a:lstStyle/>
                    <a:p>
                      <a:pPr algn="ctr"/>
                      <a:endParaRPr lang="es-AR" sz="2400" dirty="0">
                        <a:latin typeface="Lato Bold" panose="020F0502020204030203" charset="0"/>
                        <a:ea typeface="Lato Bold" panose="020F0502020204030203" charset="0"/>
                        <a:cs typeface="Lato Bold" panose="020F0502020204030203" charset="0"/>
                      </a:endParaRPr>
                    </a:p>
                  </a:txBody>
                  <a:tcPr anchor="ctr"/>
                </a:tc>
                <a:tc>
                  <a:txBody>
                    <a:bodyPr/>
                    <a:lstStyle/>
                    <a:p>
                      <a:pPr algn="ctr"/>
                      <a:r>
                        <a:rPr lang="es-AR" sz="2400" dirty="0">
                          <a:latin typeface="Lato Bold" panose="020F0502020204030203" charset="0"/>
                          <a:ea typeface="Lato Bold" panose="020F0502020204030203" charset="0"/>
                          <a:cs typeface="Lato Bold" panose="020F0502020204030203" charset="0"/>
                        </a:rPr>
                        <a:t>N/A</a:t>
                      </a:r>
                    </a:p>
                  </a:txBody>
                  <a:tcPr anchor="ctr"/>
                </a:tc>
                <a:tc>
                  <a:txBody>
                    <a:bodyPr/>
                    <a:lstStyle/>
                    <a:p>
                      <a:pPr algn="ctr"/>
                      <a:endParaRPr lang="es-AR" sz="2400" dirty="0">
                        <a:latin typeface="Lato Bold" panose="020F0502020204030203" charset="0"/>
                        <a:ea typeface="Lato Bold" panose="020F0502020204030203" charset="0"/>
                        <a:cs typeface="Lato Bold" panose="020F0502020204030203" charset="0"/>
                      </a:endParaRPr>
                    </a:p>
                  </a:txBody>
                  <a:tcPr anchor="ctr"/>
                </a:tc>
                <a:extLst>
                  <a:ext uri="{0D108BD9-81ED-4DB2-BD59-A6C34878D82A}">
                    <a16:rowId xmlns:a16="http://schemas.microsoft.com/office/drawing/2014/main" val="2338290826"/>
                  </a:ext>
                </a:extLst>
              </a:tr>
              <a:tr h="769608">
                <a:tc>
                  <a:txBody>
                    <a:bodyPr/>
                    <a:lstStyle/>
                    <a:p>
                      <a:pPr algn="ctr"/>
                      <a:r>
                        <a:rPr lang="es-AR" sz="3200" dirty="0">
                          <a:latin typeface="Lato Bold" panose="020F0502020204030203" charset="0"/>
                          <a:ea typeface="Lato Bold" panose="020F0502020204030203" charset="0"/>
                          <a:cs typeface="Lato Bold" panose="020F0502020204030203" charset="0"/>
                        </a:rPr>
                        <a:t>Malo</a:t>
                      </a:r>
                    </a:p>
                  </a:txBody>
                  <a:tcPr anchor="ctr"/>
                </a:tc>
                <a:tc>
                  <a:txBody>
                    <a:bodyPr/>
                    <a:lstStyle/>
                    <a:p>
                      <a:pPr algn="ctr"/>
                      <a:endParaRPr lang="es-AR" sz="2400" dirty="0">
                        <a:latin typeface="Lato Bold" panose="020F0502020204030203" charset="0"/>
                        <a:ea typeface="Lato Bold" panose="020F0502020204030203" charset="0"/>
                        <a:cs typeface="Lato Bold" panose="020F0502020204030203" charset="0"/>
                      </a:endParaRPr>
                    </a:p>
                  </a:txBody>
                  <a:tcPr anchor="ctr"/>
                </a:tc>
                <a:tc>
                  <a:txBody>
                    <a:bodyPr/>
                    <a:lstStyle/>
                    <a:p>
                      <a:pPr algn="ctr"/>
                      <a:r>
                        <a:rPr lang="es-AR" sz="2400" dirty="0">
                          <a:latin typeface="Lato Bold" panose="020F0502020204030203" charset="0"/>
                          <a:ea typeface="Lato Bold" panose="020F0502020204030203" charset="0"/>
                          <a:cs typeface="Lato Bold" panose="020F0502020204030203" charset="0"/>
                        </a:rPr>
                        <a:t>N/A</a:t>
                      </a:r>
                    </a:p>
                  </a:txBody>
                  <a:tcPr anchor="ctr"/>
                </a:tc>
                <a:tc>
                  <a:txBody>
                    <a:bodyPr/>
                    <a:lstStyle/>
                    <a:p>
                      <a:pPr algn="ctr"/>
                      <a:endParaRPr lang="es-AR" sz="2400" dirty="0">
                        <a:latin typeface="Lato Bold" panose="020F0502020204030203" charset="0"/>
                        <a:ea typeface="Lato Bold" panose="020F0502020204030203" charset="0"/>
                        <a:cs typeface="Lato Bold" panose="020F0502020204030203" charset="0"/>
                      </a:endParaRPr>
                    </a:p>
                  </a:txBody>
                  <a:tcPr anchor="ctr"/>
                </a:tc>
                <a:extLst>
                  <a:ext uri="{0D108BD9-81ED-4DB2-BD59-A6C34878D82A}">
                    <a16:rowId xmlns:a16="http://schemas.microsoft.com/office/drawing/2014/main" val="1539703830"/>
                  </a:ext>
                </a:extLst>
              </a:tr>
            </a:tbl>
          </a:graphicData>
        </a:graphic>
      </p:graphicFrame>
      <p:pic>
        <p:nvPicPr>
          <p:cNvPr id="23" name="Imagen 22" descr="Interfaz de usuario gráfica, Texto, Aplicación, Chat o mensaje de texto, Icono&#10;&#10;Descripción generada automáticamente">
            <a:extLst>
              <a:ext uri="{FF2B5EF4-FFF2-40B4-BE49-F238E27FC236}">
                <a16:creationId xmlns:a16="http://schemas.microsoft.com/office/drawing/2014/main" id="{8999164B-E918-6B6E-38E9-D52E8C8CA93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24600" y="1985707"/>
            <a:ext cx="1561061" cy="156945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5" name="Imagen 24" descr="Icono&#10;&#10;Descripción generada automáticamente">
            <a:extLst>
              <a:ext uri="{FF2B5EF4-FFF2-40B4-BE49-F238E27FC236}">
                <a16:creationId xmlns:a16="http://schemas.microsoft.com/office/drawing/2014/main" id="{1DC59AC5-E5FB-0A41-E852-CD8BC43F70E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77400" y="1977936"/>
            <a:ext cx="1568790" cy="15772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7" name="Imagen 26" descr="Texto&#10;&#10;Descripción generada automáticamente">
            <a:extLst>
              <a:ext uri="{FF2B5EF4-FFF2-40B4-BE49-F238E27FC236}">
                <a16:creationId xmlns:a16="http://schemas.microsoft.com/office/drawing/2014/main" id="{7261B15B-2D38-BA68-1F00-992F3E172F1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761097" y="2332313"/>
            <a:ext cx="2228802" cy="10671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9" name="CuadroTexto 28">
            <a:extLst>
              <a:ext uri="{FF2B5EF4-FFF2-40B4-BE49-F238E27FC236}">
                <a16:creationId xmlns:a16="http://schemas.microsoft.com/office/drawing/2014/main" id="{50678275-5B84-B8CF-395F-CD664DB2070C}"/>
              </a:ext>
            </a:extLst>
          </p:cNvPr>
          <p:cNvSpPr txBox="1"/>
          <p:nvPr/>
        </p:nvSpPr>
        <p:spPr>
          <a:xfrm>
            <a:off x="2674620" y="9621300"/>
            <a:ext cx="12938760" cy="456022"/>
          </a:xfrm>
          <a:prstGeom prst="rect">
            <a:avLst/>
          </a:prstGeom>
          <a:noFill/>
        </p:spPr>
        <p:txBody>
          <a:bodyPr wrap="square">
            <a:spAutoFit/>
          </a:bodyPr>
          <a:lstStyle/>
          <a:p>
            <a:pPr algn="l">
              <a:lnSpc>
                <a:spcPts val="3079"/>
              </a:lnSpc>
              <a:spcBef>
                <a:spcPct val="0"/>
              </a:spcBef>
            </a:pPr>
            <a:r>
              <a:rPr lang="en-US" sz="2400" dirty="0">
                <a:solidFill>
                  <a:srgbClr val="E5E1DA"/>
                </a:solidFill>
                <a:latin typeface="Lato Bold" panose="020F0502020204030203" charset="0"/>
                <a:ea typeface="Lato Bold" panose="020F0502020204030203" charset="0"/>
                <a:cs typeface="Lato Bold" panose="020F0502020204030203" charset="0"/>
                <a:sym typeface="Lato"/>
              </a:rPr>
              <a:t>* La </a:t>
            </a:r>
            <a:r>
              <a:rPr lang="en-US" sz="2400" dirty="0" err="1">
                <a:solidFill>
                  <a:srgbClr val="E5E1DA"/>
                </a:solidFill>
                <a:latin typeface="Lato Bold" panose="020F0502020204030203" charset="0"/>
                <a:ea typeface="Lato Bold" panose="020F0502020204030203" charset="0"/>
                <a:cs typeface="Lato Bold" panose="020F0502020204030203" charset="0"/>
                <a:sym typeface="Lato"/>
              </a:rPr>
              <a:t>aplicación</a:t>
            </a:r>
            <a:r>
              <a:rPr lang="en-US" sz="2400" dirty="0">
                <a:solidFill>
                  <a:srgbClr val="E5E1DA"/>
                </a:solidFill>
                <a:latin typeface="Lato Bold" panose="020F0502020204030203" charset="0"/>
                <a:ea typeface="Lato Bold" panose="020F0502020204030203" charset="0"/>
                <a:cs typeface="Lato Bold" panose="020F0502020204030203" charset="0"/>
                <a:sym typeface="Lato"/>
              </a:rPr>
              <a:t> no se </a:t>
            </a:r>
            <a:r>
              <a:rPr lang="en-US" sz="2400" dirty="0" err="1">
                <a:solidFill>
                  <a:srgbClr val="E5E1DA"/>
                </a:solidFill>
                <a:latin typeface="Lato Bold" panose="020F0502020204030203" charset="0"/>
                <a:ea typeface="Lato Bold" panose="020F0502020204030203" charset="0"/>
                <a:cs typeface="Lato Bold" panose="020F0502020204030203" charset="0"/>
                <a:sym typeface="Lato"/>
              </a:rPr>
              <a:t>encuentra</a:t>
            </a:r>
            <a:r>
              <a:rPr lang="en-US" sz="2400" dirty="0">
                <a:solidFill>
                  <a:srgbClr val="E5E1DA"/>
                </a:solidFill>
                <a:latin typeface="Lato Bold" panose="020F0502020204030203" charset="0"/>
                <a:ea typeface="Lato Bold" panose="020F0502020204030203" charset="0"/>
                <a:cs typeface="Lato Bold" panose="020F0502020204030203" charset="0"/>
                <a:sym typeface="Lato"/>
              </a:rPr>
              <a:t> disponible, </a:t>
            </a:r>
            <a:r>
              <a:rPr lang="en-US" sz="2400" dirty="0" err="1">
                <a:solidFill>
                  <a:srgbClr val="E5E1DA"/>
                </a:solidFill>
                <a:latin typeface="Lato Bold" panose="020F0502020204030203" charset="0"/>
                <a:ea typeface="Lato Bold" panose="020F0502020204030203" charset="0"/>
                <a:cs typeface="Lato Bold" panose="020F0502020204030203" charset="0"/>
                <a:sym typeface="Lato"/>
              </a:rPr>
              <a:t>por</a:t>
            </a:r>
            <a:r>
              <a:rPr lang="en-US" sz="2400" dirty="0">
                <a:solidFill>
                  <a:srgbClr val="E5E1DA"/>
                </a:solidFill>
                <a:latin typeface="Lato Bold" panose="020F0502020204030203" charset="0"/>
                <a:ea typeface="Lato Bold" panose="020F0502020204030203" charset="0"/>
                <a:cs typeface="Lato Bold" panose="020F0502020204030203" charset="0"/>
                <a:sym typeface="Lato"/>
              </a:rPr>
              <a:t> lo que no se </a:t>
            </a:r>
            <a:r>
              <a:rPr lang="en-US" sz="2400" dirty="0" err="1">
                <a:solidFill>
                  <a:srgbClr val="E5E1DA"/>
                </a:solidFill>
                <a:latin typeface="Lato Bold" panose="020F0502020204030203" charset="0"/>
                <a:ea typeface="Lato Bold" panose="020F0502020204030203" charset="0"/>
                <a:cs typeface="Lato Bold" panose="020F0502020204030203" charset="0"/>
                <a:sym typeface="Lato"/>
              </a:rPr>
              <a:t>pudo</a:t>
            </a:r>
            <a:r>
              <a:rPr lang="en-US" sz="2400" dirty="0">
                <a:solidFill>
                  <a:srgbClr val="E5E1DA"/>
                </a:solidFill>
                <a:latin typeface="Lato Bold" panose="020F0502020204030203" charset="0"/>
                <a:ea typeface="Lato Bold" panose="020F0502020204030203" charset="0"/>
                <a:cs typeface="Lato Bold" panose="020F0502020204030203" charset="0"/>
                <a:sym typeface="Lato"/>
              </a:rPr>
              <a:t> </a:t>
            </a:r>
            <a:r>
              <a:rPr lang="en-US" sz="2400" dirty="0" err="1">
                <a:solidFill>
                  <a:srgbClr val="E5E1DA"/>
                </a:solidFill>
                <a:latin typeface="Lato Bold" panose="020F0502020204030203" charset="0"/>
                <a:ea typeface="Lato Bold" panose="020F0502020204030203" charset="0"/>
                <a:cs typeface="Lato Bold" panose="020F0502020204030203" charset="0"/>
                <a:sym typeface="Lato"/>
              </a:rPr>
              <a:t>realizar</a:t>
            </a:r>
            <a:r>
              <a:rPr lang="en-US" sz="2400" dirty="0">
                <a:solidFill>
                  <a:srgbClr val="E5E1DA"/>
                </a:solidFill>
                <a:latin typeface="Lato Bold" panose="020F0502020204030203" charset="0"/>
                <a:ea typeface="Lato Bold" panose="020F0502020204030203" charset="0"/>
                <a:cs typeface="Lato Bold" panose="020F0502020204030203" charset="0"/>
                <a:sym typeface="Lato"/>
              </a:rPr>
              <a:t> la </a:t>
            </a:r>
            <a:r>
              <a:rPr lang="en-US" sz="2400" dirty="0" err="1">
                <a:solidFill>
                  <a:srgbClr val="E5E1DA"/>
                </a:solidFill>
                <a:latin typeface="Lato Bold" panose="020F0502020204030203" charset="0"/>
                <a:ea typeface="Lato Bold" panose="020F0502020204030203" charset="0"/>
                <a:cs typeface="Lato Bold" panose="020F0502020204030203" charset="0"/>
                <a:sym typeface="Lato"/>
              </a:rPr>
              <a:t>evaluación</a:t>
            </a:r>
            <a:r>
              <a:rPr lang="en-US" sz="1600" dirty="0">
                <a:solidFill>
                  <a:srgbClr val="E5E1DA"/>
                </a:solidFill>
                <a:latin typeface="Lato"/>
                <a:ea typeface="Lato"/>
                <a:cs typeface="Lato"/>
                <a:sym typeface="Lato"/>
              </a:rPr>
              <a:t>.</a:t>
            </a:r>
          </a:p>
        </p:txBody>
      </p:sp>
      <p:sp>
        <p:nvSpPr>
          <p:cNvPr id="4" name="Freeform 18">
            <a:extLst>
              <a:ext uri="{FF2B5EF4-FFF2-40B4-BE49-F238E27FC236}">
                <a16:creationId xmlns:a16="http://schemas.microsoft.com/office/drawing/2014/main" id="{63F41E9A-88E9-2171-2BAD-6521080AF54A}"/>
              </a:ext>
            </a:extLst>
          </p:cNvPr>
          <p:cNvSpPr/>
          <p:nvPr/>
        </p:nvSpPr>
        <p:spPr>
          <a:xfrm>
            <a:off x="662709" y="523966"/>
            <a:ext cx="6942686" cy="1153381"/>
          </a:xfrm>
          <a:custGeom>
            <a:avLst/>
            <a:gdLst/>
            <a:ahLst/>
            <a:cxnLst/>
            <a:rect l="l" t="t" r="r" b="b"/>
            <a:pathLst>
              <a:path w="4039835" h="171301">
                <a:moveTo>
                  <a:pt x="30284" y="0"/>
                </a:moveTo>
                <a:lnTo>
                  <a:pt x="4009551" y="0"/>
                </a:lnTo>
                <a:cubicBezTo>
                  <a:pt x="4026276" y="0"/>
                  <a:pt x="4039835" y="13559"/>
                  <a:pt x="4039835" y="30284"/>
                </a:cubicBezTo>
                <a:lnTo>
                  <a:pt x="4039835" y="141018"/>
                </a:lnTo>
                <a:cubicBezTo>
                  <a:pt x="4039835" y="157743"/>
                  <a:pt x="4026276" y="171301"/>
                  <a:pt x="4009551" y="171301"/>
                </a:cubicBezTo>
                <a:lnTo>
                  <a:pt x="30284" y="171301"/>
                </a:lnTo>
                <a:cubicBezTo>
                  <a:pt x="13559" y="171301"/>
                  <a:pt x="0" y="157743"/>
                  <a:pt x="0" y="141018"/>
                </a:cubicBezTo>
                <a:lnTo>
                  <a:pt x="0" y="30284"/>
                </a:lnTo>
                <a:cubicBezTo>
                  <a:pt x="0" y="13559"/>
                  <a:pt x="13559" y="0"/>
                  <a:pt x="30284" y="0"/>
                </a:cubicBezTo>
                <a:close/>
              </a:path>
            </a:pathLst>
          </a:custGeom>
          <a:solidFill>
            <a:srgbClr val="000000">
              <a:alpha val="0"/>
            </a:srgbClr>
          </a:solidFill>
          <a:ln w="38100" cap="rnd">
            <a:solidFill>
              <a:srgbClr val="FBF9F1"/>
            </a:solidFill>
            <a:prstDash val="solid"/>
            <a:round/>
          </a:ln>
        </p:spPr>
        <p:txBody>
          <a:bodyPr/>
          <a:lstStyle/>
          <a:p>
            <a:endParaRPr lang="es-AR"/>
          </a:p>
        </p:txBody>
      </p:sp>
    </p:spTree>
    <p:extLst>
      <p:ext uri="{BB962C8B-B14F-4D97-AF65-F5344CB8AC3E}">
        <p14:creationId xmlns:p14="http://schemas.microsoft.com/office/powerpoint/2010/main" val="364145391"/>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a:extLst>
            <a:ext uri="{FF2B5EF4-FFF2-40B4-BE49-F238E27FC236}">
              <a16:creationId xmlns:a16="http://schemas.microsoft.com/office/drawing/2014/main" id="{8C9AA566-F7A2-D058-ACA8-D7A5C0F43305}"/>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434176CC-2CD4-A1C2-83AC-D1C228880678}"/>
              </a:ext>
            </a:extLst>
          </p:cNvPr>
          <p:cNvSpPr/>
          <p:nvPr/>
        </p:nvSpPr>
        <p:spPr>
          <a:xfrm rot="-2181579">
            <a:off x="10328175" y="-1241393"/>
            <a:ext cx="10128448" cy="10895890"/>
          </a:xfrm>
          <a:custGeom>
            <a:avLst/>
            <a:gdLst/>
            <a:ahLst/>
            <a:cxnLst/>
            <a:rect l="l" t="t" r="r" b="b"/>
            <a:pathLst>
              <a:path w="10128448" h="10895890">
                <a:moveTo>
                  <a:pt x="0" y="0"/>
                </a:moveTo>
                <a:lnTo>
                  <a:pt x="10128447" y="0"/>
                </a:lnTo>
                <a:lnTo>
                  <a:pt x="10128447" y="10895890"/>
                </a:lnTo>
                <a:lnTo>
                  <a:pt x="0" y="10895890"/>
                </a:lnTo>
                <a:lnTo>
                  <a:pt x="0" y="0"/>
                </a:lnTo>
                <a:close/>
              </a:path>
            </a:pathLst>
          </a:custGeom>
          <a:blipFill>
            <a:blip r:embed="rId2"/>
            <a:stretch>
              <a:fillRect l="-157" r="-157"/>
            </a:stretch>
          </a:blipFill>
        </p:spPr>
        <p:txBody>
          <a:bodyPr/>
          <a:lstStyle/>
          <a:p>
            <a:endParaRPr lang="es-AR"/>
          </a:p>
        </p:txBody>
      </p:sp>
      <p:sp>
        <p:nvSpPr>
          <p:cNvPr id="3" name="Freeform 3">
            <a:extLst>
              <a:ext uri="{FF2B5EF4-FFF2-40B4-BE49-F238E27FC236}">
                <a16:creationId xmlns:a16="http://schemas.microsoft.com/office/drawing/2014/main" id="{DDA34C11-B670-DAFA-8BCB-8DA9837050D6}"/>
              </a:ext>
            </a:extLst>
          </p:cNvPr>
          <p:cNvSpPr/>
          <p:nvPr/>
        </p:nvSpPr>
        <p:spPr>
          <a:xfrm>
            <a:off x="-2181413" y="7794859"/>
            <a:ext cx="5747719" cy="3384081"/>
          </a:xfrm>
          <a:custGeom>
            <a:avLst/>
            <a:gdLst/>
            <a:ahLst/>
            <a:cxnLst/>
            <a:rect l="l" t="t" r="r" b="b"/>
            <a:pathLst>
              <a:path w="5747719" h="3384081">
                <a:moveTo>
                  <a:pt x="0" y="0"/>
                </a:moveTo>
                <a:lnTo>
                  <a:pt x="5747720" y="0"/>
                </a:lnTo>
                <a:lnTo>
                  <a:pt x="5747720" y="3384080"/>
                </a:lnTo>
                <a:lnTo>
                  <a:pt x="0" y="3384080"/>
                </a:lnTo>
                <a:lnTo>
                  <a:pt x="0" y="0"/>
                </a:lnTo>
                <a:close/>
              </a:path>
            </a:pathLst>
          </a:custGeom>
          <a:blipFill>
            <a:blip r:embed="rId3"/>
            <a:stretch>
              <a:fillRect l="-18302" b="-143185"/>
            </a:stretch>
          </a:blipFill>
        </p:spPr>
        <p:txBody>
          <a:bodyPr/>
          <a:lstStyle/>
          <a:p>
            <a:endParaRPr lang="es-AR"/>
          </a:p>
        </p:txBody>
      </p:sp>
      <p:sp>
        <p:nvSpPr>
          <p:cNvPr id="15" name="TextBox 15">
            <a:extLst>
              <a:ext uri="{FF2B5EF4-FFF2-40B4-BE49-F238E27FC236}">
                <a16:creationId xmlns:a16="http://schemas.microsoft.com/office/drawing/2014/main" id="{BBAC8553-C161-26C5-B7FD-6CBFA314A4B6}"/>
              </a:ext>
            </a:extLst>
          </p:cNvPr>
          <p:cNvSpPr txBox="1"/>
          <p:nvPr/>
        </p:nvSpPr>
        <p:spPr>
          <a:xfrm>
            <a:off x="942974" y="800100"/>
            <a:ext cx="6372225" cy="850233"/>
          </a:xfrm>
          <a:prstGeom prst="rect">
            <a:avLst/>
          </a:prstGeom>
        </p:spPr>
        <p:txBody>
          <a:bodyPr wrap="square" lIns="0" tIns="0" rIns="0" bIns="0" rtlCol="0" anchor="t">
            <a:spAutoFit/>
          </a:bodyPr>
          <a:lstStyle/>
          <a:p>
            <a:pPr algn="l">
              <a:lnSpc>
                <a:spcPts val="6600"/>
              </a:lnSpc>
            </a:pPr>
            <a:r>
              <a:rPr lang="en-US" sz="6000" b="1" dirty="0">
                <a:solidFill>
                  <a:srgbClr val="FBF9F1"/>
                </a:solidFill>
                <a:latin typeface="Poppins Bold"/>
                <a:ea typeface="Poppins Bold"/>
                <a:cs typeface="Poppins Bold"/>
                <a:sym typeface="Poppins Bold"/>
              </a:rPr>
              <a:t>BENCHMARKING</a:t>
            </a:r>
          </a:p>
        </p:txBody>
      </p:sp>
      <p:pic>
        <p:nvPicPr>
          <p:cNvPr id="23" name="Imagen 22" descr="Interfaz de usuario gráfica, Texto, Aplicación, Chat o mensaje de texto, Icono&#10;&#10;Descripción generada automáticamente">
            <a:extLst>
              <a:ext uri="{FF2B5EF4-FFF2-40B4-BE49-F238E27FC236}">
                <a16:creationId xmlns:a16="http://schemas.microsoft.com/office/drawing/2014/main" id="{DF2EB84E-E503-6D9C-7076-A62C5C93534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23235" y="1985707"/>
            <a:ext cx="1561061" cy="156945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5" name="Imagen 24" descr="Icono&#10;&#10;Descripción generada automáticamente">
            <a:extLst>
              <a:ext uri="{FF2B5EF4-FFF2-40B4-BE49-F238E27FC236}">
                <a16:creationId xmlns:a16="http://schemas.microsoft.com/office/drawing/2014/main" id="{731396FA-72C1-D391-AAAB-7823813FBF5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53136" y="1977936"/>
            <a:ext cx="1568790" cy="15772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7" name="Imagen 26" descr="Texto&#10;&#10;Descripción generada automáticamente">
            <a:extLst>
              <a:ext uri="{FF2B5EF4-FFF2-40B4-BE49-F238E27FC236}">
                <a16:creationId xmlns:a16="http://schemas.microsoft.com/office/drawing/2014/main" id="{103FA9D6-189F-E6C1-84A3-21D92FC405B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498416" y="2379152"/>
            <a:ext cx="2228802" cy="10671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9" name="CuadroTexto 28">
            <a:extLst>
              <a:ext uri="{FF2B5EF4-FFF2-40B4-BE49-F238E27FC236}">
                <a16:creationId xmlns:a16="http://schemas.microsoft.com/office/drawing/2014/main" id="{7095B9D4-90A6-DCFA-2ECD-29BED184BD1E}"/>
              </a:ext>
            </a:extLst>
          </p:cNvPr>
          <p:cNvSpPr txBox="1"/>
          <p:nvPr/>
        </p:nvSpPr>
        <p:spPr>
          <a:xfrm>
            <a:off x="3083756" y="9590801"/>
            <a:ext cx="12938760" cy="456022"/>
          </a:xfrm>
          <a:prstGeom prst="rect">
            <a:avLst/>
          </a:prstGeom>
          <a:noFill/>
        </p:spPr>
        <p:txBody>
          <a:bodyPr wrap="square">
            <a:spAutoFit/>
          </a:bodyPr>
          <a:lstStyle/>
          <a:p>
            <a:pPr algn="l">
              <a:lnSpc>
                <a:spcPts val="3079"/>
              </a:lnSpc>
              <a:spcBef>
                <a:spcPct val="0"/>
              </a:spcBef>
            </a:pPr>
            <a:r>
              <a:rPr lang="en-US" sz="2400" dirty="0">
                <a:solidFill>
                  <a:srgbClr val="E5E1DA"/>
                </a:solidFill>
                <a:latin typeface="Lato Bold" panose="020F0502020204030203" charset="0"/>
                <a:ea typeface="Lato Bold" panose="020F0502020204030203" charset="0"/>
                <a:cs typeface="Lato Bold" panose="020F0502020204030203" charset="0"/>
                <a:sym typeface="Lato"/>
              </a:rPr>
              <a:t>* La </a:t>
            </a:r>
            <a:r>
              <a:rPr lang="en-US" sz="2400" dirty="0" err="1">
                <a:solidFill>
                  <a:srgbClr val="E5E1DA"/>
                </a:solidFill>
                <a:latin typeface="Lato Bold" panose="020F0502020204030203" charset="0"/>
                <a:ea typeface="Lato Bold" panose="020F0502020204030203" charset="0"/>
                <a:cs typeface="Lato Bold" panose="020F0502020204030203" charset="0"/>
                <a:sym typeface="Lato"/>
              </a:rPr>
              <a:t>aplicación</a:t>
            </a:r>
            <a:r>
              <a:rPr lang="en-US" sz="2400" dirty="0">
                <a:solidFill>
                  <a:srgbClr val="E5E1DA"/>
                </a:solidFill>
                <a:latin typeface="Lato Bold" panose="020F0502020204030203" charset="0"/>
                <a:ea typeface="Lato Bold" panose="020F0502020204030203" charset="0"/>
                <a:cs typeface="Lato Bold" panose="020F0502020204030203" charset="0"/>
                <a:sym typeface="Lato"/>
              </a:rPr>
              <a:t> no se </a:t>
            </a:r>
            <a:r>
              <a:rPr lang="en-US" sz="2400" dirty="0" err="1">
                <a:solidFill>
                  <a:srgbClr val="E5E1DA"/>
                </a:solidFill>
                <a:latin typeface="Lato Bold" panose="020F0502020204030203" charset="0"/>
                <a:ea typeface="Lato Bold" panose="020F0502020204030203" charset="0"/>
                <a:cs typeface="Lato Bold" panose="020F0502020204030203" charset="0"/>
                <a:sym typeface="Lato"/>
              </a:rPr>
              <a:t>encuentra</a:t>
            </a:r>
            <a:r>
              <a:rPr lang="en-US" sz="2400" dirty="0">
                <a:solidFill>
                  <a:srgbClr val="E5E1DA"/>
                </a:solidFill>
                <a:latin typeface="Lato Bold" panose="020F0502020204030203" charset="0"/>
                <a:ea typeface="Lato Bold" panose="020F0502020204030203" charset="0"/>
                <a:cs typeface="Lato Bold" panose="020F0502020204030203" charset="0"/>
                <a:sym typeface="Lato"/>
              </a:rPr>
              <a:t> disponible, </a:t>
            </a:r>
            <a:r>
              <a:rPr lang="en-US" sz="2400" dirty="0" err="1">
                <a:solidFill>
                  <a:srgbClr val="E5E1DA"/>
                </a:solidFill>
                <a:latin typeface="Lato Bold" panose="020F0502020204030203" charset="0"/>
                <a:ea typeface="Lato Bold" panose="020F0502020204030203" charset="0"/>
                <a:cs typeface="Lato Bold" panose="020F0502020204030203" charset="0"/>
                <a:sym typeface="Lato"/>
              </a:rPr>
              <a:t>por</a:t>
            </a:r>
            <a:r>
              <a:rPr lang="en-US" sz="2400" dirty="0">
                <a:solidFill>
                  <a:srgbClr val="E5E1DA"/>
                </a:solidFill>
                <a:latin typeface="Lato Bold" panose="020F0502020204030203" charset="0"/>
                <a:ea typeface="Lato Bold" panose="020F0502020204030203" charset="0"/>
                <a:cs typeface="Lato Bold" panose="020F0502020204030203" charset="0"/>
                <a:sym typeface="Lato"/>
              </a:rPr>
              <a:t> lo que no se </a:t>
            </a:r>
            <a:r>
              <a:rPr lang="en-US" sz="2400" dirty="0" err="1">
                <a:solidFill>
                  <a:srgbClr val="E5E1DA"/>
                </a:solidFill>
                <a:latin typeface="Lato Bold" panose="020F0502020204030203" charset="0"/>
                <a:ea typeface="Lato Bold" panose="020F0502020204030203" charset="0"/>
                <a:cs typeface="Lato Bold" panose="020F0502020204030203" charset="0"/>
                <a:sym typeface="Lato"/>
              </a:rPr>
              <a:t>pudo</a:t>
            </a:r>
            <a:r>
              <a:rPr lang="en-US" sz="2400" dirty="0">
                <a:solidFill>
                  <a:srgbClr val="E5E1DA"/>
                </a:solidFill>
                <a:latin typeface="Lato Bold" panose="020F0502020204030203" charset="0"/>
                <a:ea typeface="Lato Bold" panose="020F0502020204030203" charset="0"/>
                <a:cs typeface="Lato Bold" panose="020F0502020204030203" charset="0"/>
                <a:sym typeface="Lato"/>
              </a:rPr>
              <a:t> </a:t>
            </a:r>
            <a:r>
              <a:rPr lang="en-US" sz="2400" dirty="0" err="1">
                <a:solidFill>
                  <a:srgbClr val="E5E1DA"/>
                </a:solidFill>
                <a:latin typeface="Lato Bold" panose="020F0502020204030203" charset="0"/>
                <a:ea typeface="Lato Bold" panose="020F0502020204030203" charset="0"/>
                <a:cs typeface="Lato Bold" panose="020F0502020204030203" charset="0"/>
                <a:sym typeface="Lato"/>
              </a:rPr>
              <a:t>realizar</a:t>
            </a:r>
            <a:r>
              <a:rPr lang="en-US" sz="2400" dirty="0">
                <a:solidFill>
                  <a:srgbClr val="E5E1DA"/>
                </a:solidFill>
                <a:latin typeface="Lato Bold" panose="020F0502020204030203" charset="0"/>
                <a:ea typeface="Lato Bold" panose="020F0502020204030203" charset="0"/>
                <a:cs typeface="Lato Bold" panose="020F0502020204030203" charset="0"/>
                <a:sym typeface="Lato"/>
              </a:rPr>
              <a:t> la </a:t>
            </a:r>
            <a:r>
              <a:rPr lang="en-US" sz="2400" dirty="0" err="1">
                <a:solidFill>
                  <a:srgbClr val="E5E1DA"/>
                </a:solidFill>
                <a:latin typeface="Lato Bold" panose="020F0502020204030203" charset="0"/>
                <a:ea typeface="Lato Bold" panose="020F0502020204030203" charset="0"/>
                <a:cs typeface="Lato Bold" panose="020F0502020204030203" charset="0"/>
                <a:sym typeface="Lato"/>
              </a:rPr>
              <a:t>evaluación</a:t>
            </a:r>
            <a:r>
              <a:rPr lang="en-US" sz="1600" dirty="0">
                <a:solidFill>
                  <a:srgbClr val="E5E1DA"/>
                </a:solidFill>
                <a:latin typeface="Lato"/>
                <a:ea typeface="Lato"/>
                <a:cs typeface="Lato"/>
                <a:sym typeface="Lato"/>
              </a:rPr>
              <a:t>.</a:t>
            </a:r>
          </a:p>
        </p:txBody>
      </p:sp>
      <p:graphicFrame>
        <p:nvGraphicFramePr>
          <p:cNvPr id="4" name="Tabla 3">
            <a:extLst>
              <a:ext uri="{FF2B5EF4-FFF2-40B4-BE49-F238E27FC236}">
                <a16:creationId xmlns:a16="http://schemas.microsoft.com/office/drawing/2014/main" id="{35E9FA43-F111-3049-7531-0D38C7A6E83F}"/>
              </a:ext>
            </a:extLst>
          </p:cNvPr>
          <p:cNvGraphicFramePr>
            <a:graphicFrameLocks noGrp="1"/>
          </p:cNvGraphicFramePr>
          <p:nvPr>
            <p:extLst>
              <p:ext uri="{D42A27DB-BD31-4B8C-83A1-F6EECF244321}">
                <p14:modId xmlns:p14="http://schemas.microsoft.com/office/powerpoint/2010/main" val="526263400"/>
              </p:ext>
            </p:extLst>
          </p:nvPr>
        </p:nvGraphicFramePr>
        <p:xfrm>
          <a:off x="2825777" y="4014332"/>
          <a:ext cx="12192000" cy="5303520"/>
        </p:xfrm>
        <a:graphic>
          <a:graphicData uri="http://schemas.openxmlformats.org/drawingml/2006/table">
            <a:tbl>
              <a:tblPr firstRow="1" bandRow="1">
                <a:tableStyleId>{D7AC3CCA-C797-4891-BE02-D94E43425B78}</a:tableStyleId>
              </a:tblPr>
              <a:tblGrid>
                <a:gridCol w="3048000">
                  <a:extLst>
                    <a:ext uri="{9D8B030D-6E8A-4147-A177-3AD203B41FA5}">
                      <a16:colId xmlns:a16="http://schemas.microsoft.com/office/drawing/2014/main" val="2243483335"/>
                    </a:ext>
                  </a:extLst>
                </a:gridCol>
                <a:gridCol w="3048000">
                  <a:extLst>
                    <a:ext uri="{9D8B030D-6E8A-4147-A177-3AD203B41FA5}">
                      <a16:colId xmlns:a16="http://schemas.microsoft.com/office/drawing/2014/main" val="3222247712"/>
                    </a:ext>
                  </a:extLst>
                </a:gridCol>
                <a:gridCol w="3048000">
                  <a:extLst>
                    <a:ext uri="{9D8B030D-6E8A-4147-A177-3AD203B41FA5}">
                      <a16:colId xmlns:a16="http://schemas.microsoft.com/office/drawing/2014/main" val="3647747078"/>
                    </a:ext>
                  </a:extLst>
                </a:gridCol>
                <a:gridCol w="3048000">
                  <a:extLst>
                    <a:ext uri="{9D8B030D-6E8A-4147-A177-3AD203B41FA5}">
                      <a16:colId xmlns:a16="http://schemas.microsoft.com/office/drawing/2014/main" val="2494511702"/>
                    </a:ext>
                  </a:extLst>
                </a:gridCol>
              </a:tblGrid>
              <a:tr h="370840">
                <a:tc>
                  <a:txBody>
                    <a:bodyPr/>
                    <a:lstStyle/>
                    <a:p>
                      <a:pPr algn="ctr"/>
                      <a:r>
                        <a:rPr lang="es-AR" sz="3200" dirty="0">
                          <a:solidFill>
                            <a:schemeClr val="tx1"/>
                          </a:solidFill>
                          <a:latin typeface="Lato Bold" panose="020F0502020204030203" charset="0"/>
                          <a:ea typeface="Lato Bold" panose="020F0502020204030203" charset="0"/>
                          <a:cs typeface="Lato Bold" panose="020F0502020204030203" charset="0"/>
                        </a:rPr>
                        <a:t>Fortalezas</a:t>
                      </a:r>
                    </a:p>
                  </a:txBody>
                  <a:tcPr anchor="ctr"/>
                </a:tc>
                <a:tc>
                  <a:txBody>
                    <a:bodyPr/>
                    <a:lstStyle/>
                    <a:p>
                      <a:pPr marL="342900" indent="-342900" algn="ctr">
                        <a:buFont typeface="Arial" panose="020B0604020202020204" pitchFamily="34" charset="0"/>
                        <a:buChar char="•"/>
                      </a:pPr>
                      <a:r>
                        <a:rPr lang="es-AR" sz="2400" dirty="0">
                          <a:latin typeface="Lato Bold" panose="020F0502020204030203" charset="0"/>
                          <a:ea typeface="Lato Bold" panose="020F0502020204030203" charset="0"/>
                          <a:cs typeface="Lato Bold" panose="020F0502020204030203" charset="0"/>
                        </a:rPr>
                        <a:t>Interfaz amigable</a:t>
                      </a:r>
                    </a:p>
                    <a:p>
                      <a:pPr marL="342900" indent="-342900" algn="ctr">
                        <a:buFont typeface="Arial" panose="020B0604020202020204" pitchFamily="34" charset="0"/>
                        <a:buChar char="•"/>
                      </a:pPr>
                      <a:r>
                        <a:rPr lang="es-AR" sz="2400" dirty="0">
                          <a:latin typeface="Lato Bold" panose="020F0502020204030203" charset="0"/>
                          <a:ea typeface="Lato Bold" panose="020F0502020204030203" charset="0"/>
                          <a:cs typeface="Lato Bold" panose="020F0502020204030203" charset="0"/>
                        </a:rPr>
                        <a:t>Completa</a:t>
                      </a:r>
                    </a:p>
                    <a:p>
                      <a:pPr marL="342900" indent="-342900" algn="ctr">
                        <a:buFont typeface="Arial" panose="020B0604020202020204" pitchFamily="34" charset="0"/>
                        <a:buChar char="•"/>
                      </a:pPr>
                      <a:r>
                        <a:rPr lang="es-AR" sz="2400" dirty="0">
                          <a:latin typeface="Lato Bold" panose="020F0502020204030203" charset="0"/>
                          <a:ea typeface="Lato Bold" panose="020F0502020204030203" charset="0"/>
                          <a:cs typeface="Lato Bold" panose="020F0502020204030203" charset="0"/>
                        </a:rPr>
                        <a:t>Se actualiza ubicación al instante</a:t>
                      </a:r>
                    </a:p>
                    <a:p>
                      <a:pPr marL="342900" indent="-342900" algn="ctr">
                        <a:buFont typeface="Arial" panose="020B0604020202020204" pitchFamily="34" charset="0"/>
                        <a:buChar char="•"/>
                      </a:pPr>
                      <a:r>
                        <a:rPr lang="es-AR" sz="2400" dirty="0">
                          <a:latin typeface="Lato Bold" panose="020F0502020204030203" charset="0"/>
                          <a:ea typeface="Lato Bold" panose="020F0502020204030203" charset="0"/>
                          <a:cs typeface="Lato Bold" panose="020F0502020204030203" charset="0"/>
                        </a:rPr>
                        <a:t>Permite evaluar </a:t>
                      </a:r>
                      <a:r>
                        <a:rPr lang="es-AR" sz="2400" dirty="0" err="1">
                          <a:latin typeface="Lato Bold" panose="020F0502020204030203" charset="0"/>
                          <a:ea typeface="Lato Bold" panose="020F0502020204030203" charset="0"/>
                          <a:cs typeface="Lato Bold" panose="020F0502020204030203" charset="0"/>
                        </a:rPr>
                        <a:t>facilmente</a:t>
                      </a:r>
                      <a:endParaRPr lang="es-AR" sz="2400" dirty="0">
                        <a:latin typeface="Lato Bold" panose="020F0502020204030203" charset="0"/>
                        <a:ea typeface="Lato Bold" panose="020F0502020204030203" charset="0"/>
                        <a:cs typeface="Lato Bold" panose="020F0502020204030203" charset="0"/>
                      </a:endParaRPr>
                    </a:p>
                  </a:txBody>
                  <a:tcPr/>
                </a:tc>
                <a:tc>
                  <a:txBody>
                    <a:bodyPr/>
                    <a:lstStyle/>
                    <a:p>
                      <a:pPr algn="ctr"/>
                      <a:r>
                        <a:rPr lang="es-AR" sz="2400" dirty="0">
                          <a:latin typeface="Lato Bold" panose="020F0502020204030203" charset="0"/>
                          <a:ea typeface="Lato Bold" panose="020F0502020204030203" charset="0"/>
                          <a:cs typeface="Lato Bold" panose="020F0502020204030203" charset="0"/>
                        </a:rPr>
                        <a:t>N/A</a:t>
                      </a:r>
                    </a:p>
                  </a:txBody>
                  <a:tcPr/>
                </a:tc>
                <a:tc>
                  <a:txBody>
                    <a:bodyPr/>
                    <a:lstStyle/>
                    <a:p>
                      <a:pPr marL="342900" indent="-342900" algn="ctr">
                        <a:buFont typeface="Arial" panose="020B0604020202020204" pitchFamily="34" charset="0"/>
                        <a:buChar char="•"/>
                      </a:pPr>
                      <a:r>
                        <a:rPr lang="es-AR" sz="2400" dirty="0">
                          <a:latin typeface="Lato Bold" panose="020F0502020204030203" charset="0"/>
                          <a:ea typeface="Lato Bold" panose="020F0502020204030203" charset="0"/>
                          <a:cs typeface="Lato Bold" panose="020F0502020204030203" charset="0"/>
                        </a:rPr>
                        <a:t>Sitio muy claro</a:t>
                      </a:r>
                    </a:p>
                    <a:p>
                      <a:pPr marL="342900" indent="-342900" algn="ctr">
                        <a:buFont typeface="Arial" panose="020B0604020202020204" pitchFamily="34" charset="0"/>
                        <a:buChar char="•"/>
                      </a:pPr>
                      <a:r>
                        <a:rPr lang="es-AR" sz="2400" dirty="0">
                          <a:latin typeface="Lato Bold" panose="020F0502020204030203" charset="0"/>
                          <a:ea typeface="Lato Bold" panose="020F0502020204030203" charset="0"/>
                          <a:cs typeface="Lato Bold" panose="020F0502020204030203" charset="0"/>
                        </a:rPr>
                        <a:t>Información completa</a:t>
                      </a:r>
                    </a:p>
                    <a:p>
                      <a:pPr marL="342900" indent="-342900" algn="ctr">
                        <a:buFont typeface="Arial" panose="020B0604020202020204" pitchFamily="34" charset="0"/>
                        <a:buChar char="•"/>
                      </a:pPr>
                      <a:r>
                        <a:rPr lang="es-AR" sz="2400" dirty="0">
                          <a:latin typeface="Lato Bold" panose="020F0502020204030203" charset="0"/>
                          <a:ea typeface="Lato Bold" panose="020F0502020204030203" charset="0"/>
                          <a:cs typeface="Lato Bold" panose="020F0502020204030203" charset="0"/>
                        </a:rPr>
                        <a:t>Reseña geográfica de lugares accesibles</a:t>
                      </a:r>
                    </a:p>
                    <a:p>
                      <a:pPr marL="342900" indent="-342900" algn="ctr">
                        <a:buFont typeface="Arial" panose="020B0604020202020204" pitchFamily="34" charset="0"/>
                        <a:buChar char="•"/>
                      </a:pPr>
                      <a:r>
                        <a:rPr lang="es-AR" sz="2400" dirty="0">
                          <a:latin typeface="Lato Bold" panose="020F0502020204030203" charset="0"/>
                          <a:ea typeface="Lato Bold" panose="020F0502020204030203" charset="0"/>
                          <a:cs typeface="Lato Bold" panose="020F0502020204030203" charset="0"/>
                        </a:rPr>
                        <a:t>Asesoramiento </a:t>
                      </a:r>
                      <a:r>
                        <a:rPr lang="es-AR" sz="2400" dirty="0" err="1">
                          <a:latin typeface="Lato Bold" panose="020F0502020204030203" charset="0"/>
                          <a:ea typeface="Lato Bold" panose="020F0502020204030203" charset="0"/>
                          <a:cs typeface="Lato Bold" panose="020F0502020204030203" charset="0"/>
                        </a:rPr>
                        <a:t>gral</a:t>
                      </a:r>
                      <a:r>
                        <a:rPr lang="es-AR" sz="2400" dirty="0">
                          <a:latin typeface="Lato Bold" panose="020F0502020204030203" charset="0"/>
                          <a:ea typeface="Lato Bold" panose="020F0502020204030203" charset="0"/>
                          <a:cs typeface="Lato Bold" panose="020F0502020204030203" charset="0"/>
                        </a:rPr>
                        <a:t> sobre discapacidad</a:t>
                      </a:r>
                    </a:p>
                  </a:txBody>
                  <a:tcPr/>
                </a:tc>
                <a:extLst>
                  <a:ext uri="{0D108BD9-81ED-4DB2-BD59-A6C34878D82A}">
                    <a16:rowId xmlns:a16="http://schemas.microsoft.com/office/drawing/2014/main" val="3006261673"/>
                  </a:ext>
                </a:extLst>
              </a:tr>
              <a:tr h="370840">
                <a:tc>
                  <a:txBody>
                    <a:bodyPr/>
                    <a:lstStyle/>
                    <a:p>
                      <a:pPr algn="ctr"/>
                      <a:r>
                        <a:rPr lang="es-AR" sz="3200" dirty="0">
                          <a:latin typeface="Lato Bold" panose="020F0502020204030203" charset="0"/>
                          <a:ea typeface="Lato Bold" panose="020F0502020204030203" charset="0"/>
                          <a:cs typeface="Lato Bold" panose="020F0502020204030203" charset="0"/>
                        </a:rPr>
                        <a:t>Debilidades</a:t>
                      </a:r>
                    </a:p>
                  </a:txBody>
                  <a:tcPr anchor="ctr"/>
                </a:tc>
                <a:tc>
                  <a:txBody>
                    <a:bodyPr/>
                    <a:lstStyle/>
                    <a:p>
                      <a:pPr algn="ctr"/>
                      <a:r>
                        <a:rPr lang="es-AR" sz="2400" dirty="0">
                          <a:latin typeface="Lato Bold" panose="020F0502020204030203" charset="0"/>
                          <a:ea typeface="Lato Bold" panose="020F0502020204030203" charset="0"/>
                          <a:cs typeface="Lato Bold" panose="020F0502020204030203" charset="0"/>
                        </a:rPr>
                        <a:t>Por ser una aplicación de Brasil, los lugares locales que muestra, no han sido evaluados</a:t>
                      </a:r>
                    </a:p>
                  </a:txBody>
                  <a:tcPr/>
                </a:tc>
                <a:tc>
                  <a:txBody>
                    <a:bodyPr/>
                    <a:lstStyle/>
                    <a:p>
                      <a:pPr algn="ctr"/>
                      <a:r>
                        <a:rPr lang="es-AR" sz="2400" dirty="0">
                          <a:latin typeface="Lato Bold" panose="020F0502020204030203" charset="0"/>
                          <a:ea typeface="Lato Bold" panose="020F0502020204030203" charset="0"/>
                          <a:cs typeface="Lato Bold" panose="020F0502020204030203" charset="0"/>
                        </a:rPr>
                        <a:t>N/A</a:t>
                      </a:r>
                    </a:p>
                  </a:txBody>
                  <a:tcPr/>
                </a:tc>
                <a:tc>
                  <a:txBody>
                    <a:bodyPr/>
                    <a:lstStyle/>
                    <a:p>
                      <a:pPr marL="342900" marR="0" lvl="0" indent="-342900" algn="ctr"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AR" sz="2400" dirty="0">
                          <a:latin typeface="Lato Bold" panose="020F0502020204030203" charset="0"/>
                          <a:ea typeface="Lato Bold" panose="020F0502020204030203" charset="0"/>
                          <a:cs typeface="Lato Bold" panose="020F0502020204030203" charset="0"/>
                        </a:rPr>
                        <a:t>Muestra información de accesibilidad sólo en CABA</a:t>
                      </a:r>
                    </a:p>
                    <a:p>
                      <a:pPr algn="ctr"/>
                      <a:endParaRPr lang="es-AR" sz="2400" dirty="0">
                        <a:latin typeface="Lato Bold" panose="020F0502020204030203" charset="0"/>
                        <a:ea typeface="Lato Bold" panose="020F0502020204030203" charset="0"/>
                        <a:cs typeface="Lato Bold" panose="020F0502020204030203" charset="0"/>
                      </a:endParaRPr>
                    </a:p>
                  </a:txBody>
                  <a:tcPr/>
                </a:tc>
                <a:extLst>
                  <a:ext uri="{0D108BD9-81ED-4DB2-BD59-A6C34878D82A}">
                    <a16:rowId xmlns:a16="http://schemas.microsoft.com/office/drawing/2014/main" val="3803172143"/>
                  </a:ext>
                </a:extLst>
              </a:tr>
            </a:tbl>
          </a:graphicData>
        </a:graphic>
      </p:graphicFrame>
      <p:sp>
        <p:nvSpPr>
          <p:cNvPr id="5" name="Freeform 18">
            <a:extLst>
              <a:ext uri="{FF2B5EF4-FFF2-40B4-BE49-F238E27FC236}">
                <a16:creationId xmlns:a16="http://schemas.microsoft.com/office/drawing/2014/main" id="{606C9826-DB43-C96A-E4B4-3DC6956B2315}"/>
              </a:ext>
            </a:extLst>
          </p:cNvPr>
          <p:cNvSpPr/>
          <p:nvPr/>
        </p:nvSpPr>
        <p:spPr>
          <a:xfrm>
            <a:off x="395700" y="595618"/>
            <a:ext cx="7304048" cy="1153381"/>
          </a:xfrm>
          <a:custGeom>
            <a:avLst/>
            <a:gdLst/>
            <a:ahLst/>
            <a:cxnLst/>
            <a:rect l="l" t="t" r="r" b="b"/>
            <a:pathLst>
              <a:path w="4039835" h="171301">
                <a:moveTo>
                  <a:pt x="30284" y="0"/>
                </a:moveTo>
                <a:lnTo>
                  <a:pt x="4009551" y="0"/>
                </a:lnTo>
                <a:cubicBezTo>
                  <a:pt x="4026276" y="0"/>
                  <a:pt x="4039835" y="13559"/>
                  <a:pt x="4039835" y="30284"/>
                </a:cubicBezTo>
                <a:lnTo>
                  <a:pt x="4039835" y="141018"/>
                </a:lnTo>
                <a:cubicBezTo>
                  <a:pt x="4039835" y="157743"/>
                  <a:pt x="4026276" y="171301"/>
                  <a:pt x="4009551" y="171301"/>
                </a:cubicBezTo>
                <a:lnTo>
                  <a:pt x="30284" y="171301"/>
                </a:lnTo>
                <a:cubicBezTo>
                  <a:pt x="13559" y="171301"/>
                  <a:pt x="0" y="157743"/>
                  <a:pt x="0" y="141018"/>
                </a:cubicBezTo>
                <a:lnTo>
                  <a:pt x="0" y="30284"/>
                </a:lnTo>
                <a:cubicBezTo>
                  <a:pt x="0" y="13559"/>
                  <a:pt x="13559" y="0"/>
                  <a:pt x="30284" y="0"/>
                </a:cubicBezTo>
                <a:close/>
              </a:path>
            </a:pathLst>
          </a:custGeom>
          <a:solidFill>
            <a:srgbClr val="000000">
              <a:alpha val="0"/>
            </a:srgbClr>
          </a:solidFill>
          <a:ln w="38100" cap="rnd">
            <a:solidFill>
              <a:srgbClr val="FBF9F1"/>
            </a:solidFill>
            <a:prstDash val="solid"/>
            <a:round/>
          </a:ln>
        </p:spPr>
        <p:txBody>
          <a:bodyPr/>
          <a:lstStyle/>
          <a:p>
            <a:endParaRPr lang="es-AR"/>
          </a:p>
        </p:txBody>
      </p:sp>
    </p:spTree>
    <p:extLst>
      <p:ext uri="{BB962C8B-B14F-4D97-AF65-F5344CB8AC3E}">
        <p14:creationId xmlns:p14="http://schemas.microsoft.com/office/powerpoint/2010/main" val="3340004022"/>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rot="6989496">
            <a:off x="-5091968" y="-1340368"/>
            <a:ext cx="11026567" cy="7966695"/>
          </a:xfrm>
          <a:custGeom>
            <a:avLst/>
            <a:gdLst/>
            <a:ahLst/>
            <a:cxnLst/>
            <a:rect l="l" t="t" r="r" b="b"/>
            <a:pathLst>
              <a:path w="11026567" h="7966695">
                <a:moveTo>
                  <a:pt x="0" y="0"/>
                </a:moveTo>
                <a:lnTo>
                  <a:pt x="11026567" y="0"/>
                </a:lnTo>
                <a:lnTo>
                  <a:pt x="11026567" y="7966695"/>
                </a:lnTo>
                <a:lnTo>
                  <a:pt x="0" y="7966695"/>
                </a:lnTo>
                <a:lnTo>
                  <a:pt x="0" y="0"/>
                </a:lnTo>
                <a:close/>
              </a:path>
            </a:pathLst>
          </a:custGeom>
          <a:blipFill>
            <a:blip r:embed="rId2"/>
            <a:stretch>
              <a:fillRect/>
            </a:stretch>
          </a:blipFill>
        </p:spPr>
        <p:txBody>
          <a:bodyPr/>
          <a:lstStyle/>
          <a:p>
            <a:endParaRPr lang="es-AR"/>
          </a:p>
        </p:txBody>
      </p:sp>
      <p:grpSp>
        <p:nvGrpSpPr>
          <p:cNvPr id="3" name="Group 3"/>
          <p:cNvGrpSpPr/>
          <p:nvPr/>
        </p:nvGrpSpPr>
        <p:grpSpPr>
          <a:xfrm>
            <a:off x="1028700" y="932795"/>
            <a:ext cx="12992100" cy="1024635"/>
            <a:chOff x="0" y="0"/>
            <a:chExt cx="2109684" cy="269863"/>
          </a:xfrm>
        </p:grpSpPr>
        <p:sp>
          <p:nvSpPr>
            <p:cNvPr id="4" name="Freeform 4"/>
            <p:cNvSpPr/>
            <p:nvPr/>
          </p:nvSpPr>
          <p:spPr>
            <a:xfrm>
              <a:off x="0" y="0"/>
              <a:ext cx="2109685" cy="269863"/>
            </a:xfrm>
            <a:custGeom>
              <a:avLst/>
              <a:gdLst/>
              <a:ahLst/>
              <a:cxnLst/>
              <a:rect l="l" t="t" r="r" b="b"/>
              <a:pathLst>
                <a:path w="2109685" h="269863">
                  <a:moveTo>
                    <a:pt x="57990" y="0"/>
                  </a:moveTo>
                  <a:lnTo>
                    <a:pt x="2051694" y="0"/>
                  </a:lnTo>
                  <a:cubicBezTo>
                    <a:pt x="2067074" y="0"/>
                    <a:pt x="2081824" y="6110"/>
                    <a:pt x="2092700" y="16985"/>
                  </a:cubicBezTo>
                  <a:cubicBezTo>
                    <a:pt x="2103575" y="27860"/>
                    <a:pt x="2109685" y="42610"/>
                    <a:pt x="2109685" y="57990"/>
                  </a:cubicBezTo>
                  <a:lnTo>
                    <a:pt x="2109685" y="211872"/>
                  </a:lnTo>
                  <a:cubicBezTo>
                    <a:pt x="2109685" y="227252"/>
                    <a:pt x="2103575" y="242002"/>
                    <a:pt x="2092700" y="252878"/>
                  </a:cubicBezTo>
                  <a:cubicBezTo>
                    <a:pt x="2081824" y="263753"/>
                    <a:pt x="2067074" y="269863"/>
                    <a:pt x="2051694" y="269863"/>
                  </a:cubicBezTo>
                  <a:lnTo>
                    <a:pt x="57990" y="269863"/>
                  </a:lnTo>
                  <a:cubicBezTo>
                    <a:pt x="42610" y="269863"/>
                    <a:pt x="27860" y="263753"/>
                    <a:pt x="16985" y="252878"/>
                  </a:cubicBezTo>
                  <a:cubicBezTo>
                    <a:pt x="6110" y="242002"/>
                    <a:pt x="0" y="227252"/>
                    <a:pt x="0" y="211872"/>
                  </a:cubicBezTo>
                  <a:lnTo>
                    <a:pt x="0" y="57990"/>
                  </a:lnTo>
                  <a:cubicBezTo>
                    <a:pt x="0" y="42610"/>
                    <a:pt x="6110" y="27860"/>
                    <a:pt x="16985" y="16985"/>
                  </a:cubicBezTo>
                  <a:cubicBezTo>
                    <a:pt x="27860" y="6110"/>
                    <a:pt x="42610" y="0"/>
                    <a:pt x="57990" y="0"/>
                  </a:cubicBezTo>
                  <a:close/>
                </a:path>
              </a:pathLst>
            </a:custGeom>
            <a:solidFill>
              <a:srgbClr val="000000"/>
            </a:solidFill>
            <a:ln w="38100" cap="rnd">
              <a:solidFill>
                <a:srgbClr val="FBF9F1"/>
              </a:solidFill>
              <a:prstDash val="solid"/>
              <a:round/>
            </a:ln>
          </p:spPr>
          <p:txBody>
            <a:bodyPr/>
            <a:lstStyle/>
            <a:p>
              <a:endParaRPr lang="es-AR"/>
            </a:p>
          </p:txBody>
        </p:sp>
        <p:sp>
          <p:nvSpPr>
            <p:cNvPr id="5" name="TextBox 5"/>
            <p:cNvSpPr txBox="1"/>
            <p:nvPr/>
          </p:nvSpPr>
          <p:spPr>
            <a:xfrm>
              <a:off x="0" y="-38100"/>
              <a:ext cx="2109684" cy="307963"/>
            </a:xfrm>
            <a:prstGeom prst="rect">
              <a:avLst/>
            </a:prstGeom>
          </p:spPr>
          <p:txBody>
            <a:bodyPr lIns="50800" tIns="50800" rIns="50800" bIns="50800" rtlCol="0" anchor="ctr"/>
            <a:lstStyle/>
            <a:p>
              <a:pPr algn="ctr">
                <a:lnSpc>
                  <a:spcPts val="2659"/>
                </a:lnSpc>
              </a:pPr>
              <a:endParaRPr/>
            </a:p>
          </p:txBody>
        </p:sp>
      </p:grpSp>
      <p:sp>
        <p:nvSpPr>
          <p:cNvPr id="6" name="Freeform 6"/>
          <p:cNvSpPr/>
          <p:nvPr/>
        </p:nvSpPr>
        <p:spPr>
          <a:xfrm rot="-2967116">
            <a:off x="8691170" y="1377244"/>
            <a:ext cx="12892802" cy="9575242"/>
          </a:xfrm>
          <a:custGeom>
            <a:avLst/>
            <a:gdLst/>
            <a:ahLst/>
            <a:cxnLst/>
            <a:rect l="l" t="t" r="r" b="b"/>
            <a:pathLst>
              <a:path w="12892802" h="9575242">
                <a:moveTo>
                  <a:pt x="0" y="0"/>
                </a:moveTo>
                <a:lnTo>
                  <a:pt x="12892803" y="0"/>
                </a:lnTo>
                <a:lnTo>
                  <a:pt x="12892803" y="9575242"/>
                </a:lnTo>
                <a:lnTo>
                  <a:pt x="0" y="9575242"/>
                </a:lnTo>
                <a:lnTo>
                  <a:pt x="0" y="0"/>
                </a:lnTo>
                <a:close/>
              </a:path>
            </a:pathLst>
          </a:custGeom>
          <a:blipFill>
            <a:blip r:embed="rId2"/>
            <a:stretch>
              <a:fillRect r="-2793"/>
            </a:stretch>
          </a:blipFill>
        </p:spPr>
        <p:txBody>
          <a:bodyPr/>
          <a:lstStyle/>
          <a:p>
            <a:endParaRPr lang="es-AR"/>
          </a:p>
        </p:txBody>
      </p:sp>
      <p:grpSp>
        <p:nvGrpSpPr>
          <p:cNvPr id="7" name="Group 7"/>
          <p:cNvGrpSpPr/>
          <p:nvPr/>
        </p:nvGrpSpPr>
        <p:grpSpPr>
          <a:xfrm>
            <a:off x="1082574" y="2507255"/>
            <a:ext cx="12718958" cy="7284445"/>
            <a:chOff x="0" y="0"/>
            <a:chExt cx="2109684" cy="1658502"/>
          </a:xfrm>
        </p:grpSpPr>
        <p:sp>
          <p:nvSpPr>
            <p:cNvPr id="8" name="Freeform 8"/>
            <p:cNvSpPr/>
            <p:nvPr/>
          </p:nvSpPr>
          <p:spPr>
            <a:xfrm>
              <a:off x="0" y="0"/>
              <a:ext cx="2109685" cy="1658502"/>
            </a:xfrm>
            <a:custGeom>
              <a:avLst/>
              <a:gdLst/>
              <a:ahLst/>
              <a:cxnLst/>
              <a:rect l="l" t="t" r="r" b="b"/>
              <a:pathLst>
                <a:path w="2109685" h="1658502">
                  <a:moveTo>
                    <a:pt x="19330" y="0"/>
                  </a:moveTo>
                  <a:lnTo>
                    <a:pt x="2090354" y="0"/>
                  </a:lnTo>
                  <a:cubicBezTo>
                    <a:pt x="2101030" y="0"/>
                    <a:pt x="2109685" y="8654"/>
                    <a:pt x="2109685" y="19330"/>
                  </a:cubicBezTo>
                  <a:lnTo>
                    <a:pt x="2109685" y="1639172"/>
                  </a:lnTo>
                  <a:cubicBezTo>
                    <a:pt x="2109685" y="1644299"/>
                    <a:pt x="2107648" y="1649215"/>
                    <a:pt x="2104023" y="1652840"/>
                  </a:cubicBezTo>
                  <a:cubicBezTo>
                    <a:pt x="2100398" y="1656466"/>
                    <a:pt x="2095481" y="1658502"/>
                    <a:pt x="2090354" y="1658502"/>
                  </a:cubicBezTo>
                  <a:lnTo>
                    <a:pt x="19330" y="1658502"/>
                  </a:lnTo>
                  <a:cubicBezTo>
                    <a:pt x="14203" y="1658502"/>
                    <a:pt x="9287" y="1656466"/>
                    <a:pt x="5662" y="1652840"/>
                  </a:cubicBezTo>
                  <a:cubicBezTo>
                    <a:pt x="2037" y="1649215"/>
                    <a:pt x="0" y="1644299"/>
                    <a:pt x="0" y="1639172"/>
                  </a:cubicBezTo>
                  <a:lnTo>
                    <a:pt x="0" y="19330"/>
                  </a:lnTo>
                  <a:cubicBezTo>
                    <a:pt x="0" y="14203"/>
                    <a:pt x="2037" y="9287"/>
                    <a:pt x="5662" y="5662"/>
                  </a:cubicBezTo>
                  <a:cubicBezTo>
                    <a:pt x="9287" y="2037"/>
                    <a:pt x="14203" y="0"/>
                    <a:pt x="19330" y="0"/>
                  </a:cubicBezTo>
                  <a:close/>
                </a:path>
              </a:pathLst>
            </a:custGeom>
            <a:solidFill>
              <a:srgbClr val="FBF9F1"/>
            </a:solidFill>
            <a:ln w="38100" cap="sq">
              <a:solidFill>
                <a:srgbClr val="FBF9F1"/>
              </a:solidFill>
              <a:prstDash val="solid"/>
              <a:miter/>
            </a:ln>
          </p:spPr>
          <p:txBody>
            <a:bodyPr/>
            <a:lstStyle/>
            <a:p>
              <a:endParaRPr lang="es-AR"/>
            </a:p>
          </p:txBody>
        </p:sp>
        <p:sp>
          <p:nvSpPr>
            <p:cNvPr id="9" name="TextBox 9"/>
            <p:cNvSpPr txBox="1"/>
            <p:nvPr/>
          </p:nvSpPr>
          <p:spPr>
            <a:xfrm>
              <a:off x="0" y="-38100"/>
              <a:ext cx="2109684" cy="1696602"/>
            </a:xfrm>
            <a:prstGeom prst="rect">
              <a:avLst/>
            </a:prstGeom>
          </p:spPr>
          <p:txBody>
            <a:bodyPr lIns="50800" tIns="50800" rIns="50800" bIns="50800" rtlCol="0" anchor="ctr"/>
            <a:lstStyle/>
            <a:p>
              <a:pPr algn="ctr">
                <a:lnSpc>
                  <a:spcPts val="2659"/>
                </a:lnSpc>
              </a:pPr>
              <a:endParaRPr/>
            </a:p>
          </p:txBody>
        </p:sp>
      </p:grpSp>
      <p:sp>
        <p:nvSpPr>
          <p:cNvPr id="18" name="Freeform 18"/>
          <p:cNvSpPr/>
          <p:nvPr/>
        </p:nvSpPr>
        <p:spPr>
          <a:xfrm>
            <a:off x="16608890" y="8703795"/>
            <a:ext cx="650410" cy="650410"/>
          </a:xfrm>
          <a:custGeom>
            <a:avLst/>
            <a:gdLst/>
            <a:ahLst/>
            <a:cxnLst/>
            <a:rect l="l" t="t" r="r" b="b"/>
            <a:pathLst>
              <a:path w="650410" h="650410">
                <a:moveTo>
                  <a:pt x="0" y="0"/>
                </a:moveTo>
                <a:lnTo>
                  <a:pt x="650410" y="0"/>
                </a:lnTo>
                <a:lnTo>
                  <a:pt x="650410" y="650410"/>
                </a:lnTo>
                <a:lnTo>
                  <a:pt x="0" y="65041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AR"/>
          </a:p>
        </p:txBody>
      </p:sp>
      <p:sp>
        <p:nvSpPr>
          <p:cNvPr id="22" name="TextBox 22"/>
          <p:cNvSpPr txBox="1"/>
          <p:nvPr/>
        </p:nvSpPr>
        <p:spPr>
          <a:xfrm>
            <a:off x="1504564" y="1147297"/>
            <a:ext cx="12516236" cy="850233"/>
          </a:xfrm>
          <a:prstGeom prst="rect">
            <a:avLst/>
          </a:prstGeom>
        </p:spPr>
        <p:txBody>
          <a:bodyPr wrap="square" lIns="0" tIns="0" rIns="0" bIns="0" rtlCol="0" anchor="t">
            <a:spAutoFit/>
          </a:bodyPr>
          <a:lstStyle/>
          <a:p>
            <a:pPr algn="l">
              <a:lnSpc>
                <a:spcPts val="6600"/>
              </a:lnSpc>
            </a:pPr>
            <a:r>
              <a:rPr lang="en-US" sz="6000" b="1" dirty="0">
                <a:solidFill>
                  <a:srgbClr val="FBF9F1"/>
                </a:solidFill>
                <a:latin typeface="Poppins Bold"/>
                <a:ea typeface="Poppins Bold"/>
                <a:cs typeface="Poppins Bold"/>
                <a:sym typeface="Poppins Bold"/>
              </a:rPr>
              <a:t>BENCHMARKING - CONCLUSIÓN</a:t>
            </a:r>
          </a:p>
        </p:txBody>
      </p:sp>
      <p:sp>
        <p:nvSpPr>
          <p:cNvPr id="23" name="TextBox 23"/>
          <p:cNvSpPr txBox="1"/>
          <p:nvPr/>
        </p:nvSpPr>
        <p:spPr>
          <a:xfrm>
            <a:off x="1504564" y="3056258"/>
            <a:ext cx="11785894" cy="6321410"/>
          </a:xfrm>
          <a:prstGeom prst="rect">
            <a:avLst/>
          </a:prstGeom>
        </p:spPr>
        <p:txBody>
          <a:bodyPr wrap="square" lIns="0" tIns="0" rIns="0" bIns="0" rtlCol="0" anchor="t">
            <a:spAutoFit/>
          </a:bodyPr>
          <a:lstStyle/>
          <a:p>
            <a:pPr marL="474979" lvl="1" indent="-237490" algn="l">
              <a:lnSpc>
                <a:spcPts val="3079"/>
              </a:lnSpc>
              <a:buFont typeface="Arial"/>
              <a:buChar char="•"/>
            </a:pPr>
            <a:r>
              <a:rPr lang="en-US" sz="2199" dirty="0">
                <a:solidFill>
                  <a:srgbClr val="000000"/>
                </a:solidFill>
                <a:latin typeface="Lato"/>
                <a:ea typeface="Lato"/>
                <a:cs typeface="Lato"/>
                <a:sym typeface="Lato"/>
              </a:rPr>
              <a:t>Las personas con </a:t>
            </a:r>
            <a:r>
              <a:rPr lang="en-US" sz="2199" dirty="0" err="1">
                <a:solidFill>
                  <a:srgbClr val="000000"/>
                </a:solidFill>
                <a:latin typeface="Lato"/>
                <a:ea typeface="Lato"/>
                <a:cs typeface="Lato"/>
                <a:sym typeface="Lato"/>
              </a:rPr>
              <a:t>discapacidad</a:t>
            </a:r>
            <a:r>
              <a:rPr lang="en-US" sz="2199" dirty="0">
                <a:solidFill>
                  <a:srgbClr val="000000"/>
                </a:solidFill>
                <a:latin typeface="Lato"/>
                <a:ea typeface="Lato"/>
                <a:cs typeface="Lato"/>
                <a:sym typeface="Lato"/>
              </a:rPr>
              <a:t> se </a:t>
            </a:r>
            <a:r>
              <a:rPr lang="en-US" sz="2199" dirty="0" err="1">
                <a:solidFill>
                  <a:srgbClr val="000000"/>
                </a:solidFill>
                <a:latin typeface="Lato"/>
                <a:ea typeface="Lato"/>
                <a:cs typeface="Lato"/>
                <a:sym typeface="Lato"/>
              </a:rPr>
              <a:t>enfrentan</a:t>
            </a:r>
            <a:r>
              <a:rPr lang="en-US" sz="2199" dirty="0">
                <a:solidFill>
                  <a:srgbClr val="000000"/>
                </a:solidFill>
                <a:latin typeface="Lato"/>
                <a:ea typeface="Lato"/>
                <a:cs typeface="Lato"/>
                <a:sym typeface="Lato"/>
              </a:rPr>
              <a:t> </a:t>
            </a:r>
            <a:r>
              <a:rPr lang="en-US" sz="2199" dirty="0" err="1">
                <a:solidFill>
                  <a:srgbClr val="000000"/>
                </a:solidFill>
                <a:latin typeface="Lato"/>
                <a:ea typeface="Lato"/>
                <a:cs typeface="Lato"/>
                <a:sym typeface="Lato"/>
              </a:rPr>
              <a:t>diariamente</a:t>
            </a:r>
            <a:r>
              <a:rPr lang="en-US" sz="2199" dirty="0">
                <a:solidFill>
                  <a:srgbClr val="000000"/>
                </a:solidFill>
                <a:latin typeface="Lato"/>
                <a:ea typeface="Lato"/>
                <a:cs typeface="Lato"/>
                <a:sym typeface="Lato"/>
              </a:rPr>
              <a:t> a </a:t>
            </a:r>
            <a:r>
              <a:rPr lang="en-US" sz="2199" dirty="0" err="1">
                <a:solidFill>
                  <a:srgbClr val="000000"/>
                </a:solidFill>
                <a:latin typeface="Lato"/>
                <a:ea typeface="Lato"/>
                <a:cs typeface="Lato"/>
                <a:sym typeface="Lato"/>
              </a:rPr>
              <a:t>obstáculos</a:t>
            </a:r>
            <a:r>
              <a:rPr lang="en-US" sz="2199" dirty="0">
                <a:solidFill>
                  <a:srgbClr val="000000"/>
                </a:solidFill>
                <a:latin typeface="Lato"/>
                <a:ea typeface="Lato"/>
                <a:cs typeface="Lato"/>
                <a:sym typeface="Lato"/>
              </a:rPr>
              <a:t> </a:t>
            </a:r>
            <a:r>
              <a:rPr lang="en-US" sz="2199" dirty="0" err="1">
                <a:solidFill>
                  <a:srgbClr val="000000"/>
                </a:solidFill>
                <a:latin typeface="Lato"/>
                <a:ea typeface="Lato"/>
                <a:cs typeface="Lato"/>
                <a:sym typeface="Lato"/>
              </a:rPr>
              <a:t>en</a:t>
            </a:r>
            <a:r>
              <a:rPr lang="en-US" sz="2199" dirty="0">
                <a:solidFill>
                  <a:srgbClr val="000000"/>
                </a:solidFill>
                <a:latin typeface="Lato"/>
                <a:ea typeface="Lato"/>
                <a:cs typeface="Lato"/>
                <a:sym typeface="Lato"/>
              </a:rPr>
              <a:t> </a:t>
            </a:r>
            <a:r>
              <a:rPr lang="en-US" sz="2199" dirty="0" err="1">
                <a:solidFill>
                  <a:srgbClr val="000000"/>
                </a:solidFill>
                <a:latin typeface="Lato"/>
                <a:ea typeface="Lato"/>
                <a:cs typeface="Lato"/>
                <a:sym typeface="Lato"/>
              </a:rPr>
              <a:t>su</a:t>
            </a:r>
            <a:r>
              <a:rPr lang="en-US" sz="2199" dirty="0">
                <a:solidFill>
                  <a:srgbClr val="000000"/>
                </a:solidFill>
                <a:latin typeface="Lato"/>
                <a:ea typeface="Lato"/>
                <a:cs typeface="Lato"/>
                <a:sym typeface="Lato"/>
              </a:rPr>
              <a:t> </a:t>
            </a:r>
            <a:r>
              <a:rPr lang="en-US" sz="2199" dirty="0" err="1">
                <a:solidFill>
                  <a:srgbClr val="000000"/>
                </a:solidFill>
                <a:latin typeface="Lato"/>
                <a:ea typeface="Lato"/>
                <a:cs typeface="Lato"/>
                <a:sym typeface="Lato"/>
              </a:rPr>
              <a:t>entorno</a:t>
            </a:r>
            <a:r>
              <a:rPr lang="en-US" sz="2199" dirty="0">
                <a:solidFill>
                  <a:srgbClr val="000000"/>
                </a:solidFill>
                <a:latin typeface="Lato"/>
                <a:ea typeface="Lato"/>
                <a:cs typeface="Lato"/>
                <a:sym typeface="Lato"/>
              </a:rPr>
              <a:t> </a:t>
            </a:r>
            <a:r>
              <a:rPr lang="en-US" sz="2199" dirty="0" err="1">
                <a:solidFill>
                  <a:srgbClr val="000000"/>
                </a:solidFill>
                <a:latin typeface="Lato"/>
                <a:ea typeface="Lato"/>
                <a:cs typeface="Lato"/>
                <a:sym typeface="Lato"/>
              </a:rPr>
              <a:t>urbano</a:t>
            </a:r>
            <a:r>
              <a:rPr lang="en-US" sz="2199" dirty="0">
                <a:solidFill>
                  <a:srgbClr val="000000"/>
                </a:solidFill>
                <a:latin typeface="Lato"/>
                <a:ea typeface="Lato"/>
                <a:cs typeface="Lato"/>
                <a:sym typeface="Lato"/>
              </a:rPr>
              <a:t> que </a:t>
            </a:r>
            <a:r>
              <a:rPr lang="en-US" sz="2199" dirty="0" err="1">
                <a:solidFill>
                  <a:srgbClr val="000000"/>
                </a:solidFill>
                <a:latin typeface="Lato"/>
                <a:ea typeface="Lato"/>
                <a:cs typeface="Lato"/>
                <a:sym typeface="Lato"/>
              </a:rPr>
              <a:t>dificultan</a:t>
            </a:r>
            <a:r>
              <a:rPr lang="en-US" sz="2199" dirty="0">
                <a:solidFill>
                  <a:srgbClr val="000000"/>
                </a:solidFill>
                <a:latin typeface="Lato"/>
                <a:ea typeface="Lato"/>
                <a:cs typeface="Lato"/>
                <a:sym typeface="Lato"/>
              </a:rPr>
              <a:t> </a:t>
            </a:r>
            <a:r>
              <a:rPr lang="en-US" sz="2199" dirty="0" err="1">
                <a:solidFill>
                  <a:srgbClr val="000000"/>
                </a:solidFill>
                <a:latin typeface="Lato"/>
                <a:ea typeface="Lato"/>
                <a:cs typeface="Lato"/>
                <a:sym typeface="Lato"/>
              </a:rPr>
              <a:t>su</a:t>
            </a:r>
            <a:r>
              <a:rPr lang="en-US" sz="2199" dirty="0">
                <a:solidFill>
                  <a:srgbClr val="000000"/>
                </a:solidFill>
                <a:latin typeface="Lato"/>
                <a:ea typeface="Lato"/>
                <a:cs typeface="Lato"/>
                <a:sym typeface="Lato"/>
              </a:rPr>
              <a:t> </a:t>
            </a:r>
            <a:r>
              <a:rPr lang="en-US" sz="2199" dirty="0" err="1">
                <a:solidFill>
                  <a:srgbClr val="000000"/>
                </a:solidFill>
                <a:latin typeface="Lato"/>
                <a:ea typeface="Lato"/>
                <a:cs typeface="Lato"/>
                <a:sym typeface="Lato"/>
              </a:rPr>
              <a:t>movilidad</a:t>
            </a:r>
            <a:r>
              <a:rPr lang="en-US" sz="2199" dirty="0">
                <a:solidFill>
                  <a:srgbClr val="000000"/>
                </a:solidFill>
                <a:latin typeface="Lato"/>
                <a:ea typeface="Lato"/>
                <a:cs typeface="Lato"/>
                <a:sym typeface="Lato"/>
              </a:rPr>
              <a:t> y </a:t>
            </a:r>
            <a:r>
              <a:rPr lang="en-US" sz="2199" dirty="0" err="1">
                <a:solidFill>
                  <a:srgbClr val="000000"/>
                </a:solidFill>
                <a:latin typeface="Lato"/>
                <a:ea typeface="Lato"/>
                <a:cs typeface="Lato"/>
                <a:sym typeface="Lato"/>
              </a:rPr>
              <a:t>su</a:t>
            </a:r>
            <a:r>
              <a:rPr lang="en-US" sz="2199" dirty="0">
                <a:solidFill>
                  <a:srgbClr val="000000"/>
                </a:solidFill>
                <a:latin typeface="Lato"/>
                <a:ea typeface="Lato"/>
                <a:cs typeface="Lato"/>
                <a:sym typeface="Lato"/>
              </a:rPr>
              <a:t> </a:t>
            </a:r>
            <a:r>
              <a:rPr lang="en-US" sz="2199" dirty="0" err="1">
                <a:solidFill>
                  <a:srgbClr val="000000"/>
                </a:solidFill>
                <a:latin typeface="Lato"/>
                <a:ea typeface="Lato"/>
                <a:cs typeface="Lato"/>
                <a:sym typeface="Lato"/>
              </a:rPr>
              <a:t>acceso</a:t>
            </a:r>
            <a:r>
              <a:rPr lang="en-US" sz="2199" dirty="0">
                <a:solidFill>
                  <a:srgbClr val="000000"/>
                </a:solidFill>
                <a:latin typeface="Lato"/>
                <a:ea typeface="Lato"/>
                <a:cs typeface="Lato"/>
                <a:sym typeface="Lato"/>
              </a:rPr>
              <a:t>, tanto a </a:t>
            </a:r>
            <a:r>
              <a:rPr lang="en-US" sz="2199" dirty="0" err="1">
                <a:solidFill>
                  <a:srgbClr val="000000"/>
                </a:solidFill>
                <a:latin typeface="Lato"/>
                <a:ea typeface="Lato"/>
                <a:cs typeface="Lato"/>
                <a:sym typeface="Lato"/>
              </a:rPr>
              <a:t>los</a:t>
            </a:r>
            <a:r>
              <a:rPr lang="en-US" sz="2199" dirty="0">
                <a:solidFill>
                  <a:srgbClr val="000000"/>
                </a:solidFill>
                <a:latin typeface="Lato"/>
                <a:ea typeface="Lato"/>
                <a:cs typeface="Lato"/>
                <a:sym typeface="Lato"/>
              </a:rPr>
              <a:t> </a:t>
            </a:r>
            <a:r>
              <a:rPr lang="en-US" sz="2199" dirty="0" err="1">
                <a:solidFill>
                  <a:srgbClr val="000000"/>
                </a:solidFill>
                <a:latin typeface="Lato"/>
                <a:ea typeface="Lato"/>
                <a:cs typeface="Lato"/>
                <a:sym typeface="Lato"/>
              </a:rPr>
              <a:t>servicios</a:t>
            </a:r>
            <a:r>
              <a:rPr lang="en-US" sz="2199" dirty="0">
                <a:solidFill>
                  <a:srgbClr val="000000"/>
                </a:solidFill>
                <a:latin typeface="Lato"/>
                <a:ea typeface="Lato"/>
                <a:cs typeface="Lato"/>
                <a:sym typeface="Lato"/>
              </a:rPr>
              <a:t> </a:t>
            </a:r>
            <a:r>
              <a:rPr lang="en-US" sz="2199" dirty="0" err="1">
                <a:solidFill>
                  <a:srgbClr val="000000"/>
                </a:solidFill>
                <a:latin typeface="Lato"/>
                <a:ea typeface="Lato"/>
                <a:cs typeface="Lato"/>
                <a:sym typeface="Lato"/>
              </a:rPr>
              <a:t>públicos</a:t>
            </a:r>
            <a:r>
              <a:rPr lang="en-US" sz="2199" dirty="0">
                <a:solidFill>
                  <a:srgbClr val="000000"/>
                </a:solidFill>
                <a:latin typeface="Lato"/>
                <a:ea typeface="Lato"/>
                <a:cs typeface="Lato"/>
                <a:sym typeface="Lato"/>
              </a:rPr>
              <a:t> </a:t>
            </a:r>
            <a:r>
              <a:rPr lang="en-US" sz="2199" dirty="0" err="1">
                <a:solidFill>
                  <a:srgbClr val="000000"/>
                </a:solidFill>
                <a:latin typeface="Lato"/>
                <a:ea typeface="Lato"/>
                <a:cs typeface="Lato"/>
                <a:sym typeface="Lato"/>
              </a:rPr>
              <a:t>como</a:t>
            </a:r>
            <a:r>
              <a:rPr lang="en-US" sz="2199" dirty="0">
                <a:solidFill>
                  <a:srgbClr val="000000"/>
                </a:solidFill>
                <a:latin typeface="Lato"/>
                <a:ea typeface="Lato"/>
                <a:cs typeface="Lato"/>
                <a:sym typeface="Lato"/>
              </a:rPr>
              <a:t> a </a:t>
            </a:r>
            <a:r>
              <a:rPr lang="en-US" sz="2199" dirty="0" err="1">
                <a:solidFill>
                  <a:srgbClr val="000000"/>
                </a:solidFill>
                <a:latin typeface="Lato"/>
                <a:ea typeface="Lato"/>
                <a:cs typeface="Lato"/>
                <a:sym typeface="Lato"/>
              </a:rPr>
              <a:t>lugares</a:t>
            </a:r>
            <a:r>
              <a:rPr lang="en-US" sz="2199" dirty="0">
                <a:solidFill>
                  <a:srgbClr val="000000"/>
                </a:solidFill>
                <a:latin typeface="Lato"/>
                <a:ea typeface="Lato"/>
                <a:cs typeface="Lato"/>
                <a:sym typeface="Lato"/>
              </a:rPr>
              <a:t> privados.</a:t>
            </a:r>
          </a:p>
          <a:p>
            <a:pPr marL="474979" lvl="1" indent="-237490" algn="l">
              <a:lnSpc>
                <a:spcPts val="3079"/>
              </a:lnSpc>
              <a:buFont typeface="Arial"/>
              <a:buChar char="•"/>
            </a:pPr>
            <a:r>
              <a:rPr lang="en-US" sz="2199" dirty="0" err="1">
                <a:solidFill>
                  <a:srgbClr val="000000"/>
                </a:solidFill>
                <a:latin typeface="Lato"/>
                <a:ea typeface="Lato"/>
                <a:cs typeface="Lato"/>
                <a:sym typeface="Lato"/>
              </a:rPr>
              <a:t>Contar</a:t>
            </a:r>
            <a:r>
              <a:rPr lang="en-US" sz="2199" dirty="0">
                <a:solidFill>
                  <a:srgbClr val="000000"/>
                </a:solidFill>
                <a:latin typeface="Lato"/>
                <a:ea typeface="Lato"/>
                <a:cs typeface="Lato"/>
                <a:sym typeface="Lato"/>
              </a:rPr>
              <a:t> con </a:t>
            </a:r>
            <a:r>
              <a:rPr lang="en-US" sz="2199" dirty="0" err="1">
                <a:solidFill>
                  <a:srgbClr val="000000"/>
                </a:solidFill>
                <a:latin typeface="Lato"/>
                <a:ea typeface="Lato"/>
                <a:cs typeface="Lato"/>
                <a:sym typeface="Lato"/>
              </a:rPr>
              <a:t>información</a:t>
            </a:r>
            <a:r>
              <a:rPr lang="en-US" sz="2199" dirty="0">
                <a:solidFill>
                  <a:srgbClr val="000000"/>
                </a:solidFill>
                <a:latin typeface="Lato"/>
                <a:ea typeface="Lato"/>
                <a:cs typeface="Lato"/>
                <a:sym typeface="Lato"/>
              </a:rPr>
              <a:t> que se </a:t>
            </a:r>
            <a:r>
              <a:rPr lang="en-US" sz="2199" dirty="0" err="1">
                <a:solidFill>
                  <a:srgbClr val="000000"/>
                </a:solidFill>
                <a:latin typeface="Lato"/>
                <a:ea typeface="Lato"/>
                <a:cs typeface="Lato"/>
                <a:sym typeface="Lato"/>
              </a:rPr>
              <a:t>actualice</a:t>
            </a:r>
            <a:r>
              <a:rPr lang="en-US" sz="2199" dirty="0">
                <a:solidFill>
                  <a:srgbClr val="000000"/>
                </a:solidFill>
                <a:latin typeface="Lato"/>
                <a:ea typeface="Lato"/>
                <a:cs typeface="Lato"/>
                <a:sym typeface="Lato"/>
              </a:rPr>
              <a:t> al </a:t>
            </a:r>
            <a:r>
              <a:rPr lang="en-US" sz="2199" dirty="0" err="1">
                <a:solidFill>
                  <a:srgbClr val="000000"/>
                </a:solidFill>
                <a:latin typeface="Lato"/>
                <a:ea typeface="Lato"/>
                <a:cs typeface="Lato"/>
                <a:sym typeface="Lato"/>
              </a:rPr>
              <a:t>instante</a:t>
            </a:r>
            <a:r>
              <a:rPr lang="en-US" sz="2199" dirty="0">
                <a:solidFill>
                  <a:srgbClr val="000000"/>
                </a:solidFill>
                <a:latin typeface="Lato"/>
                <a:ea typeface="Lato"/>
                <a:cs typeface="Lato"/>
                <a:sym typeface="Lato"/>
              </a:rPr>
              <a:t> </a:t>
            </a:r>
            <a:r>
              <a:rPr lang="en-US" sz="2199" dirty="0" err="1">
                <a:solidFill>
                  <a:srgbClr val="000000"/>
                </a:solidFill>
                <a:latin typeface="Lato"/>
                <a:ea typeface="Lato"/>
                <a:cs typeface="Lato"/>
                <a:sym typeface="Lato"/>
              </a:rPr>
              <a:t>sobre</a:t>
            </a:r>
            <a:r>
              <a:rPr lang="en-US" sz="2199" dirty="0">
                <a:solidFill>
                  <a:srgbClr val="000000"/>
                </a:solidFill>
                <a:latin typeface="Lato"/>
                <a:ea typeface="Lato"/>
                <a:cs typeface="Lato"/>
                <a:sym typeface="Lato"/>
              </a:rPr>
              <a:t> </a:t>
            </a:r>
            <a:r>
              <a:rPr lang="en-US" sz="2199" dirty="0" err="1">
                <a:solidFill>
                  <a:srgbClr val="000000"/>
                </a:solidFill>
                <a:latin typeface="Lato"/>
                <a:ea typeface="Lato"/>
                <a:cs typeface="Lato"/>
                <a:sym typeface="Lato"/>
              </a:rPr>
              <a:t>accesibilidad</a:t>
            </a:r>
            <a:r>
              <a:rPr lang="en-US" sz="2199" dirty="0">
                <a:solidFill>
                  <a:srgbClr val="000000"/>
                </a:solidFill>
                <a:latin typeface="Lato"/>
                <a:ea typeface="Lato"/>
                <a:cs typeface="Lato"/>
                <a:sym typeface="Lato"/>
              </a:rPr>
              <a:t> de </a:t>
            </a:r>
            <a:r>
              <a:rPr lang="en-US" sz="2199" dirty="0" err="1">
                <a:solidFill>
                  <a:srgbClr val="000000"/>
                </a:solidFill>
                <a:latin typeface="Lato"/>
                <a:ea typeface="Lato"/>
                <a:cs typeface="Lato"/>
                <a:sym typeface="Lato"/>
              </a:rPr>
              <a:t>transportes</a:t>
            </a:r>
            <a:r>
              <a:rPr lang="en-US" sz="2199" dirty="0">
                <a:solidFill>
                  <a:srgbClr val="000000"/>
                </a:solidFill>
                <a:latin typeface="Lato"/>
                <a:ea typeface="Lato"/>
                <a:cs typeface="Lato"/>
                <a:sym typeface="Lato"/>
              </a:rPr>
              <a:t> y </a:t>
            </a:r>
            <a:r>
              <a:rPr lang="en-US" sz="2199" dirty="0" err="1">
                <a:solidFill>
                  <a:srgbClr val="000000"/>
                </a:solidFill>
                <a:latin typeface="Lato"/>
                <a:ea typeface="Lato"/>
                <a:cs typeface="Lato"/>
                <a:sym typeface="Lato"/>
              </a:rPr>
              <a:t>lugares</a:t>
            </a:r>
            <a:r>
              <a:rPr lang="en-US" sz="2199" dirty="0">
                <a:solidFill>
                  <a:srgbClr val="000000"/>
                </a:solidFill>
                <a:latin typeface="Lato"/>
                <a:ea typeface="Lato"/>
                <a:cs typeface="Lato"/>
                <a:sym typeface="Lato"/>
              </a:rPr>
              <a:t>, es </a:t>
            </a:r>
            <a:r>
              <a:rPr lang="en-US" sz="2199" dirty="0" err="1">
                <a:solidFill>
                  <a:srgbClr val="000000"/>
                </a:solidFill>
                <a:latin typeface="Lato"/>
                <a:ea typeface="Lato"/>
                <a:cs typeface="Lato"/>
                <a:sym typeface="Lato"/>
              </a:rPr>
              <a:t>una</a:t>
            </a:r>
            <a:r>
              <a:rPr lang="en-US" sz="2199" dirty="0">
                <a:solidFill>
                  <a:srgbClr val="000000"/>
                </a:solidFill>
                <a:latin typeface="Lato"/>
                <a:ea typeface="Lato"/>
                <a:cs typeface="Lato"/>
                <a:sym typeface="Lato"/>
              </a:rPr>
              <a:t> </a:t>
            </a:r>
            <a:r>
              <a:rPr lang="en-US" sz="2199" dirty="0" err="1">
                <a:solidFill>
                  <a:srgbClr val="000000"/>
                </a:solidFill>
                <a:latin typeface="Lato"/>
                <a:ea typeface="Lato"/>
                <a:cs typeface="Lato"/>
                <a:sym typeface="Lato"/>
              </a:rPr>
              <a:t>herramienta</a:t>
            </a:r>
            <a:r>
              <a:rPr lang="en-US" sz="2199" dirty="0">
                <a:solidFill>
                  <a:srgbClr val="000000"/>
                </a:solidFill>
                <a:latin typeface="Lato"/>
                <a:ea typeface="Lato"/>
                <a:cs typeface="Lato"/>
                <a:sym typeface="Lato"/>
              </a:rPr>
              <a:t> fundamental que </a:t>
            </a:r>
            <a:r>
              <a:rPr lang="en-US" sz="2199" dirty="0" err="1">
                <a:solidFill>
                  <a:srgbClr val="000000"/>
                </a:solidFill>
                <a:latin typeface="Lato"/>
                <a:ea typeface="Lato"/>
                <a:cs typeface="Lato"/>
                <a:sym typeface="Lato"/>
              </a:rPr>
              <a:t>beneficiaría</a:t>
            </a:r>
            <a:r>
              <a:rPr lang="en-US" sz="2199" dirty="0">
                <a:solidFill>
                  <a:srgbClr val="000000"/>
                </a:solidFill>
                <a:latin typeface="Lato"/>
                <a:ea typeface="Lato"/>
                <a:cs typeface="Lato"/>
                <a:sym typeface="Lato"/>
              </a:rPr>
              <a:t> y </a:t>
            </a:r>
            <a:r>
              <a:rPr lang="en-US" sz="2199" dirty="0" err="1">
                <a:solidFill>
                  <a:srgbClr val="000000"/>
                </a:solidFill>
                <a:latin typeface="Lato"/>
                <a:ea typeface="Lato"/>
                <a:cs typeface="Lato"/>
                <a:sym typeface="Lato"/>
              </a:rPr>
              <a:t>facilitaría</a:t>
            </a:r>
            <a:r>
              <a:rPr lang="en-US" sz="2199" dirty="0">
                <a:solidFill>
                  <a:srgbClr val="000000"/>
                </a:solidFill>
                <a:latin typeface="Lato"/>
                <a:ea typeface="Lato"/>
                <a:cs typeface="Lato"/>
                <a:sym typeface="Lato"/>
              </a:rPr>
              <a:t> </a:t>
            </a:r>
            <a:r>
              <a:rPr lang="en-US" sz="2199" dirty="0" err="1">
                <a:solidFill>
                  <a:srgbClr val="000000"/>
                </a:solidFill>
                <a:latin typeface="Lato"/>
                <a:ea typeface="Lato"/>
                <a:cs typeface="Lato"/>
                <a:sym typeface="Lato"/>
              </a:rPr>
              <a:t>el</a:t>
            </a:r>
            <a:r>
              <a:rPr lang="en-US" sz="2199" dirty="0">
                <a:solidFill>
                  <a:srgbClr val="000000"/>
                </a:solidFill>
                <a:latin typeface="Lato"/>
                <a:ea typeface="Lato"/>
                <a:cs typeface="Lato"/>
                <a:sym typeface="Lato"/>
              </a:rPr>
              <a:t> día a día de </a:t>
            </a:r>
            <a:r>
              <a:rPr lang="en-US" sz="2199" dirty="0" err="1">
                <a:solidFill>
                  <a:srgbClr val="000000"/>
                </a:solidFill>
                <a:latin typeface="Lato"/>
                <a:ea typeface="Lato"/>
                <a:cs typeface="Lato"/>
                <a:sym typeface="Lato"/>
              </a:rPr>
              <a:t>los</a:t>
            </a:r>
            <a:r>
              <a:rPr lang="en-US" sz="2199" dirty="0">
                <a:solidFill>
                  <a:srgbClr val="000000"/>
                </a:solidFill>
                <a:latin typeface="Lato"/>
                <a:ea typeface="Lato"/>
                <a:cs typeface="Lato"/>
                <a:sym typeface="Lato"/>
              </a:rPr>
              <a:t> </a:t>
            </a:r>
            <a:r>
              <a:rPr lang="en-US" sz="2199" dirty="0" err="1">
                <a:solidFill>
                  <a:srgbClr val="000000"/>
                </a:solidFill>
                <a:latin typeface="Lato"/>
                <a:ea typeface="Lato"/>
                <a:cs typeface="Lato"/>
                <a:sym typeface="Lato"/>
              </a:rPr>
              <a:t>usuarios</a:t>
            </a:r>
            <a:r>
              <a:rPr lang="en-US" sz="2199" dirty="0">
                <a:solidFill>
                  <a:srgbClr val="000000"/>
                </a:solidFill>
                <a:latin typeface="Lato"/>
                <a:ea typeface="Lato"/>
                <a:cs typeface="Lato"/>
                <a:sym typeface="Lato"/>
              </a:rPr>
              <a:t>.</a:t>
            </a:r>
          </a:p>
          <a:p>
            <a:pPr marL="474979" lvl="1" indent="-237490" algn="l">
              <a:lnSpc>
                <a:spcPts val="3079"/>
              </a:lnSpc>
              <a:buFont typeface="Arial"/>
              <a:buChar char="•"/>
            </a:pPr>
            <a:r>
              <a:rPr lang="en-US" sz="2199" dirty="0">
                <a:solidFill>
                  <a:srgbClr val="000000"/>
                </a:solidFill>
                <a:latin typeface="Lato"/>
                <a:ea typeface="Lato"/>
                <a:cs typeface="Lato"/>
                <a:sym typeface="Lato"/>
              </a:rPr>
              <a:t>Si </a:t>
            </a:r>
            <a:r>
              <a:rPr lang="en-US" sz="2199" dirty="0" err="1">
                <a:solidFill>
                  <a:srgbClr val="000000"/>
                </a:solidFill>
                <a:latin typeface="Lato"/>
                <a:ea typeface="Lato"/>
                <a:cs typeface="Lato"/>
                <a:sym typeface="Lato"/>
              </a:rPr>
              <a:t>esa</a:t>
            </a:r>
            <a:r>
              <a:rPr lang="en-US" sz="2199" dirty="0">
                <a:solidFill>
                  <a:srgbClr val="000000"/>
                </a:solidFill>
                <a:latin typeface="Lato"/>
                <a:ea typeface="Lato"/>
                <a:cs typeface="Lato"/>
                <a:sym typeface="Lato"/>
              </a:rPr>
              <a:t> </a:t>
            </a:r>
            <a:r>
              <a:rPr lang="en-US" sz="2199" dirty="0" err="1">
                <a:solidFill>
                  <a:srgbClr val="000000"/>
                </a:solidFill>
                <a:latin typeface="Lato"/>
                <a:ea typeface="Lato"/>
                <a:cs typeface="Lato"/>
                <a:sym typeface="Lato"/>
              </a:rPr>
              <a:t>información</a:t>
            </a:r>
            <a:r>
              <a:rPr lang="en-US" sz="2199" dirty="0">
                <a:solidFill>
                  <a:srgbClr val="000000"/>
                </a:solidFill>
                <a:latin typeface="Lato"/>
                <a:ea typeface="Lato"/>
                <a:cs typeface="Lato"/>
                <a:sym typeface="Lato"/>
              </a:rPr>
              <a:t>, </a:t>
            </a:r>
            <a:r>
              <a:rPr lang="en-US" sz="2199" dirty="0" err="1">
                <a:solidFill>
                  <a:srgbClr val="000000"/>
                </a:solidFill>
                <a:latin typeface="Lato"/>
                <a:ea typeface="Lato"/>
                <a:cs typeface="Lato"/>
                <a:sym typeface="Lato"/>
              </a:rPr>
              <a:t>además</a:t>
            </a:r>
            <a:r>
              <a:rPr lang="en-US" sz="2199" dirty="0">
                <a:solidFill>
                  <a:srgbClr val="000000"/>
                </a:solidFill>
                <a:latin typeface="Lato"/>
                <a:ea typeface="Lato"/>
                <a:cs typeface="Lato"/>
                <a:sym typeface="Lato"/>
              </a:rPr>
              <a:t>, la </a:t>
            </a:r>
            <a:r>
              <a:rPr lang="en-US" sz="2199" dirty="0" err="1">
                <a:solidFill>
                  <a:srgbClr val="000000"/>
                </a:solidFill>
                <a:latin typeface="Lato"/>
                <a:ea typeface="Lato"/>
                <a:cs typeface="Lato"/>
                <a:sym typeface="Lato"/>
              </a:rPr>
              <a:t>podemos</a:t>
            </a:r>
            <a:r>
              <a:rPr lang="en-US" sz="2199" dirty="0">
                <a:solidFill>
                  <a:srgbClr val="000000"/>
                </a:solidFill>
                <a:latin typeface="Lato"/>
                <a:ea typeface="Lato"/>
                <a:cs typeface="Lato"/>
                <a:sym typeface="Lato"/>
              </a:rPr>
              <a:t> </a:t>
            </a:r>
            <a:r>
              <a:rPr lang="en-US" sz="2199" dirty="0" err="1">
                <a:solidFill>
                  <a:srgbClr val="000000"/>
                </a:solidFill>
                <a:latin typeface="Lato"/>
                <a:ea typeface="Lato"/>
                <a:cs typeface="Lato"/>
                <a:sym typeface="Lato"/>
              </a:rPr>
              <a:t>obtener</a:t>
            </a:r>
            <a:r>
              <a:rPr lang="en-US" sz="2199" dirty="0">
                <a:solidFill>
                  <a:srgbClr val="000000"/>
                </a:solidFill>
                <a:latin typeface="Lato"/>
                <a:ea typeface="Lato"/>
                <a:cs typeface="Lato"/>
                <a:sym typeface="Lato"/>
              </a:rPr>
              <a:t> de </a:t>
            </a:r>
            <a:r>
              <a:rPr lang="en-US" sz="2199" dirty="0" err="1">
                <a:solidFill>
                  <a:srgbClr val="000000"/>
                </a:solidFill>
                <a:latin typeface="Lato"/>
                <a:ea typeface="Lato"/>
                <a:cs typeface="Lato"/>
                <a:sym typeface="Lato"/>
              </a:rPr>
              <a:t>acuerdo</a:t>
            </a:r>
            <a:r>
              <a:rPr lang="en-US" sz="2199" dirty="0">
                <a:solidFill>
                  <a:srgbClr val="000000"/>
                </a:solidFill>
                <a:latin typeface="Lato"/>
                <a:ea typeface="Lato"/>
                <a:cs typeface="Lato"/>
                <a:sym typeface="Lato"/>
              </a:rPr>
              <a:t> a </a:t>
            </a:r>
            <a:r>
              <a:rPr lang="en-US" sz="2199" dirty="0" err="1">
                <a:solidFill>
                  <a:srgbClr val="000000"/>
                </a:solidFill>
                <a:latin typeface="Lato"/>
                <a:ea typeface="Lato"/>
                <a:cs typeface="Lato"/>
                <a:sym typeface="Lato"/>
              </a:rPr>
              <a:t>nuestra</a:t>
            </a:r>
            <a:r>
              <a:rPr lang="en-US" sz="2199" dirty="0">
                <a:solidFill>
                  <a:srgbClr val="000000"/>
                </a:solidFill>
                <a:latin typeface="Lato"/>
                <a:ea typeface="Lato"/>
                <a:cs typeface="Lato"/>
                <a:sym typeface="Lato"/>
              </a:rPr>
              <a:t> </a:t>
            </a:r>
            <a:r>
              <a:rPr lang="en-US" sz="2199" dirty="0" err="1">
                <a:solidFill>
                  <a:srgbClr val="000000"/>
                </a:solidFill>
                <a:latin typeface="Lato"/>
                <a:ea typeface="Lato"/>
                <a:cs typeface="Lato"/>
                <a:sym typeface="Lato"/>
              </a:rPr>
              <a:t>ubicación</a:t>
            </a:r>
            <a:r>
              <a:rPr lang="en-US" sz="2199" dirty="0">
                <a:solidFill>
                  <a:srgbClr val="000000"/>
                </a:solidFill>
                <a:latin typeface="Lato"/>
                <a:ea typeface="Lato"/>
                <a:cs typeface="Lato"/>
                <a:sym typeface="Lato"/>
              </a:rPr>
              <a:t> </a:t>
            </a:r>
            <a:r>
              <a:rPr lang="en-US" sz="2199" dirty="0" err="1">
                <a:solidFill>
                  <a:srgbClr val="000000"/>
                </a:solidFill>
                <a:latin typeface="Lato"/>
                <a:ea typeface="Lato"/>
                <a:cs typeface="Lato"/>
                <a:sym typeface="Lato"/>
              </a:rPr>
              <a:t>geográfica</a:t>
            </a:r>
            <a:r>
              <a:rPr lang="en-US" sz="2199" dirty="0">
                <a:solidFill>
                  <a:srgbClr val="000000"/>
                </a:solidFill>
                <a:latin typeface="Lato"/>
                <a:ea typeface="Lato"/>
                <a:cs typeface="Lato"/>
                <a:sym typeface="Lato"/>
              </a:rPr>
              <a:t>, y con </a:t>
            </a:r>
            <a:r>
              <a:rPr lang="en-US" sz="2199" dirty="0" err="1">
                <a:solidFill>
                  <a:srgbClr val="000000"/>
                </a:solidFill>
                <a:latin typeface="Lato"/>
                <a:ea typeface="Lato"/>
                <a:cs typeface="Lato"/>
                <a:sym typeface="Lato"/>
              </a:rPr>
              <a:t>reseñas</a:t>
            </a:r>
            <a:r>
              <a:rPr lang="en-US" sz="2199" dirty="0">
                <a:solidFill>
                  <a:srgbClr val="000000"/>
                </a:solidFill>
                <a:latin typeface="Lato"/>
                <a:ea typeface="Lato"/>
                <a:cs typeface="Lato"/>
                <a:sym typeface="Lato"/>
              </a:rPr>
              <a:t> de </a:t>
            </a:r>
            <a:r>
              <a:rPr lang="en-US" sz="2199" dirty="0" err="1">
                <a:solidFill>
                  <a:srgbClr val="000000"/>
                </a:solidFill>
                <a:latin typeface="Lato"/>
                <a:ea typeface="Lato"/>
                <a:cs typeface="Lato"/>
                <a:sym typeface="Lato"/>
              </a:rPr>
              <a:t>otros</a:t>
            </a:r>
            <a:r>
              <a:rPr lang="en-US" sz="2199" dirty="0">
                <a:solidFill>
                  <a:srgbClr val="000000"/>
                </a:solidFill>
                <a:latin typeface="Lato"/>
                <a:ea typeface="Lato"/>
                <a:cs typeface="Lato"/>
                <a:sym typeface="Lato"/>
              </a:rPr>
              <a:t> </a:t>
            </a:r>
            <a:r>
              <a:rPr lang="en-US" sz="2199" dirty="0" err="1">
                <a:solidFill>
                  <a:srgbClr val="000000"/>
                </a:solidFill>
                <a:latin typeface="Lato"/>
                <a:ea typeface="Lato"/>
                <a:cs typeface="Lato"/>
                <a:sym typeface="Lato"/>
              </a:rPr>
              <a:t>usuarios</a:t>
            </a:r>
            <a:r>
              <a:rPr lang="en-US" sz="2199" dirty="0">
                <a:solidFill>
                  <a:srgbClr val="000000"/>
                </a:solidFill>
                <a:latin typeface="Lato"/>
                <a:ea typeface="Lato"/>
                <a:cs typeface="Lato"/>
                <a:sym typeface="Lato"/>
              </a:rPr>
              <a:t>, </a:t>
            </a:r>
            <a:r>
              <a:rPr lang="en-US" sz="2199" dirty="0" err="1">
                <a:solidFill>
                  <a:srgbClr val="000000"/>
                </a:solidFill>
                <a:latin typeface="Lato"/>
                <a:ea typeface="Lato"/>
                <a:cs typeface="Lato"/>
                <a:sym typeface="Lato"/>
              </a:rPr>
              <a:t>eso</a:t>
            </a:r>
            <a:r>
              <a:rPr lang="en-US" sz="2199" dirty="0">
                <a:solidFill>
                  <a:srgbClr val="000000"/>
                </a:solidFill>
                <a:latin typeface="Lato"/>
                <a:ea typeface="Lato"/>
                <a:cs typeface="Lato"/>
                <a:sym typeface="Lato"/>
              </a:rPr>
              <a:t> </a:t>
            </a:r>
            <a:r>
              <a:rPr lang="en-US" sz="2199" dirty="0" err="1">
                <a:solidFill>
                  <a:srgbClr val="000000"/>
                </a:solidFill>
                <a:latin typeface="Lato"/>
                <a:ea typeface="Lato"/>
                <a:cs typeface="Lato"/>
                <a:sym typeface="Lato"/>
              </a:rPr>
              <a:t>otorgaría</a:t>
            </a:r>
            <a:r>
              <a:rPr lang="en-US" sz="2199" dirty="0">
                <a:solidFill>
                  <a:srgbClr val="000000"/>
                </a:solidFill>
                <a:latin typeface="Lato"/>
                <a:ea typeface="Lato"/>
                <a:cs typeface="Lato"/>
                <a:sym typeface="Lato"/>
              </a:rPr>
              <a:t> un </a:t>
            </a:r>
            <a:r>
              <a:rPr lang="en-US" sz="2199" dirty="0" err="1">
                <a:solidFill>
                  <a:srgbClr val="000000"/>
                </a:solidFill>
                <a:latin typeface="Lato"/>
                <a:ea typeface="Lato"/>
                <a:cs typeface="Lato"/>
                <a:sym typeface="Lato"/>
              </a:rPr>
              <a:t>beneficio</a:t>
            </a:r>
            <a:r>
              <a:rPr lang="en-US" sz="2199" dirty="0">
                <a:solidFill>
                  <a:srgbClr val="000000"/>
                </a:solidFill>
                <a:latin typeface="Lato"/>
                <a:ea typeface="Lato"/>
                <a:cs typeface="Lato"/>
                <a:sym typeface="Lato"/>
              </a:rPr>
              <a:t> y </a:t>
            </a:r>
            <a:r>
              <a:rPr lang="en-US" sz="2199" dirty="0" err="1">
                <a:solidFill>
                  <a:srgbClr val="000000"/>
                </a:solidFill>
                <a:latin typeface="Lato"/>
                <a:ea typeface="Lato"/>
                <a:cs typeface="Lato"/>
                <a:sym typeface="Lato"/>
              </a:rPr>
              <a:t>una</a:t>
            </a:r>
            <a:r>
              <a:rPr lang="en-US" sz="2199" dirty="0">
                <a:solidFill>
                  <a:srgbClr val="000000"/>
                </a:solidFill>
                <a:latin typeface="Lato"/>
                <a:ea typeface="Lato"/>
                <a:cs typeface="Lato"/>
                <a:sym typeface="Lato"/>
              </a:rPr>
              <a:t> forma de </a:t>
            </a:r>
            <a:r>
              <a:rPr lang="en-US" sz="2199" dirty="0" err="1">
                <a:solidFill>
                  <a:srgbClr val="000000"/>
                </a:solidFill>
                <a:latin typeface="Lato"/>
                <a:ea typeface="Lato"/>
                <a:cs typeface="Lato"/>
                <a:sym typeface="Lato"/>
              </a:rPr>
              <a:t>aliviar</a:t>
            </a:r>
            <a:r>
              <a:rPr lang="en-US" sz="2199" dirty="0">
                <a:solidFill>
                  <a:srgbClr val="000000"/>
                </a:solidFill>
                <a:latin typeface="Lato"/>
                <a:ea typeface="Lato"/>
                <a:cs typeface="Lato"/>
                <a:sym typeface="Lato"/>
              </a:rPr>
              <a:t> la </a:t>
            </a:r>
            <a:r>
              <a:rPr lang="en-US" sz="2199" dirty="0" err="1">
                <a:solidFill>
                  <a:srgbClr val="000000"/>
                </a:solidFill>
                <a:latin typeface="Lato"/>
                <a:ea typeface="Lato"/>
                <a:cs typeface="Lato"/>
                <a:sym typeface="Lato"/>
              </a:rPr>
              <a:t>tensión</a:t>
            </a:r>
            <a:r>
              <a:rPr lang="en-US" sz="2199" dirty="0">
                <a:solidFill>
                  <a:srgbClr val="000000"/>
                </a:solidFill>
                <a:latin typeface="Lato"/>
                <a:ea typeface="Lato"/>
                <a:cs typeface="Lato"/>
                <a:sym typeface="Lato"/>
              </a:rPr>
              <a:t> que genera la </a:t>
            </a:r>
            <a:r>
              <a:rPr lang="en-US" sz="2199" dirty="0" err="1">
                <a:solidFill>
                  <a:srgbClr val="000000"/>
                </a:solidFill>
                <a:latin typeface="Lato"/>
                <a:ea typeface="Lato"/>
                <a:cs typeface="Lato"/>
                <a:sym typeface="Lato"/>
              </a:rPr>
              <a:t>incertidumbre</a:t>
            </a:r>
            <a:r>
              <a:rPr lang="en-US" sz="2199" dirty="0">
                <a:solidFill>
                  <a:srgbClr val="000000"/>
                </a:solidFill>
                <a:latin typeface="Lato"/>
                <a:ea typeface="Lato"/>
                <a:cs typeface="Lato"/>
                <a:sym typeface="Lato"/>
              </a:rPr>
              <a:t> a la que se </a:t>
            </a:r>
            <a:r>
              <a:rPr lang="en-US" sz="2199" dirty="0" err="1">
                <a:solidFill>
                  <a:srgbClr val="000000"/>
                </a:solidFill>
                <a:latin typeface="Lato"/>
                <a:ea typeface="Lato"/>
                <a:cs typeface="Lato"/>
                <a:sym typeface="Lato"/>
              </a:rPr>
              <a:t>enfrentan</a:t>
            </a:r>
            <a:r>
              <a:rPr lang="en-US" sz="2199" dirty="0">
                <a:solidFill>
                  <a:srgbClr val="000000"/>
                </a:solidFill>
                <a:latin typeface="Lato"/>
                <a:ea typeface="Lato"/>
                <a:cs typeface="Lato"/>
                <a:sym typeface="Lato"/>
              </a:rPr>
              <a:t> </a:t>
            </a:r>
            <a:r>
              <a:rPr lang="en-US" sz="2199" dirty="0" err="1">
                <a:solidFill>
                  <a:srgbClr val="000000"/>
                </a:solidFill>
                <a:latin typeface="Lato"/>
                <a:ea typeface="Lato"/>
                <a:cs typeface="Lato"/>
                <a:sym typeface="Lato"/>
              </a:rPr>
              <a:t>diariamente</a:t>
            </a:r>
            <a:r>
              <a:rPr lang="en-US" sz="2199" dirty="0">
                <a:solidFill>
                  <a:srgbClr val="000000"/>
                </a:solidFill>
                <a:latin typeface="Lato"/>
                <a:ea typeface="Lato"/>
                <a:cs typeface="Lato"/>
                <a:sym typeface="Lato"/>
              </a:rPr>
              <a:t>.</a:t>
            </a:r>
          </a:p>
          <a:p>
            <a:pPr marL="474979" lvl="1" indent="-237490" algn="l">
              <a:lnSpc>
                <a:spcPts val="3079"/>
              </a:lnSpc>
              <a:spcBef>
                <a:spcPct val="0"/>
              </a:spcBef>
              <a:buFont typeface="Arial"/>
              <a:buChar char="•"/>
            </a:pPr>
            <a:r>
              <a:rPr lang="en-US" sz="2199" dirty="0">
                <a:solidFill>
                  <a:srgbClr val="000000"/>
                </a:solidFill>
                <a:latin typeface="Lato"/>
                <a:ea typeface="Lato"/>
                <a:cs typeface="Lato"/>
                <a:sym typeface="Lato"/>
              </a:rPr>
              <a:t>El </a:t>
            </a:r>
            <a:r>
              <a:rPr lang="en-US" sz="2199" dirty="0" err="1">
                <a:solidFill>
                  <a:srgbClr val="000000"/>
                </a:solidFill>
                <a:latin typeface="Lato"/>
                <a:ea typeface="Lato"/>
                <a:cs typeface="Lato"/>
                <a:sym typeface="Lato"/>
              </a:rPr>
              <a:t>poder</a:t>
            </a:r>
            <a:r>
              <a:rPr lang="en-US" sz="2199" dirty="0">
                <a:solidFill>
                  <a:srgbClr val="000000"/>
                </a:solidFill>
                <a:latin typeface="Lato"/>
                <a:ea typeface="Lato"/>
                <a:cs typeface="Lato"/>
                <a:sym typeface="Lato"/>
              </a:rPr>
              <a:t> </a:t>
            </a:r>
            <a:r>
              <a:rPr lang="en-US" sz="2199" dirty="0" err="1">
                <a:solidFill>
                  <a:srgbClr val="000000"/>
                </a:solidFill>
                <a:latin typeface="Lato"/>
                <a:ea typeface="Lato"/>
                <a:cs typeface="Lato"/>
                <a:sym typeface="Lato"/>
              </a:rPr>
              <a:t>opinar</a:t>
            </a:r>
            <a:r>
              <a:rPr lang="en-US" sz="2199" dirty="0">
                <a:solidFill>
                  <a:srgbClr val="000000"/>
                </a:solidFill>
                <a:latin typeface="Lato"/>
                <a:ea typeface="Lato"/>
                <a:cs typeface="Lato"/>
                <a:sym typeface="Lato"/>
              </a:rPr>
              <a:t>, </a:t>
            </a:r>
            <a:r>
              <a:rPr lang="en-US" sz="2199" dirty="0" err="1">
                <a:solidFill>
                  <a:srgbClr val="000000"/>
                </a:solidFill>
                <a:latin typeface="Lato"/>
                <a:ea typeface="Lato"/>
                <a:cs typeface="Lato"/>
                <a:sym typeface="Lato"/>
              </a:rPr>
              <a:t>brindar</a:t>
            </a:r>
            <a:r>
              <a:rPr lang="en-US" sz="2199" dirty="0">
                <a:solidFill>
                  <a:srgbClr val="000000"/>
                </a:solidFill>
                <a:latin typeface="Lato"/>
                <a:ea typeface="Lato"/>
                <a:cs typeface="Lato"/>
                <a:sym typeface="Lato"/>
              </a:rPr>
              <a:t> </a:t>
            </a:r>
            <a:r>
              <a:rPr lang="en-US" sz="2199" dirty="0" err="1">
                <a:solidFill>
                  <a:srgbClr val="000000"/>
                </a:solidFill>
                <a:latin typeface="Lato"/>
                <a:ea typeface="Lato"/>
                <a:cs typeface="Lato"/>
                <a:sym typeface="Lato"/>
              </a:rPr>
              <a:t>información</a:t>
            </a:r>
            <a:r>
              <a:rPr lang="en-US" sz="2199" dirty="0">
                <a:solidFill>
                  <a:srgbClr val="000000"/>
                </a:solidFill>
                <a:latin typeface="Lato"/>
                <a:ea typeface="Lato"/>
                <a:cs typeface="Lato"/>
                <a:sym typeface="Lato"/>
              </a:rPr>
              <a:t> </a:t>
            </a:r>
            <a:r>
              <a:rPr lang="en-US" sz="2199" dirty="0" err="1">
                <a:solidFill>
                  <a:srgbClr val="000000"/>
                </a:solidFill>
                <a:latin typeface="Lato"/>
                <a:ea typeface="Lato"/>
                <a:cs typeface="Lato"/>
                <a:sym typeface="Lato"/>
              </a:rPr>
              <a:t>sobre</a:t>
            </a:r>
            <a:r>
              <a:rPr lang="en-US" sz="2199" dirty="0">
                <a:solidFill>
                  <a:srgbClr val="000000"/>
                </a:solidFill>
                <a:latin typeface="Lato"/>
                <a:ea typeface="Lato"/>
                <a:cs typeface="Lato"/>
                <a:sym typeface="Lato"/>
              </a:rPr>
              <a:t> la </a:t>
            </a:r>
            <a:r>
              <a:rPr lang="en-US" sz="2199" dirty="0" err="1">
                <a:solidFill>
                  <a:srgbClr val="000000"/>
                </a:solidFill>
                <a:latin typeface="Lato"/>
                <a:ea typeface="Lato"/>
                <a:cs typeface="Lato"/>
                <a:sym typeface="Lato"/>
              </a:rPr>
              <a:t>accesibilidad</a:t>
            </a:r>
            <a:r>
              <a:rPr lang="en-US" sz="2199" dirty="0">
                <a:solidFill>
                  <a:srgbClr val="000000"/>
                </a:solidFill>
                <a:latin typeface="Lato"/>
                <a:ea typeface="Lato"/>
                <a:cs typeface="Lato"/>
                <a:sym typeface="Lato"/>
              </a:rPr>
              <a:t> o no de un sitio, </a:t>
            </a:r>
            <a:r>
              <a:rPr lang="en-US" sz="2199" dirty="0" err="1">
                <a:solidFill>
                  <a:srgbClr val="000000"/>
                </a:solidFill>
                <a:latin typeface="Lato"/>
                <a:ea typeface="Lato"/>
                <a:cs typeface="Lato"/>
                <a:sym typeface="Lato"/>
              </a:rPr>
              <a:t>pudiendo</a:t>
            </a:r>
            <a:r>
              <a:rPr lang="en-US" sz="2199" dirty="0">
                <a:solidFill>
                  <a:srgbClr val="000000"/>
                </a:solidFill>
                <a:latin typeface="Lato"/>
                <a:ea typeface="Lato"/>
                <a:cs typeface="Lato"/>
                <a:sym typeface="Lato"/>
              </a:rPr>
              <a:t> </a:t>
            </a:r>
            <a:r>
              <a:rPr lang="en-US" sz="2199" dirty="0" err="1">
                <a:solidFill>
                  <a:srgbClr val="000000"/>
                </a:solidFill>
                <a:latin typeface="Lato"/>
                <a:ea typeface="Lato"/>
                <a:cs typeface="Lato"/>
                <a:sym typeface="Lato"/>
              </a:rPr>
              <a:t>aportar</a:t>
            </a:r>
            <a:r>
              <a:rPr lang="en-US" sz="2199" dirty="0">
                <a:solidFill>
                  <a:srgbClr val="000000"/>
                </a:solidFill>
                <a:latin typeface="Lato"/>
                <a:ea typeface="Lato"/>
                <a:cs typeface="Lato"/>
                <a:sym typeface="Lato"/>
              </a:rPr>
              <a:t> </a:t>
            </a:r>
            <a:r>
              <a:rPr lang="en-US" sz="2199" dirty="0" err="1">
                <a:solidFill>
                  <a:srgbClr val="000000"/>
                </a:solidFill>
                <a:latin typeface="Lato"/>
                <a:ea typeface="Lato"/>
                <a:cs typeface="Lato"/>
                <a:sym typeface="Lato"/>
              </a:rPr>
              <a:t>referencias</a:t>
            </a:r>
            <a:r>
              <a:rPr lang="en-US" sz="2199" dirty="0">
                <a:solidFill>
                  <a:srgbClr val="000000"/>
                </a:solidFill>
                <a:latin typeface="Lato"/>
                <a:ea typeface="Lato"/>
                <a:cs typeface="Lato"/>
                <a:sym typeface="Lato"/>
              </a:rPr>
              <a:t> y </a:t>
            </a:r>
            <a:r>
              <a:rPr lang="en-US" sz="2199" dirty="0" err="1">
                <a:solidFill>
                  <a:srgbClr val="000000"/>
                </a:solidFill>
                <a:latin typeface="Lato"/>
                <a:ea typeface="Lato"/>
                <a:cs typeface="Lato"/>
                <a:sym typeface="Lato"/>
              </a:rPr>
              <a:t>fotografías</a:t>
            </a:r>
            <a:r>
              <a:rPr lang="en-US" sz="2199" dirty="0">
                <a:solidFill>
                  <a:srgbClr val="000000"/>
                </a:solidFill>
                <a:latin typeface="Lato"/>
                <a:ea typeface="Lato"/>
                <a:cs typeface="Lato"/>
                <a:sym typeface="Lato"/>
              </a:rPr>
              <a:t>, </a:t>
            </a:r>
            <a:r>
              <a:rPr lang="en-US" sz="2199" dirty="0" err="1">
                <a:solidFill>
                  <a:srgbClr val="000000"/>
                </a:solidFill>
                <a:latin typeface="Lato"/>
                <a:ea typeface="Lato"/>
                <a:cs typeface="Lato"/>
                <a:sym typeface="Lato"/>
              </a:rPr>
              <a:t>permite</a:t>
            </a:r>
            <a:r>
              <a:rPr lang="en-US" sz="2199" dirty="0">
                <a:solidFill>
                  <a:srgbClr val="000000"/>
                </a:solidFill>
                <a:latin typeface="Lato"/>
                <a:ea typeface="Lato"/>
                <a:cs typeface="Lato"/>
                <a:sym typeface="Lato"/>
              </a:rPr>
              <a:t> </a:t>
            </a:r>
            <a:r>
              <a:rPr lang="en-US" sz="2199" dirty="0" err="1">
                <a:solidFill>
                  <a:srgbClr val="000000"/>
                </a:solidFill>
                <a:latin typeface="Lato"/>
                <a:ea typeface="Lato"/>
                <a:cs typeface="Lato"/>
                <a:sym typeface="Lato"/>
              </a:rPr>
              <a:t>crear</a:t>
            </a:r>
            <a:r>
              <a:rPr lang="en-US" sz="2199" dirty="0">
                <a:solidFill>
                  <a:srgbClr val="000000"/>
                </a:solidFill>
                <a:latin typeface="Lato"/>
                <a:ea typeface="Lato"/>
                <a:cs typeface="Lato"/>
                <a:sym typeface="Lato"/>
              </a:rPr>
              <a:t> </a:t>
            </a:r>
            <a:r>
              <a:rPr lang="en-US" sz="2199" dirty="0" err="1">
                <a:solidFill>
                  <a:srgbClr val="000000"/>
                </a:solidFill>
                <a:latin typeface="Lato"/>
                <a:ea typeface="Lato"/>
                <a:cs typeface="Lato"/>
                <a:sym typeface="Lato"/>
              </a:rPr>
              <a:t>una</a:t>
            </a:r>
            <a:r>
              <a:rPr lang="en-US" sz="2199" dirty="0">
                <a:solidFill>
                  <a:srgbClr val="000000"/>
                </a:solidFill>
                <a:latin typeface="Lato"/>
                <a:ea typeface="Lato"/>
                <a:cs typeface="Lato"/>
                <a:sym typeface="Lato"/>
              </a:rPr>
              <a:t> </a:t>
            </a:r>
            <a:r>
              <a:rPr lang="en-US" sz="2199" dirty="0" err="1">
                <a:solidFill>
                  <a:srgbClr val="000000"/>
                </a:solidFill>
                <a:latin typeface="Lato"/>
                <a:ea typeface="Lato"/>
                <a:cs typeface="Lato"/>
                <a:sym typeface="Lato"/>
              </a:rPr>
              <a:t>comunidad</a:t>
            </a:r>
            <a:r>
              <a:rPr lang="en-US" sz="2199" dirty="0">
                <a:solidFill>
                  <a:srgbClr val="000000"/>
                </a:solidFill>
                <a:latin typeface="Lato"/>
                <a:ea typeface="Lato"/>
                <a:cs typeface="Lato"/>
                <a:sym typeface="Lato"/>
              </a:rPr>
              <a:t> </a:t>
            </a:r>
            <a:r>
              <a:rPr lang="en-US" sz="2199" dirty="0" err="1">
                <a:solidFill>
                  <a:srgbClr val="000000"/>
                </a:solidFill>
                <a:latin typeface="Lato"/>
                <a:ea typeface="Lato"/>
                <a:cs typeface="Lato"/>
                <a:sym typeface="Lato"/>
              </a:rPr>
              <a:t>colaborativa</a:t>
            </a:r>
            <a:r>
              <a:rPr lang="en-US" sz="2199" dirty="0">
                <a:solidFill>
                  <a:srgbClr val="000000"/>
                </a:solidFill>
                <a:latin typeface="Lato"/>
                <a:ea typeface="Lato"/>
                <a:cs typeface="Lato"/>
                <a:sym typeface="Lato"/>
              </a:rPr>
              <a:t>, y </a:t>
            </a:r>
            <a:r>
              <a:rPr lang="en-US" sz="2199" dirty="0" err="1">
                <a:solidFill>
                  <a:srgbClr val="000000"/>
                </a:solidFill>
                <a:latin typeface="Lato"/>
                <a:ea typeface="Lato"/>
                <a:cs typeface="Lato"/>
                <a:sym typeface="Lato"/>
              </a:rPr>
              <a:t>una</a:t>
            </a:r>
            <a:r>
              <a:rPr lang="en-US" sz="2199" dirty="0">
                <a:solidFill>
                  <a:srgbClr val="000000"/>
                </a:solidFill>
                <a:latin typeface="Lato"/>
                <a:ea typeface="Lato"/>
                <a:cs typeface="Lato"/>
                <a:sym typeface="Lato"/>
              </a:rPr>
              <a:t> </a:t>
            </a:r>
            <a:r>
              <a:rPr lang="en-US" sz="2199" dirty="0" err="1">
                <a:solidFill>
                  <a:srgbClr val="000000"/>
                </a:solidFill>
                <a:latin typeface="Lato"/>
                <a:ea typeface="Lato"/>
                <a:cs typeface="Lato"/>
                <a:sym typeface="Lato"/>
              </a:rPr>
              <a:t>conciencia</a:t>
            </a:r>
            <a:r>
              <a:rPr lang="en-US" sz="2199" dirty="0">
                <a:solidFill>
                  <a:srgbClr val="000000"/>
                </a:solidFill>
                <a:latin typeface="Lato"/>
                <a:ea typeface="Lato"/>
                <a:cs typeface="Lato"/>
                <a:sym typeface="Lato"/>
              </a:rPr>
              <a:t> social mayor. No se </a:t>
            </a:r>
            <a:r>
              <a:rPr lang="en-US" sz="2199" dirty="0" err="1">
                <a:solidFill>
                  <a:srgbClr val="000000"/>
                </a:solidFill>
                <a:latin typeface="Lato"/>
                <a:ea typeface="Lato"/>
                <a:cs typeface="Lato"/>
                <a:sym typeface="Lato"/>
              </a:rPr>
              <a:t>requiere</a:t>
            </a:r>
            <a:r>
              <a:rPr lang="en-US" sz="2199" dirty="0">
                <a:solidFill>
                  <a:srgbClr val="000000"/>
                </a:solidFill>
                <a:latin typeface="Lato"/>
                <a:ea typeface="Lato"/>
                <a:cs typeface="Lato"/>
                <a:sym typeface="Lato"/>
              </a:rPr>
              <a:t> </a:t>
            </a:r>
            <a:r>
              <a:rPr lang="en-US" sz="2199" dirty="0" err="1">
                <a:solidFill>
                  <a:srgbClr val="000000"/>
                </a:solidFill>
                <a:latin typeface="Lato"/>
                <a:ea typeface="Lato"/>
                <a:cs typeface="Lato"/>
                <a:sym typeface="Lato"/>
              </a:rPr>
              <a:t>contar</a:t>
            </a:r>
            <a:r>
              <a:rPr lang="en-US" sz="2199" dirty="0">
                <a:solidFill>
                  <a:srgbClr val="000000"/>
                </a:solidFill>
                <a:latin typeface="Lato"/>
                <a:ea typeface="Lato"/>
                <a:cs typeface="Lato"/>
                <a:sym typeface="Lato"/>
              </a:rPr>
              <a:t> con </a:t>
            </a:r>
            <a:r>
              <a:rPr lang="en-US" sz="2199" dirty="0" err="1">
                <a:solidFill>
                  <a:srgbClr val="000000"/>
                </a:solidFill>
                <a:latin typeface="Lato"/>
                <a:ea typeface="Lato"/>
                <a:cs typeface="Lato"/>
                <a:sym typeface="Lato"/>
              </a:rPr>
              <a:t>una</a:t>
            </a:r>
            <a:r>
              <a:rPr lang="en-US" sz="2199" dirty="0">
                <a:solidFill>
                  <a:srgbClr val="000000"/>
                </a:solidFill>
                <a:latin typeface="Lato"/>
                <a:ea typeface="Lato"/>
                <a:cs typeface="Lato"/>
                <a:sym typeface="Lato"/>
              </a:rPr>
              <a:t> </a:t>
            </a:r>
            <a:r>
              <a:rPr lang="en-US" sz="2199" dirty="0" err="1">
                <a:solidFill>
                  <a:srgbClr val="000000"/>
                </a:solidFill>
                <a:latin typeface="Lato"/>
                <a:ea typeface="Lato"/>
                <a:cs typeface="Lato"/>
                <a:sym typeface="Lato"/>
              </a:rPr>
              <a:t>discapacidad</a:t>
            </a:r>
            <a:r>
              <a:rPr lang="en-US" sz="2199" dirty="0">
                <a:solidFill>
                  <a:srgbClr val="000000"/>
                </a:solidFill>
                <a:latin typeface="Lato"/>
                <a:ea typeface="Lato"/>
                <a:cs typeface="Lato"/>
                <a:sym typeface="Lato"/>
              </a:rPr>
              <a:t> para </a:t>
            </a:r>
            <a:r>
              <a:rPr lang="en-US" sz="2199" dirty="0" err="1">
                <a:solidFill>
                  <a:srgbClr val="000000"/>
                </a:solidFill>
                <a:latin typeface="Lato"/>
                <a:ea typeface="Lato"/>
                <a:cs typeface="Lato"/>
                <a:sym typeface="Lato"/>
              </a:rPr>
              <a:t>colaborar</a:t>
            </a:r>
            <a:r>
              <a:rPr lang="en-US" sz="2199" dirty="0">
                <a:solidFill>
                  <a:srgbClr val="000000"/>
                </a:solidFill>
                <a:latin typeface="Lato"/>
                <a:ea typeface="Lato"/>
                <a:cs typeface="Lato"/>
                <a:sym typeface="Lato"/>
              </a:rPr>
              <a:t>, con </a:t>
            </a:r>
            <a:r>
              <a:rPr lang="en-US" sz="2199" dirty="0" err="1">
                <a:solidFill>
                  <a:srgbClr val="000000"/>
                </a:solidFill>
                <a:latin typeface="Lato"/>
                <a:ea typeface="Lato"/>
                <a:cs typeface="Lato"/>
                <a:sym typeface="Lato"/>
              </a:rPr>
              <a:t>empatía</a:t>
            </a:r>
            <a:r>
              <a:rPr lang="en-US" sz="2199" dirty="0">
                <a:solidFill>
                  <a:srgbClr val="000000"/>
                </a:solidFill>
                <a:latin typeface="Lato"/>
                <a:ea typeface="Lato"/>
                <a:cs typeface="Lato"/>
                <a:sym typeface="Lato"/>
              </a:rPr>
              <a:t> es </a:t>
            </a:r>
            <a:r>
              <a:rPr lang="en-US" sz="2199" dirty="0" err="1">
                <a:solidFill>
                  <a:srgbClr val="000000"/>
                </a:solidFill>
                <a:latin typeface="Lato"/>
                <a:ea typeface="Lato"/>
                <a:cs typeface="Lato"/>
                <a:sym typeface="Lato"/>
              </a:rPr>
              <a:t>suficiente</a:t>
            </a:r>
            <a:r>
              <a:rPr lang="en-US" sz="2199" dirty="0">
                <a:solidFill>
                  <a:srgbClr val="000000"/>
                </a:solidFill>
                <a:latin typeface="Lato"/>
                <a:ea typeface="Lato"/>
                <a:cs typeface="Lato"/>
                <a:sym typeface="Lato"/>
              </a:rPr>
              <a:t>.</a:t>
            </a:r>
          </a:p>
          <a:p>
            <a:pPr marL="474979" lvl="1" indent="-237490" algn="l">
              <a:lnSpc>
                <a:spcPts val="3079"/>
              </a:lnSpc>
              <a:spcBef>
                <a:spcPct val="0"/>
              </a:spcBef>
              <a:buFont typeface="Arial"/>
              <a:buChar char="•"/>
            </a:pPr>
            <a:r>
              <a:rPr lang="en-US" sz="2199" dirty="0">
                <a:solidFill>
                  <a:srgbClr val="000000"/>
                </a:solidFill>
                <a:latin typeface="Lato"/>
                <a:ea typeface="Lato"/>
                <a:cs typeface="Lato"/>
                <a:sym typeface="Lato"/>
              </a:rPr>
              <a:t>No </a:t>
            </a:r>
            <a:r>
              <a:rPr lang="en-US" sz="2199" dirty="0" err="1">
                <a:solidFill>
                  <a:srgbClr val="000000"/>
                </a:solidFill>
                <a:latin typeface="Lato"/>
                <a:ea typeface="Lato"/>
                <a:cs typeface="Lato"/>
                <a:sym typeface="Lato"/>
              </a:rPr>
              <a:t>existe</a:t>
            </a:r>
            <a:r>
              <a:rPr lang="en-US" sz="2199" dirty="0">
                <a:solidFill>
                  <a:srgbClr val="000000"/>
                </a:solidFill>
                <a:latin typeface="Lato"/>
                <a:ea typeface="Lato"/>
                <a:cs typeface="Lato"/>
                <a:sym typeface="Lato"/>
              </a:rPr>
              <a:t> </a:t>
            </a:r>
            <a:r>
              <a:rPr lang="en-US" sz="2199" dirty="0" err="1">
                <a:solidFill>
                  <a:srgbClr val="000000"/>
                </a:solidFill>
                <a:latin typeface="Lato"/>
                <a:ea typeface="Lato"/>
                <a:cs typeface="Lato"/>
                <a:sym typeface="Lato"/>
              </a:rPr>
              <a:t>en</a:t>
            </a:r>
            <a:r>
              <a:rPr lang="en-US" sz="2199" dirty="0">
                <a:solidFill>
                  <a:srgbClr val="000000"/>
                </a:solidFill>
                <a:latin typeface="Lato"/>
                <a:ea typeface="Lato"/>
                <a:cs typeface="Lato"/>
                <a:sym typeface="Lato"/>
              </a:rPr>
              <a:t> </a:t>
            </a:r>
            <a:r>
              <a:rPr lang="en-US" sz="2199" dirty="0" err="1">
                <a:solidFill>
                  <a:srgbClr val="000000"/>
                </a:solidFill>
                <a:latin typeface="Lato"/>
                <a:ea typeface="Lato"/>
                <a:cs typeface="Lato"/>
                <a:sym typeface="Lato"/>
              </a:rPr>
              <a:t>el</a:t>
            </a:r>
            <a:r>
              <a:rPr lang="en-US" sz="2199" dirty="0">
                <a:solidFill>
                  <a:srgbClr val="000000"/>
                </a:solidFill>
                <a:latin typeface="Lato"/>
                <a:ea typeface="Lato"/>
                <a:cs typeface="Lato"/>
                <a:sym typeface="Lato"/>
              </a:rPr>
              <a:t> </a:t>
            </a:r>
            <a:r>
              <a:rPr lang="en-US" sz="2199" dirty="0" err="1">
                <a:solidFill>
                  <a:srgbClr val="000000"/>
                </a:solidFill>
                <a:latin typeface="Lato"/>
                <a:ea typeface="Lato"/>
                <a:cs typeface="Lato"/>
                <a:sym typeface="Lato"/>
              </a:rPr>
              <a:t>país</a:t>
            </a:r>
            <a:r>
              <a:rPr lang="en-US" sz="2199" dirty="0">
                <a:solidFill>
                  <a:srgbClr val="000000"/>
                </a:solidFill>
                <a:latin typeface="Lato"/>
                <a:ea typeface="Lato"/>
                <a:cs typeface="Lato"/>
                <a:sym typeface="Lato"/>
              </a:rPr>
              <a:t> </a:t>
            </a:r>
            <a:r>
              <a:rPr lang="en-US" sz="2199" dirty="0" err="1">
                <a:solidFill>
                  <a:srgbClr val="000000"/>
                </a:solidFill>
                <a:latin typeface="Lato"/>
                <a:ea typeface="Lato"/>
                <a:cs typeface="Lato"/>
                <a:sym typeface="Lato"/>
              </a:rPr>
              <a:t>una</a:t>
            </a:r>
            <a:r>
              <a:rPr lang="en-US" sz="2199" dirty="0">
                <a:solidFill>
                  <a:srgbClr val="000000"/>
                </a:solidFill>
                <a:latin typeface="Lato"/>
                <a:ea typeface="Lato"/>
                <a:cs typeface="Lato"/>
                <a:sym typeface="Lato"/>
              </a:rPr>
              <a:t> </a:t>
            </a:r>
            <a:r>
              <a:rPr lang="en-US" sz="2199" dirty="0" err="1">
                <a:solidFill>
                  <a:srgbClr val="000000"/>
                </a:solidFill>
                <a:latin typeface="Lato"/>
                <a:ea typeface="Lato"/>
                <a:cs typeface="Lato"/>
                <a:sym typeface="Lato"/>
              </a:rPr>
              <a:t>aplicación</a:t>
            </a:r>
            <a:r>
              <a:rPr lang="en-US" sz="2199" dirty="0">
                <a:solidFill>
                  <a:srgbClr val="000000"/>
                </a:solidFill>
                <a:latin typeface="Lato"/>
                <a:ea typeface="Lato"/>
                <a:cs typeface="Lato"/>
                <a:sym typeface="Lato"/>
              </a:rPr>
              <a:t> que recompile y </a:t>
            </a:r>
            <a:r>
              <a:rPr lang="en-US" sz="2199" dirty="0" err="1">
                <a:solidFill>
                  <a:srgbClr val="000000"/>
                </a:solidFill>
                <a:latin typeface="Lato"/>
                <a:ea typeface="Lato"/>
                <a:cs typeface="Lato"/>
                <a:sym typeface="Lato"/>
              </a:rPr>
              <a:t>brinde</a:t>
            </a:r>
            <a:r>
              <a:rPr lang="en-US" sz="2199" dirty="0">
                <a:solidFill>
                  <a:srgbClr val="000000"/>
                </a:solidFill>
                <a:latin typeface="Lato"/>
                <a:ea typeface="Lato"/>
                <a:cs typeface="Lato"/>
                <a:sym typeface="Lato"/>
              </a:rPr>
              <a:t> </a:t>
            </a:r>
            <a:r>
              <a:rPr lang="en-US" sz="2199" dirty="0" err="1">
                <a:solidFill>
                  <a:srgbClr val="000000"/>
                </a:solidFill>
                <a:latin typeface="Lato"/>
                <a:ea typeface="Lato"/>
                <a:cs typeface="Lato"/>
                <a:sym typeface="Lato"/>
              </a:rPr>
              <a:t>ésta</a:t>
            </a:r>
            <a:r>
              <a:rPr lang="en-US" sz="2199" dirty="0">
                <a:solidFill>
                  <a:srgbClr val="000000"/>
                </a:solidFill>
                <a:latin typeface="Lato"/>
                <a:ea typeface="Lato"/>
                <a:cs typeface="Lato"/>
                <a:sym typeface="Lato"/>
              </a:rPr>
              <a:t> </a:t>
            </a:r>
            <a:r>
              <a:rPr lang="en-US" sz="2199" dirty="0" err="1">
                <a:solidFill>
                  <a:srgbClr val="000000"/>
                </a:solidFill>
                <a:latin typeface="Lato"/>
                <a:ea typeface="Lato"/>
                <a:cs typeface="Lato"/>
                <a:sym typeface="Lato"/>
              </a:rPr>
              <a:t>información</a:t>
            </a:r>
            <a:r>
              <a:rPr lang="en-US" sz="2199" dirty="0">
                <a:solidFill>
                  <a:srgbClr val="000000"/>
                </a:solidFill>
                <a:latin typeface="Lato"/>
                <a:ea typeface="Lato"/>
                <a:cs typeface="Lato"/>
                <a:sym typeface="Lato"/>
              </a:rPr>
              <a:t>, </a:t>
            </a:r>
            <a:r>
              <a:rPr lang="en-US" sz="2199" dirty="0" err="1">
                <a:solidFill>
                  <a:srgbClr val="000000"/>
                </a:solidFill>
                <a:latin typeface="Lato"/>
                <a:ea typeface="Lato"/>
                <a:cs typeface="Lato"/>
                <a:sym typeface="Lato"/>
              </a:rPr>
              <a:t>por</a:t>
            </a:r>
            <a:r>
              <a:rPr lang="en-US" sz="2199" dirty="0">
                <a:solidFill>
                  <a:srgbClr val="000000"/>
                </a:solidFill>
                <a:latin typeface="Lato"/>
                <a:ea typeface="Lato"/>
                <a:cs typeface="Lato"/>
                <a:sym typeface="Lato"/>
              </a:rPr>
              <a:t> lo </a:t>
            </a:r>
            <a:r>
              <a:rPr lang="en-US" sz="2199" dirty="0" err="1">
                <a:solidFill>
                  <a:srgbClr val="000000"/>
                </a:solidFill>
                <a:latin typeface="Lato"/>
                <a:ea typeface="Lato"/>
                <a:cs typeface="Lato"/>
                <a:sym typeface="Lato"/>
              </a:rPr>
              <a:t>cual</a:t>
            </a:r>
            <a:r>
              <a:rPr lang="en-US" sz="2199" dirty="0">
                <a:solidFill>
                  <a:srgbClr val="000000"/>
                </a:solidFill>
                <a:latin typeface="Lato"/>
                <a:ea typeface="Lato"/>
                <a:cs typeface="Lato"/>
                <a:sym typeface="Lato"/>
              </a:rPr>
              <a:t> </a:t>
            </a:r>
            <a:r>
              <a:rPr lang="en-US" sz="2199" dirty="0" err="1">
                <a:solidFill>
                  <a:srgbClr val="000000"/>
                </a:solidFill>
                <a:latin typeface="Lato"/>
                <a:ea typeface="Lato"/>
                <a:cs typeface="Lato"/>
                <a:sym typeface="Lato"/>
              </a:rPr>
              <a:t>podemos</a:t>
            </a:r>
            <a:r>
              <a:rPr lang="en-US" sz="2199" dirty="0">
                <a:solidFill>
                  <a:srgbClr val="000000"/>
                </a:solidFill>
                <a:latin typeface="Lato"/>
                <a:ea typeface="Lato"/>
                <a:cs typeface="Lato"/>
                <a:sym typeface="Lato"/>
              </a:rPr>
              <a:t> </a:t>
            </a:r>
            <a:r>
              <a:rPr lang="en-US" sz="2199" dirty="0" err="1">
                <a:solidFill>
                  <a:srgbClr val="000000"/>
                </a:solidFill>
                <a:latin typeface="Lato"/>
                <a:ea typeface="Lato"/>
                <a:cs typeface="Lato"/>
                <a:sym typeface="Lato"/>
              </a:rPr>
              <a:t>ayudar</a:t>
            </a:r>
            <a:r>
              <a:rPr lang="en-US" sz="2199" dirty="0">
                <a:solidFill>
                  <a:srgbClr val="000000"/>
                </a:solidFill>
                <a:latin typeface="Lato"/>
                <a:ea typeface="Lato"/>
                <a:cs typeface="Lato"/>
                <a:sym typeface="Lato"/>
              </a:rPr>
              <a:t>, </a:t>
            </a:r>
            <a:r>
              <a:rPr lang="en-US" sz="2199" dirty="0" err="1">
                <a:solidFill>
                  <a:srgbClr val="000000"/>
                </a:solidFill>
                <a:latin typeface="Lato"/>
                <a:ea typeface="Lato"/>
                <a:cs typeface="Lato"/>
                <a:sym typeface="Lato"/>
              </a:rPr>
              <a:t>creando</a:t>
            </a:r>
            <a:r>
              <a:rPr lang="en-US" sz="2199" dirty="0">
                <a:solidFill>
                  <a:srgbClr val="000000"/>
                </a:solidFill>
                <a:latin typeface="Lato"/>
                <a:ea typeface="Lato"/>
                <a:cs typeface="Lato"/>
                <a:sym typeface="Lato"/>
              </a:rPr>
              <a:t> </a:t>
            </a:r>
            <a:r>
              <a:rPr lang="en-US" sz="2199" dirty="0" err="1">
                <a:solidFill>
                  <a:srgbClr val="000000"/>
                </a:solidFill>
                <a:latin typeface="Lato"/>
                <a:ea typeface="Lato"/>
                <a:cs typeface="Lato"/>
                <a:sym typeface="Lato"/>
              </a:rPr>
              <a:t>conciencia</a:t>
            </a:r>
            <a:r>
              <a:rPr lang="en-US" sz="2199" dirty="0">
                <a:solidFill>
                  <a:srgbClr val="000000"/>
                </a:solidFill>
                <a:latin typeface="Lato"/>
                <a:ea typeface="Lato"/>
                <a:cs typeface="Lato"/>
                <a:sym typeface="Lato"/>
              </a:rPr>
              <a:t>, </a:t>
            </a:r>
            <a:r>
              <a:rPr lang="en-US" sz="2199" dirty="0" err="1">
                <a:solidFill>
                  <a:srgbClr val="000000"/>
                </a:solidFill>
                <a:latin typeface="Lato"/>
                <a:ea typeface="Lato"/>
                <a:cs typeface="Lato"/>
                <a:sym typeface="Lato"/>
              </a:rPr>
              <a:t>aportando</a:t>
            </a:r>
            <a:r>
              <a:rPr lang="en-US" sz="2199" dirty="0">
                <a:solidFill>
                  <a:srgbClr val="000000"/>
                </a:solidFill>
                <a:latin typeface="Lato"/>
                <a:ea typeface="Lato"/>
                <a:cs typeface="Lato"/>
                <a:sym typeface="Lato"/>
              </a:rPr>
              <a:t> ideas y </a:t>
            </a:r>
            <a:r>
              <a:rPr lang="en-US" sz="2199" dirty="0" err="1">
                <a:solidFill>
                  <a:srgbClr val="000000"/>
                </a:solidFill>
                <a:latin typeface="Lato"/>
                <a:ea typeface="Lato"/>
                <a:cs typeface="Lato"/>
                <a:sym typeface="Lato"/>
              </a:rPr>
              <a:t>opiniones</a:t>
            </a:r>
            <a:r>
              <a:rPr lang="en-US" sz="2199" dirty="0">
                <a:solidFill>
                  <a:srgbClr val="000000"/>
                </a:solidFill>
                <a:latin typeface="Lato"/>
                <a:ea typeface="Lato"/>
                <a:cs typeface="Lato"/>
                <a:sym typeface="Lato"/>
              </a:rPr>
              <a:t>, que </a:t>
            </a:r>
            <a:r>
              <a:rPr lang="en-US" sz="2199" dirty="0" err="1">
                <a:solidFill>
                  <a:srgbClr val="000000"/>
                </a:solidFill>
                <a:latin typeface="Lato"/>
                <a:ea typeface="Lato"/>
                <a:cs typeface="Lato"/>
                <a:sym typeface="Lato"/>
              </a:rPr>
              <a:t>sean</a:t>
            </a:r>
            <a:r>
              <a:rPr lang="en-US" sz="2199" dirty="0">
                <a:solidFill>
                  <a:srgbClr val="000000"/>
                </a:solidFill>
                <a:latin typeface="Lato"/>
                <a:ea typeface="Lato"/>
                <a:cs typeface="Lato"/>
                <a:sym typeface="Lato"/>
              </a:rPr>
              <a:t> </a:t>
            </a:r>
            <a:r>
              <a:rPr lang="en-US" sz="2199" dirty="0" err="1">
                <a:solidFill>
                  <a:srgbClr val="000000"/>
                </a:solidFill>
                <a:latin typeface="Lato"/>
                <a:ea typeface="Lato"/>
                <a:cs typeface="Lato"/>
                <a:sym typeface="Lato"/>
              </a:rPr>
              <a:t>el</a:t>
            </a:r>
            <a:r>
              <a:rPr lang="en-US" sz="2199" dirty="0">
                <a:solidFill>
                  <a:srgbClr val="000000"/>
                </a:solidFill>
                <a:latin typeface="Lato"/>
                <a:ea typeface="Lato"/>
                <a:cs typeface="Lato"/>
                <a:sym typeface="Lato"/>
              </a:rPr>
              <a:t> </a:t>
            </a:r>
            <a:r>
              <a:rPr lang="en-US" sz="2199" dirty="0" err="1">
                <a:solidFill>
                  <a:srgbClr val="000000"/>
                </a:solidFill>
                <a:latin typeface="Lato"/>
                <a:ea typeface="Lato"/>
                <a:cs typeface="Lato"/>
                <a:sym typeface="Lato"/>
              </a:rPr>
              <a:t>origen</a:t>
            </a:r>
            <a:r>
              <a:rPr lang="en-US" sz="2199" dirty="0">
                <a:solidFill>
                  <a:srgbClr val="000000"/>
                </a:solidFill>
                <a:latin typeface="Lato"/>
                <a:ea typeface="Lato"/>
                <a:cs typeface="Lato"/>
                <a:sym typeface="Lato"/>
              </a:rPr>
              <a:t> de </a:t>
            </a:r>
            <a:r>
              <a:rPr lang="en-US" sz="2199" dirty="0" err="1">
                <a:solidFill>
                  <a:srgbClr val="000000"/>
                </a:solidFill>
                <a:latin typeface="Lato"/>
                <a:ea typeface="Lato"/>
                <a:cs typeface="Lato"/>
                <a:sym typeface="Lato"/>
              </a:rPr>
              <a:t>mejoras</a:t>
            </a:r>
            <a:r>
              <a:rPr lang="en-US" sz="2199" dirty="0">
                <a:solidFill>
                  <a:srgbClr val="000000"/>
                </a:solidFill>
                <a:latin typeface="Lato"/>
                <a:ea typeface="Lato"/>
                <a:cs typeface="Lato"/>
                <a:sym typeface="Lato"/>
              </a:rPr>
              <a:t> y </a:t>
            </a:r>
            <a:r>
              <a:rPr lang="en-US" sz="2199" dirty="0" err="1">
                <a:solidFill>
                  <a:srgbClr val="000000"/>
                </a:solidFill>
                <a:latin typeface="Lato"/>
                <a:ea typeface="Lato"/>
                <a:cs typeface="Lato"/>
                <a:sym typeface="Lato"/>
              </a:rPr>
              <a:t>adecuaciones</a:t>
            </a:r>
            <a:r>
              <a:rPr lang="en-US" sz="2199" dirty="0">
                <a:solidFill>
                  <a:srgbClr val="000000"/>
                </a:solidFill>
                <a:latin typeface="Lato"/>
                <a:ea typeface="Lato"/>
                <a:cs typeface="Lato"/>
                <a:sym typeface="Lato"/>
              </a:rPr>
              <a:t>.</a:t>
            </a:r>
          </a:p>
        </p:txBody>
      </p:sp>
    </p:spTree>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rot="-4983476" flipV="1">
            <a:off x="-2892749" y="-954371"/>
            <a:ext cx="7674102" cy="8229600"/>
          </a:xfrm>
          <a:custGeom>
            <a:avLst/>
            <a:gdLst/>
            <a:ahLst/>
            <a:cxnLst/>
            <a:rect l="l" t="t" r="r" b="b"/>
            <a:pathLst>
              <a:path w="7674102" h="8229600">
                <a:moveTo>
                  <a:pt x="0" y="8229600"/>
                </a:moveTo>
                <a:lnTo>
                  <a:pt x="7674102" y="8229600"/>
                </a:lnTo>
                <a:lnTo>
                  <a:pt x="7674102" y="0"/>
                </a:lnTo>
                <a:lnTo>
                  <a:pt x="0" y="0"/>
                </a:lnTo>
                <a:lnTo>
                  <a:pt x="0" y="8229600"/>
                </a:lnTo>
                <a:close/>
              </a:path>
            </a:pathLst>
          </a:custGeom>
          <a:blipFill>
            <a:blip r:embed="rId2"/>
            <a:stretch>
              <a:fillRect/>
            </a:stretch>
          </a:blipFill>
        </p:spPr>
        <p:txBody>
          <a:bodyPr/>
          <a:lstStyle/>
          <a:p>
            <a:endParaRPr lang="es-AR"/>
          </a:p>
        </p:txBody>
      </p:sp>
      <p:sp>
        <p:nvSpPr>
          <p:cNvPr id="3" name="Freeform 3"/>
          <p:cNvSpPr/>
          <p:nvPr/>
        </p:nvSpPr>
        <p:spPr>
          <a:xfrm>
            <a:off x="15372182" y="7222393"/>
            <a:ext cx="6195600" cy="3384081"/>
          </a:xfrm>
          <a:custGeom>
            <a:avLst/>
            <a:gdLst/>
            <a:ahLst/>
            <a:cxnLst/>
            <a:rect l="l" t="t" r="r" b="b"/>
            <a:pathLst>
              <a:path w="6195600" h="3384081">
                <a:moveTo>
                  <a:pt x="0" y="0"/>
                </a:moveTo>
                <a:lnTo>
                  <a:pt x="6195601" y="0"/>
                </a:lnTo>
                <a:lnTo>
                  <a:pt x="6195601" y="3384081"/>
                </a:lnTo>
                <a:lnTo>
                  <a:pt x="0" y="3384081"/>
                </a:lnTo>
                <a:lnTo>
                  <a:pt x="0" y="0"/>
                </a:lnTo>
                <a:close/>
              </a:path>
            </a:pathLst>
          </a:custGeom>
          <a:blipFill>
            <a:blip r:embed="rId3"/>
            <a:stretch>
              <a:fillRect l="-9750" b="-143185"/>
            </a:stretch>
          </a:blipFill>
        </p:spPr>
        <p:txBody>
          <a:bodyPr/>
          <a:lstStyle/>
          <a:p>
            <a:endParaRPr lang="es-AR"/>
          </a:p>
        </p:txBody>
      </p:sp>
      <p:grpSp>
        <p:nvGrpSpPr>
          <p:cNvPr id="6" name="Group 6"/>
          <p:cNvGrpSpPr/>
          <p:nvPr/>
        </p:nvGrpSpPr>
        <p:grpSpPr>
          <a:xfrm>
            <a:off x="914400" y="2476500"/>
            <a:ext cx="6188862" cy="2961051"/>
            <a:chOff x="0" y="0"/>
            <a:chExt cx="1629988" cy="779865"/>
          </a:xfrm>
        </p:grpSpPr>
        <p:sp>
          <p:nvSpPr>
            <p:cNvPr id="7" name="Freeform 7"/>
            <p:cNvSpPr/>
            <p:nvPr/>
          </p:nvSpPr>
          <p:spPr>
            <a:xfrm>
              <a:off x="0" y="0"/>
              <a:ext cx="1629988" cy="779865"/>
            </a:xfrm>
            <a:custGeom>
              <a:avLst/>
              <a:gdLst/>
              <a:ahLst/>
              <a:cxnLst/>
              <a:rect l="l" t="t" r="r" b="b"/>
              <a:pathLst>
                <a:path w="1629988" h="779865">
                  <a:moveTo>
                    <a:pt x="25019" y="0"/>
                  </a:moveTo>
                  <a:lnTo>
                    <a:pt x="1604970" y="0"/>
                  </a:lnTo>
                  <a:cubicBezTo>
                    <a:pt x="1611605" y="0"/>
                    <a:pt x="1617969" y="2636"/>
                    <a:pt x="1622661" y="7328"/>
                  </a:cubicBezTo>
                  <a:cubicBezTo>
                    <a:pt x="1627353" y="12020"/>
                    <a:pt x="1629988" y="18383"/>
                    <a:pt x="1629988" y="25019"/>
                  </a:cubicBezTo>
                  <a:lnTo>
                    <a:pt x="1629988" y="754846"/>
                  </a:lnTo>
                  <a:cubicBezTo>
                    <a:pt x="1629988" y="761482"/>
                    <a:pt x="1627353" y="767845"/>
                    <a:pt x="1622661" y="772537"/>
                  </a:cubicBezTo>
                  <a:cubicBezTo>
                    <a:pt x="1617969" y="777229"/>
                    <a:pt x="1611605" y="779865"/>
                    <a:pt x="1604970" y="779865"/>
                  </a:cubicBezTo>
                  <a:lnTo>
                    <a:pt x="25019" y="779865"/>
                  </a:lnTo>
                  <a:cubicBezTo>
                    <a:pt x="18383" y="779865"/>
                    <a:pt x="12020" y="777229"/>
                    <a:pt x="7328" y="772537"/>
                  </a:cubicBezTo>
                  <a:cubicBezTo>
                    <a:pt x="2636" y="767845"/>
                    <a:pt x="0" y="761482"/>
                    <a:pt x="0" y="754846"/>
                  </a:cubicBezTo>
                  <a:lnTo>
                    <a:pt x="0" y="25019"/>
                  </a:lnTo>
                  <a:cubicBezTo>
                    <a:pt x="0" y="18383"/>
                    <a:pt x="2636" y="12020"/>
                    <a:pt x="7328" y="7328"/>
                  </a:cubicBezTo>
                  <a:cubicBezTo>
                    <a:pt x="12020" y="2636"/>
                    <a:pt x="18383" y="0"/>
                    <a:pt x="25019" y="0"/>
                  </a:cubicBezTo>
                  <a:close/>
                </a:path>
              </a:pathLst>
            </a:custGeom>
            <a:solidFill>
              <a:srgbClr val="000000"/>
            </a:solidFill>
            <a:ln w="38100" cap="sq">
              <a:solidFill>
                <a:srgbClr val="FBF9F1"/>
              </a:solidFill>
              <a:prstDash val="solid"/>
              <a:miter/>
            </a:ln>
          </p:spPr>
          <p:txBody>
            <a:bodyPr/>
            <a:lstStyle/>
            <a:p>
              <a:endParaRPr lang="es-AR"/>
            </a:p>
          </p:txBody>
        </p:sp>
        <p:sp>
          <p:nvSpPr>
            <p:cNvPr id="8" name="TextBox 8"/>
            <p:cNvSpPr txBox="1"/>
            <p:nvPr/>
          </p:nvSpPr>
          <p:spPr>
            <a:xfrm>
              <a:off x="0" y="-38100"/>
              <a:ext cx="1629988" cy="817965"/>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a:off x="914400" y="5514752"/>
            <a:ext cx="6188862" cy="2961051"/>
            <a:chOff x="0" y="0"/>
            <a:chExt cx="1629988" cy="779865"/>
          </a:xfrm>
        </p:grpSpPr>
        <p:sp>
          <p:nvSpPr>
            <p:cNvPr id="10" name="Freeform 10"/>
            <p:cNvSpPr/>
            <p:nvPr/>
          </p:nvSpPr>
          <p:spPr>
            <a:xfrm>
              <a:off x="0" y="0"/>
              <a:ext cx="1629988" cy="779865"/>
            </a:xfrm>
            <a:custGeom>
              <a:avLst/>
              <a:gdLst/>
              <a:ahLst/>
              <a:cxnLst/>
              <a:rect l="l" t="t" r="r" b="b"/>
              <a:pathLst>
                <a:path w="1629988" h="779865">
                  <a:moveTo>
                    <a:pt x="25019" y="0"/>
                  </a:moveTo>
                  <a:lnTo>
                    <a:pt x="1604970" y="0"/>
                  </a:lnTo>
                  <a:cubicBezTo>
                    <a:pt x="1611605" y="0"/>
                    <a:pt x="1617969" y="2636"/>
                    <a:pt x="1622661" y="7328"/>
                  </a:cubicBezTo>
                  <a:cubicBezTo>
                    <a:pt x="1627353" y="12020"/>
                    <a:pt x="1629988" y="18383"/>
                    <a:pt x="1629988" y="25019"/>
                  </a:cubicBezTo>
                  <a:lnTo>
                    <a:pt x="1629988" y="754846"/>
                  </a:lnTo>
                  <a:cubicBezTo>
                    <a:pt x="1629988" y="761482"/>
                    <a:pt x="1627353" y="767845"/>
                    <a:pt x="1622661" y="772537"/>
                  </a:cubicBezTo>
                  <a:cubicBezTo>
                    <a:pt x="1617969" y="777229"/>
                    <a:pt x="1611605" y="779865"/>
                    <a:pt x="1604970" y="779865"/>
                  </a:cubicBezTo>
                  <a:lnTo>
                    <a:pt x="25019" y="779865"/>
                  </a:lnTo>
                  <a:cubicBezTo>
                    <a:pt x="18383" y="779865"/>
                    <a:pt x="12020" y="777229"/>
                    <a:pt x="7328" y="772537"/>
                  </a:cubicBezTo>
                  <a:cubicBezTo>
                    <a:pt x="2636" y="767845"/>
                    <a:pt x="0" y="761482"/>
                    <a:pt x="0" y="754846"/>
                  </a:cubicBezTo>
                  <a:lnTo>
                    <a:pt x="0" y="25019"/>
                  </a:lnTo>
                  <a:cubicBezTo>
                    <a:pt x="0" y="18383"/>
                    <a:pt x="2636" y="12020"/>
                    <a:pt x="7328" y="7328"/>
                  </a:cubicBezTo>
                  <a:cubicBezTo>
                    <a:pt x="12020" y="2636"/>
                    <a:pt x="18383" y="0"/>
                    <a:pt x="25019" y="0"/>
                  </a:cubicBezTo>
                  <a:close/>
                </a:path>
              </a:pathLst>
            </a:custGeom>
            <a:solidFill>
              <a:srgbClr val="000000"/>
            </a:solidFill>
            <a:ln w="38100" cap="sq">
              <a:solidFill>
                <a:srgbClr val="FBF9F1"/>
              </a:solidFill>
              <a:prstDash val="solid"/>
              <a:miter/>
            </a:ln>
          </p:spPr>
          <p:txBody>
            <a:bodyPr/>
            <a:lstStyle/>
            <a:p>
              <a:endParaRPr lang="es-AR"/>
            </a:p>
          </p:txBody>
        </p:sp>
        <p:sp>
          <p:nvSpPr>
            <p:cNvPr id="11" name="TextBox 11"/>
            <p:cNvSpPr txBox="1"/>
            <p:nvPr/>
          </p:nvSpPr>
          <p:spPr>
            <a:xfrm>
              <a:off x="0" y="-38100"/>
              <a:ext cx="1629988" cy="817965"/>
            </a:xfrm>
            <a:prstGeom prst="rect">
              <a:avLst/>
            </a:prstGeom>
          </p:spPr>
          <p:txBody>
            <a:bodyPr lIns="50800" tIns="50800" rIns="50800" bIns="50800" rtlCol="0" anchor="ctr"/>
            <a:lstStyle/>
            <a:p>
              <a:pPr algn="ctr">
                <a:lnSpc>
                  <a:spcPts val="2659"/>
                </a:lnSpc>
              </a:pPr>
              <a:endParaRPr/>
            </a:p>
          </p:txBody>
        </p:sp>
      </p:grpSp>
      <p:grpSp>
        <p:nvGrpSpPr>
          <p:cNvPr id="12" name="Group 12"/>
          <p:cNvGrpSpPr/>
          <p:nvPr/>
        </p:nvGrpSpPr>
        <p:grpSpPr>
          <a:xfrm>
            <a:off x="7103262" y="2331839"/>
            <a:ext cx="6188862" cy="3105712"/>
            <a:chOff x="0" y="-38100"/>
            <a:chExt cx="1629988" cy="817965"/>
          </a:xfrm>
        </p:grpSpPr>
        <p:sp>
          <p:nvSpPr>
            <p:cNvPr id="13" name="Freeform 13"/>
            <p:cNvSpPr/>
            <p:nvPr/>
          </p:nvSpPr>
          <p:spPr>
            <a:xfrm>
              <a:off x="0" y="-5340"/>
              <a:ext cx="1629988" cy="779865"/>
            </a:xfrm>
            <a:custGeom>
              <a:avLst/>
              <a:gdLst/>
              <a:ahLst/>
              <a:cxnLst/>
              <a:rect l="l" t="t" r="r" b="b"/>
              <a:pathLst>
                <a:path w="1629988" h="779865">
                  <a:moveTo>
                    <a:pt x="25019" y="0"/>
                  </a:moveTo>
                  <a:lnTo>
                    <a:pt x="1604970" y="0"/>
                  </a:lnTo>
                  <a:cubicBezTo>
                    <a:pt x="1611605" y="0"/>
                    <a:pt x="1617969" y="2636"/>
                    <a:pt x="1622661" y="7328"/>
                  </a:cubicBezTo>
                  <a:cubicBezTo>
                    <a:pt x="1627353" y="12020"/>
                    <a:pt x="1629988" y="18383"/>
                    <a:pt x="1629988" y="25019"/>
                  </a:cubicBezTo>
                  <a:lnTo>
                    <a:pt x="1629988" y="754846"/>
                  </a:lnTo>
                  <a:cubicBezTo>
                    <a:pt x="1629988" y="761482"/>
                    <a:pt x="1627353" y="767845"/>
                    <a:pt x="1622661" y="772537"/>
                  </a:cubicBezTo>
                  <a:cubicBezTo>
                    <a:pt x="1617969" y="777229"/>
                    <a:pt x="1611605" y="779865"/>
                    <a:pt x="1604970" y="779865"/>
                  </a:cubicBezTo>
                  <a:lnTo>
                    <a:pt x="25019" y="779865"/>
                  </a:lnTo>
                  <a:cubicBezTo>
                    <a:pt x="18383" y="779865"/>
                    <a:pt x="12020" y="777229"/>
                    <a:pt x="7328" y="772537"/>
                  </a:cubicBezTo>
                  <a:cubicBezTo>
                    <a:pt x="2636" y="767845"/>
                    <a:pt x="0" y="761482"/>
                    <a:pt x="0" y="754846"/>
                  </a:cubicBezTo>
                  <a:lnTo>
                    <a:pt x="0" y="25019"/>
                  </a:lnTo>
                  <a:cubicBezTo>
                    <a:pt x="0" y="18383"/>
                    <a:pt x="2636" y="12020"/>
                    <a:pt x="7328" y="7328"/>
                  </a:cubicBezTo>
                  <a:cubicBezTo>
                    <a:pt x="12020" y="2636"/>
                    <a:pt x="18383" y="0"/>
                    <a:pt x="25019" y="0"/>
                  </a:cubicBezTo>
                  <a:close/>
                </a:path>
              </a:pathLst>
            </a:custGeom>
            <a:solidFill>
              <a:srgbClr val="000000"/>
            </a:solidFill>
            <a:ln w="38100" cap="sq">
              <a:solidFill>
                <a:srgbClr val="FBF9F1"/>
              </a:solidFill>
              <a:prstDash val="solid"/>
              <a:miter/>
            </a:ln>
          </p:spPr>
          <p:txBody>
            <a:bodyPr/>
            <a:lstStyle/>
            <a:p>
              <a:endParaRPr lang="es-AR"/>
            </a:p>
          </p:txBody>
        </p:sp>
        <p:sp>
          <p:nvSpPr>
            <p:cNvPr id="14" name="TextBox 14"/>
            <p:cNvSpPr txBox="1"/>
            <p:nvPr/>
          </p:nvSpPr>
          <p:spPr>
            <a:xfrm>
              <a:off x="0" y="-38100"/>
              <a:ext cx="1629988" cy="817965"/>
            </a:xfrm>
            <a:prstGeom prst="rect">
              <a:avLst/>
            </a:prstGeom>
          </p:spPr>
          <p:txBody>
            <a:bodyPr lIns="50800" tIns="50800" rIns="50800" bIns="50800" rtlCol="0" anchor="ctr"/>
            <a:lstStyle/>
            <a:p>
              <a:pPr algn="ctr">
                <a:lnSpc>
                  <a:spcPts val="2659"/>
                </a:lnSpc>
              </a:pPr>
              <a:endParaRPr/>
            </a:p>
          </p:txBody>
        </p:sp>
      </p:grpSp>
      <p:grpSp>
        <p:nvGrpSpPr>
          <p:cNvPr id="15" name="Group 15"/>
          <p:cNvGrpSpPr/>
          <p:nvPr/>
        </p:nvGrpSpPr>
        <p:grpSpPr>
          <a:xfrm>
            <a:off x="7110882" y="5489606"/>
            <a:ext cx="6188862" cy="2961051"/>
            <a:chOff x="0" y="0"/>
            <a:chExt cx="1629988" cy="779865"/>
          </a:xfrm>
        </p:grpSpPr>
        <p:sp>
          <p:nvSpPr>
            <p:cNvPr id="16" name="Freeform 16"/>
            <p:cNvSpPr/>
            <p:nvPr/>
          </p:nvSpPr>
          <p:spPr>
            <a:xfrm>
              <a:off x="0" y="0"/>
              <a:ext cx="1629988" cy="779865"/>
            </a:xfrm>
            <a:custGeom>
              <a:avLst/>
              <a:gdLst/>
              <a:ahLst/>
              <a:cxnLst/>
              <a:rect l="l" t="t" r="r" b="b"/>
              <a:pathLst>
                <a:path w="1629988" h="779865">
                  <a:moveTo>
                    <a:pt x="25019" y="0"/>
                  </a:moveTo>
                  <a:lnTo>
                    <a:pt x="1604970" y="0"/>
                  </a:lnTo>
                  <a:cubicBezTo>
                    <a:pt x="1611605" y="0"/>
                    <a:pt x="1617969" y="2636"/>
                    <a:pt x="1622661" y="7328"/>
                  </a:cubicBezTo>
                  <a:cubicBezTo>
                    <a:pt x="1627353" y="12020"/>
                    <a:pt x="1629988" y="18383"/>
                    <a:pt x="1629988" y="25019"/>
                  </a:cubicBezTo>
                  <a:lnTo>
                    <a:pt x="1629988" y="754846"/>
                  </a:lnTo>
                  <a:cubicBezTo>
                    <a:pt x="1629988" y="761482"/>
                    <a:pt x="1627353" y="767845"/>
                    <a:pt x="1622661" y="772537"/>
                  </a:cubicBezTo>
                  <a:cubicBezTo>
                    <a:pt x="1617969" y="777229"/>
                    <a:pt x="1611605" y="779865"/>
                    <a:pt x="1604970" y="779865"/>
                  </a:cubicBezTo>
                  <a:lnTo>
                    <a:pt x="25019" y="779865"/>
                  </a:lnTo>
                  <a:cubicBezTo>
                    <a:pt x="18383" y="779865"/>
                    <a:pt x="12020" y="777229"/>
                    <a:pt x="7328" y="772537"/>
                  </a:cubicBezTo>
                  <a:cubicBezTo>
                    <a:pt x="2636" y="767845"/>
                    <a:pt x="0" y="761482"/>
                    <a:pt x="0" y="754846"/>
                  </a:cubicBezTo>
                  <a:lnTo>
                    <a:pt x="0" y="25019"/>
                  </a:lnTo>
                  <a:cubicBezTo>
                    <a:pt x="0" y="18383"/>
                    <a:pt x="2636" y="12020"/>
                    <a:pt x="7328" y="7328"/>
                  </a:cubicBezTo>
                  <a:cubicBezTo>
                    <a:pt x="12020" y="2636"/>
                    <a:pt x="18383" y="0"/>
                    <a:pt x="25019" y="0"/>
                  </a:cubicBezTo>
                  <a:close/>
                </a:path>
              </a:pathLst>
            </a:custGeom>
            <a:solidFill>
              <a:srgbClr val="000000"/>
            </a:solidFill>
            <a:ln w="38100" cap="sq">
              <a:solidFill>
                <a:srgbClr val="FBF9F1"/>
              </a:solidFill>
              <a:prstDash val="solid"/>
              <a:miter/>
            </a:ln>
          </p:spPr>
          <p:txBody>
            <a:bodyPr/>
            <a:lstStyle/>
            <a:p>
              <a:endParaRPr lang="es-AR"/>
            </a:p>
          </p:txBody>
        </p:sp>
        <p:sp>
          <p:nvSpPr>
            <p:cNvPr id="17" name="TextBox 17"/>
            <p:cNvSpPr txBox="1"/>
            <p:nvPr/>
          </p:nvSpPr>
          <p:spPr>
            <a:xfrm>
              <a:off x="0" y="-38100"/>
              <a:ext cx="1629988" cy="817965"/>
            </a:xfrm>
            <a:prstGeom prst="rect">
              <a:avLst/>
            </a:prstGeom>
          </p:spPr>
          <p:txBody>
            <a:bodyPr lIns="50800" tIns="50800" rIns="50800" bIns="50800" rtlCol="0" anchor="ctr"/>
            <a:lstStyle/>
            <a:p>
              <a:pPr algn="ctr">
                <a:lnSpc>
                  <a:spcPts val="2659"/>
                </a:lnSpc>
              </a:pPr>
              <a:endParaRPr/>
            </a:p>
          </p:txBody>
        </p:sp>
      </p:grpSp>
      <p:sp>
        <p:nvSpPr>
          <p:cNvPr id="18" name="TextBox 18"/>
          <p:cNvSpPr txBox="1"/>
          <p:nvPr/>
        </p:nvSpPr>
        <p:spPr>
          <a:xfrm>
            <a:off x="1313256" y="3365856"/>
            <a:ext cx="5445149" cy="1948419"/>
          </a:xfrm>
          <a:prstGeom prst="rect">
            <a:avLst/>
          </a:prstGeom>
        </p:spPr>
        <p:txBody>
          <a:bodyPr lIns="0" tIns="0" rIns="0" bIns="0" rtlCol="0" anchor="t">
            <a:spAutoFit/>
          </a:bodyPr>
          <a:lstStyle/>
          <a:p>
            <a:pPr algn="l">
              <a:lnSpc>
                <a:spcPts val="3079"/>
              </a:lnSpc>
              <a:spcBef>
                <a:spcPct val="0"/>
              </a:spcBef>
            </a:pPr>
            <a:r>
              <a:rPr lang="en-US" sz="2000" dirty="0" err="1">
                <a:solidFill>
                  <a:srgbClr val="E5E1DA"/>
                </a:solidFill>
                <a:latin typeface="Lato"/>
                <a:ea typeface="Lato"/>
                <a:cs typeface="Lato"/>
                <a:sym typeface="Lato"/>
              </a:rPr>
              <a:t>Pese</a:t>
            </a:r>
            <a:r>
              <a:rPr lang="en-US" sz="2000" dirty="0">
                <a:solidFill>
                  <a:srgbClr val="E5E1DA"/>
                </a:solidFill>
                <a:latin typeface="Lato"/>
                <a:ea typeface="Lato"/>
                <a:cs typeface="Lato"/>
                <a:sym typeface="Lato"/>
              </a:rPr>
              <a:t> a la </a:t>
            </a:r>
            <a:r>
              <a:rPr lang="en-US" sz="2000" dirty="0" err="1">
                <a:solidFill>
                  <a:srgbClr val="E5E1DA"/>
                </a:solidFill>
                <a:latin typeface="Lato"/>
                <a:ea typeface="Lato"/>
                <a:cs typeface="Lato"/>
                <a:sym typeface="Lato"/>
              </a:rPr>
              <a:t>frustración</a:t>
            </a:r>
            <a:r>
              <a:rPr lang="en-US" sz="2000" dirty="0">
                <a:solidFill>
                  <a:srgbClr val="E5E1DA"/>
                </a:solidFill>
                <a:latin typeface="Lato"/>
                <a:ea typeface="Lato"/>
                <a:cs typeface="Lato"/>
                <a:sym typeface="Lato"/>
              </a:rPr>
              <a:t> que le genera, </a:t>
            </a:r>
            <a:r>
              <a:rPr lang="en-US" sz="2000" dirty="0" err="1">
                <a:solidFill>
                  <a:srgbClr val="E5E1DA"/>
                </a:solidFill>
                <a:latin typeface="Lato"/>
                <a:ea typeface="Lato"/>
                <a:cs typeface="Lato"/>
                <a:sym typeface="Lato"/>
              </a:rPr>
              <a:t>trata</a:t>
            </a:r>
            <a:r>
              <a:rPr lang="en-US" sz="2000" dirty="0">
                <a:solidFill>
                  <a:srgbClr val="E5E1DA"/>
                </a:solidFill>
                <a:latin typeface="Lato"/>
                <a:ea typeface="Lato"/>
                <a:cs typeface="Lato"/>
                <a:sym typeface="Lato"/>
              </a:rPr>
              <a:t> de no </a:t>
            </a:r>
            <a:r>
              <a:rPr lang="en-US" sz="2000" dirty="0" err="1">
                <a:solidFill>
                  <a:srgbClr val="E5E1DA"/>
                </a:solidFill>
                <a:latin typeface="Lato"/>
                <a:ea typeface="Lato"/>
                <a:cs typeface="Lato"/>
                <a:sym typeface="Lato"/>
              </a:rPr>
              <a:t>demostrarlo</a:t>
            </a:r>
            <a:r>
              <a:rPr lang="en-US" sz="2000" dirty="0">
                <a:solidFill>
                  <a:srgbClr val="E5E1DA"/>
                </a:solidFill>
                <a:latin typeface="Lato"/>
                <a:ea typeface="Lato"/>
                <a:cs typeface="Lato"/>
                <a:sym typeface="Lato"/>
              </a:rPr>
              <a:t>, </a:t>
            </a:r>
            <a:r>
              <a:rPr lang="en-US" sz="2000" dirty="0" err="1">
                <a:solidFill>
                  <a:srgbClr val="E5E1DA"/>
                </a:solidFill>
                <a:latin typeface="Lato"/>
                <a:ea typeface="Lato"/>
                <a:cs typeface="Lato"/>
                <a:sym typeface="Lato"/>
              </a:rPr>
              <a:t>restando</a:t>
            </a:r>
            <a:r>
              <a:rPr lang="en-US" sz="2000" dirty="0">
                <a:solidFill>
                  <a:srgbClr val="E5E1DA"/>
                </a:solidFill>
                <a:latin typeface="Lato"/>
                <a:ea typeface="Lato"/>
                <a:cs typeface="Lato"/>
                <a:sym typeface="Lato"/>
              </a:rPr>
              <a:t> </a:t>
            </a:r>
            <a:r>
              <a:rPr lang="en-US" sz="2000" dirty="0" err="1">
                <a:solidFill>
                  <a:srgbClr val="E5E1DA"/>
                </a:solidFill>
                <a:latin typeface="Lato"/>
                <a:ea typeface="Lato"/>
                <a:cs typeface="Lato"/>
                <a:sym typeface="Lato"/>
              </a:rPr>
              <a:t>importancia</a:t>
            </a:r>
            <a:r>
              <a:rPr lang="en-US" sz="2000" dirty="0">
                <a:solidFill>
                  <a:srgbClr val="E5E1DA"/>
                </a:solidFill>
                <a:latin typeface="Lato"/>
                <a:ea typeface="Lato"/>
                <a:cs typeface="Lato"/>
                <a:sym typeface="Lato"/>
              </a:rPr>
              <a:t>, </a:t>
            </a:r>
            <a:r>
              <a:rPr lang="en-US" sz="2000" dirty="0" err="1">
                <a:solidFill>
                  <a:srgbClr val="E5E1DA"/>
                </a:solidFill>
                <a:latin typeface="Lato"/>
                <a:ea typeface="Lato"/>
                <a:cs typeface="Lato"/>
                <a:sym typeface="Lato"/>
              </a:rPr>
              <a:t>quizás</a:t>
            </a:r>
            <a:r>
              <a:rPr lang="en-US" sz="2000" dirty="0">
                <a:solidFill>
                  <a:srgbClr val="E5E1DA"/>
                </a:solidFill>
                <a:latin typeface="Lato"/>
                <a:ea typeface="Lato"/>
                <a:cs typeface="Lato"/>
                <a:sym typeface="Lato"/>
              </a:rPr>
              <a:t> a la </a:t>
            </a:r>
            <a:r>
              <a:rPr lang="en-US" sz="2000" dirty="0" err="1">
                <a:solidFill>
                  <a:srgbClr val="E5E1DA"/>
                </a:solidFill>
                <a:latin typeface="Lato"/>
                <a:ea typeface="Lato"/>
                <a:cs typeface="Lato"/>
                <a:sym typeface="Lato"/>
              </a:rPr>
              <a:t>situación</a:t>
            </a:r>
            <a:r>
              <a:rPr lang="en-US" sz="2000" dirty="0">
                <a:solidFill>
                  <a:srgbClr val="E5E1DA"/>
                </a:solidFill>
                <a:latin typeface="Lato"/>
                <a:ea typeface="Lato"/>
                <a:cs typeface="Lato"/>
                <a:sym typeface="Lato"/>
              </a:rPr>
              <a:t> que </a:t>
            </a:r>
            <a:r>
              <a:rPr lang="en-US" sz="2000" dirty="0" err="1">
                <a:solidFill>
                  <a:srgbClr val="E5E1DA"/>
                </a:solidFill>
                <a:latin typeface="Lato"/>
                <a:ea typeface="Lato"/>
                <a:cs typeface="Lato"/>
                <a:sym typeface="Lato"/>
              </a:rPr>
              <a:t>está</a:t>
            </a:r>
            <a:r>
              <a:rPr lang="en-US" sz="2000" dirty="0">
                <a:solidFill>
                  <a:srgbClr val="E5E1DA"/>
                </a:solidFill>
                <a:latin typeface="Lato"/>
                <a:ea typeface="Lato"/>
                <a:cs typeface="Lato"/>
                <a:sym typeface="Lato"/>
              </a:rPr>
              <a:t> </a:t>
            </a:r>
            <a:r>
              <a:rPr lang="en-US" sz="2000" dirty="0" err="1">
                <a:solidFill>
                  <a:srgbClr val="E5E1DA"/>
                </a:solidFill>
                <a:latin typeface="Lato"/>
                <a:ea typeface="Lato"/>
                <a:cs typeface="Lato"/>
                <a:sym typeface="Lato"/>
              </a:rPr>
              <a:t>atravesando</a:t>
            </a:r>
            <a:r>
              <a:rPr lang="en-US" sz="2000" dirty="0">
                <a:solidFill>
                  <a:srgbClr val="E5E1DA"/>
                </a:solidFill>
                <a:latin typeface="Lato"/>
                <a:ea typeface="Lato"/>
                <a:cs typeface="Lato"/>
                <a:sym typeface="Lato"/>
              </a:rPr>
              <a:t>.</a:t>
            </a:r>
          </a:p>
          <a:p>
            <a:pPr algn="l">
              <a:lnSpc>
                <a:spcPts val="3079"/>
              </a:lnSpc>
              <a:spcBef>
                <a:spcPct val="0"/>
              </a:spcBef>
            </a:pPr>
            <a:r>
              <a:rPr lang="en-US" sz="2000" dirty="0" err="1">
                <a:solidFill>
                  <a:srgbClr val="E5E1DA"/>
                </a:solidFill>
                <a:latin typeface="Lato"/>
                <a:ea typeface="Lato"/>
                <a:cs typeface="Lato"/>
                <a:sym typeface="Lato"/>
              </a:rPr>
              <a:t>Resignando</a:t>
            </a:r>
            <a:r>
              <a:rPr lang="en-US" sz="2000" dirty="0">
                <a:solidFill>
                  <a:srgbClr val="E5E1DA"/>
                </a:solidFill>
                <a:latin typeface="Lato"/>
                <a:ea typeface="Lato"/>
                <a:cs typeface="Lato"/>
                <a:sym typeface="Lato"/>
              </a:rPr>
              <a:t> sus derechos </a:t>
            </a:r>
            <a:r>
              <a:rPr lang="en-US" sz="2000" dirty="0" err="1">
                <a:solidFill>
                  <a:srgbClr val="E5E1DA"/>
                </a:solidFill>
                <a:latin typeface="Lato"/>
                <a:ea typeface="Lato"/>
                <a:cs typeface="Lato"/>
                <a:sym typeface="Lato"/>
              </a:rPr>
              <a:t>frente</a:t>
            </a:r>
            <a:r>
              <a:rPr lang="en-US" sz="2000" dirty="0">
                <a:solidFill>
                  <a:srgbClr val="E5E1DA"/>
                </a:solidFill>
                <a:latin typeface="Lato"/>
                <a:ea typeface="Lato"/>
                <a:cs typeface="Lato"/>
                <a:sym typeface="Lato"/>
              </a:rPr>
              <a:t> a la </a:t>
            </a:r>
            <a:r>
              <a:rPr lang="en-US" sz="2000" dirty="0" err="1">
                <a:solidFill>
                  <a:srgbClr val="E5E1DA"/>
                </a:solidFill>
                <a:latin typeface="Lato"/>
                <a:ea typeface="Lato"/>
                <a:cs typeface="Lato"/>
                <a:sym typeface="Lato"/>
              </a:rPr>
              <a:t>falta</a:t>
            </a:r>
            <a:r>
              <a:rPr lang="en-US" sz="2000" dirty="0">
                <a:solidFill>
                  <a:srgbClr val="E5E1DA"/>
                </a:solidFill>
                <a:latin typeface="Lato"/>
                <a:ea typeface="Lato"/>
                <a:cs typeface="Lato"/>
                <a:sym typeface="Lato"/>
              </a:rPr>
              <a:t> de </a:t>
            </a:r>
            <a:r>
              <a:rPr lang="en-US" sz="2000" dirty="0" err="1">
                <a:solidFill>
                  <a:srgbClr val="E5E1DA"/>
                </a:solidFill>
                <a:latin typeface="Lato"/>
                <a:ea typeface="Lato"/>
                <a:cs typeface="Lato"/>
                <a:sym typeface="Lato"/>
              </a:rPr>
              <a:t>empatía</a:t>
            </a:r>
            <a:r>
              <a:rPr lang="en-US" sz="2000" dirty="0">
                <a:solidFill>
                  <a:srgbClr val="E5E1DA"/>
                </a:solidFill>
                <a:latin typeface="Lato"/>
                <a:ea typeface="Lato"/>
                <a:cs typeface="Lato"/>
                <a:sym typeface="Lato"/>
              </a:rPr>
              <a:t> del </a:t>
            </a:r>
            <a:r>
              <a:rPr lang="en-US" sz="2000" dirty="0" err="1">
                <a:solidFill>
                  <a:srgbClr val="E5E1DA"/>
                </a:solidFill>
                <a:latin typeface="Lato"/>
                <a:ea typeface="Lato"/>
                <a:cs typeface="Lato"/>
                <a:sym typeface="Lato"/>
              </a:rPr>
              <a:t>entorno</a:t>
            </a:r>
            <a:r>
              <a:rPr lang="en-US" sz="2000" dirty="0">
                <a:solidFill>
                  <a:srgbClr val="E5E1DA"/>
                </a:solidFill>
                <a:latin typeface="Lato"/>
                <a:ea typeface="Lato"/>
                <a:cs typeface="Lato"/>
                <a:sym typeface="Lato"/>
              </a:rPr>
              <a:t>. </a:t>
            </a:r>
          </a:p>
        </p:txBody>
      </p:sp>
      <p:sp>
        <p:nvSpPr>
          <p:cNvPr id="19" name="TextBox 19"/>
          <p:cNvSpPr txBox="1"/>
          <p:nvPr/>
        </p:nvSpPr>
        <p:spPr>
          <a:xfrm>
            <a:off x="2730585" y="2721752"/>
            <a:ext cx="5445149" cy="404919"/>
          </a:xfrm>
          <a:prstGeom prst="rect">
            <a:avLst/>
          </a:prstGeom>
        </p:spPr>
        <p:txBody>
          <a:bodyPr lIns="0" tIns="0" rIns="0" bIns="0" rtlCol="0" anchor="t">
            <a:spAutoFit/>
          </a:bodyPr>
          <a:lstStyle/>
          <a:p>
            <a:pPr algn="l">
              <a:lnSpc>
                <a:spcPts val="3500"/>
              </a:lnSpc>
              <a:spcBef>
                <a:spcPct val="0"/>
              </a:spcBef>
            </a:pPr>
            <a:r>
              <a:rPr lang="en-US" sz="2500" b="1" dirty="0">
                <a:solidFill>
                  <a:srgbClr val="FBF9F1"/>
                </a:solidFill>
                <a:latin typeface="Lato Bold"/>
                <a:ea typeface="Lato Bold"/>
                <a:cs typeface="Lato Bold"/>
                <a:sym typeface="Lato Bold"/>
              </a:rPr>
              <a:t>¿Que dice y </a:t>
            </a:r>
            <a:r>
              <a:rPr lang="en-US" sz="2500" b="1" dirty="0" err="1">
                <a:solidFill>
                  <a:srgbClr val="FBF9F1"/>
                </a:solidFill>
                <a:latin typeface="Lato Bold"/>
                <a:ea typeface="Lato Bold"/>
                <a:cs typeface="Lato Bold"/>
                <a:sym typeface="Lato Bold"/>
              </a:rPr>
              <a:t>hace</a:t>
            </a:r>
            <a:r>
              <a:rPr lang="en-US" sz="2500" b="1" dirty="0">
                <a:solidFill>
                  <a:srgbClr val="FBF9F1"/>
                </a:solidFill>
                <a:latin typeface="Lato Bold"/>
                <a:ea typeface="Lato Bold"/>
                <a:cs typeface="Lato Bold"/>
                <a:sym typeface="Lato Bold"/>
              </a:rPr>
              <a:t>?</a:t>
            </a:r>
          </a:p>
        </p:txBody>
      </p:sp>
      <p:sp>
        <p:nvSpPr>
          <p:cNvPr id="20" name="TextBox 20"/>
          <p:cNvSpPr txBox="1"/>
          <p:nvPr/>
        </p:nvSpPr>
        <p:spPr>
          <a:xfrm>
            <a:off x="4479821" y="817688"/>
            <a:ext cx="9237174" cy="744435"/>
          </a:xfrm>
          <a:prstGeom prst="rect">
            <a:avLst/>
          </a:prstGeom>
        </p:spPr>
        <p:txBody>
          <a:bodyPr lIns="0" tIns="0" rIns="0" bIns="0" rtlCol="0" anchor="t">
            <a:spAutoFit/>
          </a:bodyPr>
          <a:lstStyle/>
          <a:p>
            <a:pPr algn="ctr">
              <a:lnSpc>
                <a:spcPts val="5500"/>
              </a:lnSpc>
            </a:pPr>
            <a:r>
              <a:rPr lang="en-US" sz="6000" b="1" dirty="0">
                <a:solidFill>
                  <a:srgbClr val="FBF9F1"/>
                </a:solidFill>
                <a:latin typeface="Poppins Bold"/>
                <a:ea typeface="Poppins Bold"/>
                <a:cs typeface="Poppins Bold"/>
                <a:sym typeface="Poppins Bold"/>
              </a:rPr>
              <a:t>MAPA DE EMPATÍA</a:t>
            </a:r>
          </a:p>
        </p:txBody>
      </p:sp>
      <p:sp>
        <p:nvSpPr>
          <p:cNvPr id="21" name="TextBox 21"/>
          <p:cNvSpPr txBox="1"/>
          <p:nvPr/>
        </p:nvSpPr>
        <p:spPr>
          <a:xfrm>
            <a:off x="1337875" y="6360011"/>
            <a:ext cx="5445149" cy="1550874"/>
          </a:xfrm>
          <a:prstGeom prst="rect">
            <a:avLst/>
          </a:prstGeom>
        </p:spPr>
        <p:txBody>
          <a:bodyPr lIns="0" tIns="0" rIns="0" bIns="0" rtlCol="0" anchor="t">
            <a:spAutoFit/>
          </a:bodyPr>
          <a:lstStyle/>
          <a:p>
            <a:pPr algn="l">
              <a:lnSpc>
                <a:spcPts val="3079"/>
              </a:lnSpc>
              <a:spcBef>
                <a:spcPct val="0"/>
              </a:spcBef>
            </a:pPr>
            <a:r>
              <a:rPr lang="en-US" sz="2000" dirty="0">
                <a:solidFill>
                  <a:srgbClr val="E5E1DA"/>
                </a:solidFill>
                <a:latin typeface="Lato"/>
                <a:ea typeface="Lato"/>
                <a:cs typeface="Lato"/>
                <a:sym typeface="Lato"/>
              </a:rPr>
              <a:t>Que </a:t>
            </a:r>
            <a:r>
              <a:rPr lang="en-US" sz="2000" dirty="0" err="1">
                <a:solidFill>
                  <a:srgbClr val="E5E1DA"/>
                </a:solidFill>
                <a:latin typeface="Lato"/>
                <a:ea typeface="Lato"/>
                <a:cs typeface="Lato"/>
                <a:sym typeface="Lato"/>
              </a:rPr>
              <a:t>debe</a:t>
            </a:r>
            <a:r>
              <a:rPr lang="en-US" sz="2000" dirty="0">
                <a:solidFill>
                  <a:srgbClr val="E5E1DA"/>
                </a:solidFill>
                <a:latin typeface="Lato"/>
                <a:ea typeface="Lato"/>
                <a:cs typeface="Lato"/>
                <a:sym typeface="Lato"/>
              </a:rPr>
              <a:t> </a:t>
            </a:r>
            <a:r>
              <a:rPr lang="en-US" sz="2000" dirty="0" err="1">
                <a:solidFill>
                  <a:srgbClr val="E5E1DA"/>
                </a:solidFill>
                <a:latin typeface="Lato"/>
                <a:ea typeface="Lato"/>
                <a:cs typeface="Lato"/>
                <a:sym typeface="Lato"/>
              </a:rPr>
              <a:t>pelear</a:t>
            </a:r>
            <a:r>
              <a:rPr lang="en-US" sz="2000" dirty="0">
                <a:solidFill>
                  <a:srgbClr val="E5E1DA"/>
                </a:solidFill>
                <a:latin typeface="Lato"/>
                <a:ea typeface="Lato"/>
                <a:cs typeface="Lato"/>
                <a:sym typeface="Lato"/>
              </a:rPr>
              <a:t> </a:t>
            </a:r>
            <a:r>
              <a:rPr lang="en-US" sz="2000" dirty="0" err="1">
                <a:solidFill>
                  <a:srgbClr val="E5E1DA"/>
                </a:solidFill>
                <a:latin typeface="Lato"/>
                <a:ea typeface="Lato"/>
                <a:cs typeface="Lato"/>
                <a:sym typeface="Lato"/>
              </a:rPr>
              <a:t>por</a:t>
            </a:r>
            <a:r>
              <a:rPr lang="en-US" sz="2000" dirty="0">
                <a:solidFill>
                  <a:srgbClr val="E5E1DA"/>
                </a:solidFill>
                <a:latin typeface="Lato"/>
                <a:ea typeface="Lato"/>
                <a:cs typeface="Lato"/>
                <a:sym typeface="Lato"/>
              </a:rPr>
              <a:t> sus derechos. Que al </a:t>
            </a:r>
            <a:r>
              <a:rPr lang="en-US" sz="2000" dirty="0" err="1">
                <a:solidFill>
                  <a:srgbClr val="E5E1DA"/>
                </a:solidFill>
                <a:latin typeface="Lato"/>
                <a:ea typeface="Lato"/>
                <a:cs typeface="Lato"/>
                <a:sym typeface="Lato"/>
              </a:rPr>
              <a:t>igual</a:t>
            </a:r>
            <a:r>
              <a:rPr lang="en-US" sz="2000" dirty="0">
                <a:solidFill>
                  <a:srgbClr val="E5E1DA"/>
                </a:solidFill>
                <a:latin typeface="Lato"/>
                <a:ea typeface="Lato"/>
                <a:cs typeface="Lato"/>
                <a:sym typeface="Lato"/>
              </a:rPr>
              <a:t> que </a:t>
            </a:r>
            <a:r>
              <a:rPr lang="en-US" sz="2000" dirty="0" err="1">
                <a:solidFill>
                  <a:srgbClr val="E5E1DA"/>
                </a:solidFill>
                <a:latin typeface="Lato"/>
                <a:ea typeface="Lato"/>
                <a:cs typeface="Lato"/>
                <a:sym typeface="Lato"/>
              </a:rPr>
              <a:t>todos</a:t>
            </a:r>
            <a:r>
              <a:rPr lang="en-US" sz="2000" dirty="0">
                <a:solidFill>
                  <a:srgbClr val="E5E1DA"/>
                </a:solidFill>
                <a:latin typeface="Lato"/>
                <a:ea typeface="Lato"/>
                <a:cs typeface="Lato"/>
                <a:sym typeface="Lato"/>
              </a:rPr>
              <a:t> </a:t>
            </a:r>
            <a:r>
              <a:rPr lang="en-US" sz="2000" dirty="0" err="1">
                <a:solidFill>
                  <a:srgbClr val="E5E1DA"/>
                </a:solidFill>
                <a:latin typeface="Lato"/>
                <a:ea typeface="Lato"/>
                <a:cs typeface="Lato"/>
                <a:sym typeface="Lato"/>
              </a:rPr>
              <a:t>debería</a:t>
            </a:r>
            <a:r>
              <a:rPr lang="en-US" sz="2000" dirty="0">
                <a:solidFill>
                  <a:srgbClr val="E5E1DA"/>
                </a:solidFill>
                <a:latin typeface="Lato"/>
                <a:ea typeface="Lato"/>
                <a:cs typeface="Lato"/>
                <a:sym typeface="Lato"/>
              </a:rPr>
              <a:t> </a:t>
            </a:r>
            <a:r>
              <a:rPr lang="en-US" sz="2000" dirty="0" err="1">
                <a:solidFill>
                  <a:srgbClr val="E5E1DA"/>
                </a:solidFill>
                <a:latin typeface="Lato"/>
                <a:ea typeface="Lato"/>
                <a:cs typeface="Lato"/>
                <a:sym typeface="Lato"/>
              </a:rPr>
              <a:t>poder</a:t>
            </a:r>
            <a:r>
              <a:rPr lang="en-US" sz="2000" dirty="0">
                <a:solidFill>
                  <a:srgbClr val="E5E1DA"/>
                </a:solidFill>
                <a:latin typeface="Lato"/>
                <a:ea typeface="Lato"/>
                <a:cs typeface="Lato"/>
                <a:sym typeface="Lato"/>
              </a:rPr>
              <a:t> acceder a un </a:t>
            </a:r>
            <a:r>
              <a:rPr lang="en-US" sz="2000" dirty="0" err="1">
                <a:solidFill>
                  <a:srgbClr val="E5E1DA"/>
                </a:solidFill>
                <a:latin typeface="Lato"/>
                <a:ea typeface="Lato"/>
                <a:cs typeface="Lato"/>
                <a:sym typeface="Lato"/>
              </a:rPr>
              <a:t>transporte</a:t>
            </a:r>
            <a:r>
              <a:rPr lang="en-US" sz="2000" dirty="0">
                <a:solidFill>
                  <a:srgbClr val="E5E1DA"/>
                </a:solidFill>
                <a:latin typeface="Lato"/>
                <a:ea typeface="Lato"/>
                <a:cs typeface="Lato"/>
                <a:sym typeface="Lato"/>
              </a:rPr>
              <a:t>, a un </a:t>
            </a:r>
            <a:r>
              <a:rPr lang="en-US" sz="2000" dirty="0" err="1">
                <a:solidFill>
                  <a:srgbClr val="E5E1DA"/>
                </a:solidFill>
                <a:latin typeface="Lato"/>
                <a:ea typeface="Lato"/>
                <a:cs typeface="Lato"/>
                <a:sym typeface="Lato"/>
              </a:rPr>
              <a:t>restaurante</a:t>
            </a:r>
            <a:r>
              <a:rPr lang="en-US" sz="2000" dirty="0">
                <a:solidFill>
                  <a:srgbClr val="E5E1DA"/>
                </a:solidFill>
                <a:latin typeface="Lato"/>
                <a:ea typeface="Lato"/>
                <a:cs typeface="Lato"/>
                <a:sym typeface="Lato"/>
              </a:rPr>
              <a:t>, o a un </a:t>
            </a:r>
            <a:r>
              <a:rPr lang="en-US" sz="2000" dirty="0" err="1">
                <a:solidFill>
                  <a:srgbClr val="E5E1DA"/>
                </a:solidFill>
                <a:latin typeface="Lato"/>
                <a:ea typeface="Lato"/>
                <a:cs typeface="Lato"/>
                <a:sym typeface="Lato"/>
              </a:rPr>
              <a:t>consultorio</a:t>
            </a:r>
            <a:r>
              <a:rPr lang="en-US" sz="2000" dirty="0">
                <a:solidFill>
                  <a:srgbClr val="E5E1DA"/>
                </a:solidFill>
                <a:latin typeface="Lato"/>
                <a:ea typeface="Lato"/>
                <a:cs typeface="Lato"/>
                <a:sym typeface="Lato"/>
              </a:rPr>
              <a:t> medico inclusive.</a:t>
            </a:r>
          </a:p>
        </p:txBody>
      </p:sp>
      <p:sp>
        <p:nvSpPr>
          <p:cNvPr id="22" name="TextBox 22"/>
          <p:cNvSpPr txBox="1"/>
          <p:nvPr/>
        </p:nvSpPr>
        <p:spPr>
          <a:xfrm>
            <a:off x="3102715" y="5707280"/>
            <a:ext cx="5445149" cy="404919"/>
          </a:xfrm>
          <a:prstGeom prst="rect">
            <a:avLst/>
          </a:prstGeom>
        </p:spPr>
        <p:txBody>
          <a:bodyPr lIns="0" tIns="0" rIns="0" bIns="0" rtlCol="0" anchor="t">
            <a:spAutoFit/>
          </a:bodyPr>
          <a:lstStyle/>
          <a:p>
            <a:pPr algn="l">
              <a:lnSpc>
                <a:spcPts val="3500"/>
              </a:lnSpc>
              <a:spcBef>
                <a:spcPct val="0"/>
              </a:spcBef>
            </a:pPr>
            <a:r>
              <a:rPr lang="en-US" sz="2500" b="1" dirty="0">
                <a:solidFill>
                  <a:srgbClr val="FBF9F1"/>
                </a:solidFill>
                <a:latin typeface="Lato Bold"/>
                <a:ea typeface="Lato Bold"/>
                <a:cs typeface="Lato Bold"/>
                <a:sym typeface="Lato Bold"/>
              </a:rPr>
              <a:t>¿Que </a:t>
            </a:r>
            <a:r>
              <a:rPr lang="en-US" sz="2500" b="1" dirty="0" err="1">
                <a:solidFill>
                  <a:srgbClr val="FBF9F1"/>
                </a:solidFill>
                <a:latin typeface="Lato Bold"/>
                <a:ea typeface="Lato Bold"/>
                <a:cs typeface="Lato Bold"/>
                <a:sym typeface="Lato Bold"/>
              </a:rPr>
              <a:t>oye</a:t>
            </a:r>
            <a:r>
              <a:rPr lang="en-US" sz="2500" b="1" dirty="0">
                <a:solidFill>
                  <a:srgbClr val="FBF9F1"/>
                </a:solidFill>
                <a:latin typeface="Lato Bold"/>
                <a:ea typeface="Lato Bold"/>
                <a:cs typeface="Lato Bold"/>
                <a:sym typeface="Lato Bold"/>
              </a:rPr>
              <a:t>?</a:t>
            </a:r>
          </a:p>
        </p:txBody>
      </p:sp>
      <p:sp>
        <p:nvSpPr>
          <p:cNvPr id="23" name="TextBox 23"/>
          <p:cNvSpPr txBox="1"/>
          <p:nvPr/>
        </p:nvSpPr>
        <p:spPr>
          <a:xfrm>
            <a:off x="7932844" y="3450673"/>
            <a:ext cx="5027114" cy="1550874"/>
          </a:xfrm>
          <a:prstGeom prst="rect">
            <a:avLst/>
          </a:prstGeom>
        </p:spPr>
        <p:txBody>
          <a:bodyPr wrap="square" lIns="0" tIns="0" rIns="0" bIns="0" rtlCol="0" anchor="t">
            <a:spAutoFit/>
          </a:bodyPr>
          <a:lstStyle/>
          <a:p>
            <a:pPr>
              <a:lnSpc>
                <a:spcPts val="3079"/>
              </a:lnSpc>
              <a:spcBef>
                <a:spcPct val="0"/>
              </a:spcBef>
            </a:pPr>
            <a:r>
              <a:rPr lang="en-US" sz="2000" dirty="0" err="1">
                <a:solidFill>
                  <a:srgbClr val="E5E1DA"/>
                </a:solidFill>
                <a:latin typeface="Lato"/>
                <a:ea typeface="Lato"/>
                <a:cs typeface="Lato"/>
                <a:sym typeface="Lato"/>
              </a:rPr>
              <a:t>Quiere</a:t>
            </a:r>
            <a:r>
              <a:rPr lang="en-US" sz="2000" dirty="0">
                <a:solidFill>
                  <a:srgbClr val="E5E1DA"/>
                </a:solidFill>
                <a:latin typeface="Lato"/>
                <a:ea typeface="Lato"/>
                <a:cs typeface="Lato"/>
                <a:sym typeface="Lato"/>
              </a:rPr>
              <a:t> </a:t>
            </a:r>
            <a:r>
              <a:rPr lang="en-US" sz="2000" dirty="0" err="1">
                <a:solidFill>
                  <a:srgbClr val="E5E1DA"/>
                </a:solidFill>
                <a:latin typeface="Lato"/>
                <a:ea typeface="Lato"/>
                <a:cs typeface="Lato"/>
                <a:sym typeface="Lato"/>
              </a:rPr>
              <a:t>tener</a:t>
            </a:r>
            <a:r>
              <a:rPr lang="en-US" sz="2000" dirty="0">
                <a:solidFill>
                  <a:srgbClr val="E5E1DA"/>
                </a:solidFill>
                <a:latin typeface="Lato"/>
                <a:ea typeface="Lato"/>
                <a:cs typeface="Lato"/>
                <a:sym typeface="Lato"/>
              </a:rPr>
              <a:t> las </a:t>
            </a:r>
            <a:r>
              <a:rPr lang="en-US" sz="2000" dirty="0" err="1">
                <a:solidFill>
                  <a:srgbClr val="E5E1DA"/>
                </a:solidFill>
                <a:latin typeface="Lato"/>
                <a:ea typeface="Lato"/>
                <a:cs typeface="Lato"/>
                <a:sym typeface="Lato"/>
              </a:rPr>
              <a:t>mismas</a:t>
            </a:r>
            <a:r>
              <a:rPr lang="en-US" sz="2000" dirty="0">
                <a:solidFill>
                  <a:srgbClr val="E5E1DA"/>
                </a:solidFill>
                <a:latin typeface="Lato"/>
                <a:ea typeface="Lato"/>
                <a:cs typeface="Lato"/>
                <a:sym typeface="Lato"/>
              </a:rPr>
              <a:t> </a:t>
            </a:r>
            <a:r>
              <a:rPr lang="en-US" sz="2000" dirty="0" err="1">
                <a:solidFill>
                  <a:srgbClr val="E5E1DA"/>
                </a:solidFill>
                <a:latin typeface="Lato"/>
                <a:ea typeface="Lato"/>
                <a:cs typeface="Lato"/>
                <a:sym typeface="Lato"/>
              </a:rPr>
              <a:t>oportunidades</a:t>
            </a:r>
            <a:r>
              <a:rPr lang="en-US" sz="2000" dirty="0">
                <a:solidFill>
                  <a:srgbClr val="E5E1DA"/>
                </a:solidFill>
                <a:latin typeface="Lato"/>
                <a:ea typeface="Lato"/>
                <a:cs typeface="Lato"/>
                <a:sym typeface="Lato"/>
              </a:rPr>
              <a:t>,</a:t>
            </a:r>
          </a:p>
          <a:p>
            <a:pPr>
              <a:lnSpc>
                <a:spcPts val="3079"/>
              </a:lnSpc>
              <a:spcBef>
                <a:spcPct val="0"/>
              </a:spcBef>
            </a:pPr>
            <a:r>
              <a:rPr lang="en-US" sz="2000" dirty="0" err="1">
                <a:solidFill>
                  <a:srgbClr val="E5E1DA"/>
                </a:solidFill>
                <a:latin typeface="Lato"/>
                <a:ea typeface="Lato"/>
                <a:cs typeface="Lato"/>
                <a:sym typeface="Lato"/>
              </a:rPr>
              <a:t>Quiere</a:t>
            </a:r>
            <a:r>
              <a:rPr lang="en-US" sz="2000" dirty="0">
                <a:solidFill>
                  <a:srgbClr val="E5E1DA"/>
                </a:solidFill>
                <a:latin typeface="Lato"/>
                <a:ea typeface="Lato"/>
                <a:cs typeface="Lato"/>
                <a:sym typeface="Lato"/>
              </a:rPr>
              <a:t> </a:t>
            </a:r>
            <a:r>
              <a:rPr lang="en-US" sz="2000" dirty="0" err="1">
                <a:solidFill>
                  <a:srgbClr val="E5E1DA"/>
                </a:solidFill>
                <a:latin typeface="Lato"/>
                <a:ea typeface="Lato"/>
                <a:cs typeface="Lato"/>
                <a:sym typeface="Lato"/>
              </a:rPr>
              <a:t>poder</a:t>
            </a:r>
            <a:r>
              <a:rPr lang="en-US" sz="2000" dirty="0">
                <a:solidFill>
                  <a:srgbClr val="E5E1DA"/>
                </a:solidFill>
                <a:latin typeface="Lato"/>
                <a:ea typeface="Lato"/>
                <a:cs typeface="Lato"/>
                <a:sym typeface="Lato"/>
              </a:rPr>
              <a:t> acceder, circular </a:t>
            </a:r>
            <a:r>
              <a:rPr lang="en-US" sz="2000" dirty="0" err="1">
                <a:solidFill>
                  <a:srgbClr val="E5E1DA"/>
                </a:solidFill>
                <a:latin typeface="Lato"/>
                <a:ea typeface="Lato"/>
                <a:cs typeface="Lato"/>
                <a:sym typeface="Lato"/>
              </a:rPr>
              <a:t>libremente</a:t>
            </a:r>
            <a:r>
              <a:rPr lang="en-US" sz="2000" dirty="0">
                <a:solidFill>
                  <a:srgbClr val="E5E1DA"/>
                </a:solidFill>
                <a:latin typeface="Lato"/>
                <a:ea typeface="Lato"/>
                <a:cs typeface="Lato"/>
                <a:sym typeface="Lato"/>
              </a:rPr>
              <a:t>. </a:t>
            </a:r>
            <a:r>
              <a:rPr lang="en-US" sz="2000" dirty="0" err="1">
                <a:solidFill>
                  <a:srgbClr val="E5E1DA"/>
                </a:solidFill>
                <a:latin typeface="Lato"/>
                <a:ea typeface="Lato"/>
                <a:cs typeface="Lato"/>
                <a:sym typeface="Lato"/>
              </a:rPr>
              <a:t>Poder</a:t>
            </a:r>
            <a:r>
              <a:rPr lang="en-US" sz="2000" dirty="0">
                <a:solidFill>
                  <a:srgbClr val="E5E1DA"/>
                </a:solidFill>
                <a:latin typeface="Lato"/>
                <a:ea typeface="Lato"/>
                <a:cs typeface="Lato"/>
                <a:sym typeface="Lato"/>
              </a:rPr>
              <a:t> </a:t>
            </a:r>
            <a:r>
              <a:rPr lang="en-US" sz="2000" dirty="0" err="1">
                <a:solidFill>
                  <a:srgbClr val="E5E1DA"/>
                </a:solidFill>
                <a:latin typeface="Lato"/>
                <a:ea typeface="Lato"/>
                <a:cs typeface="Lato"/>
                <a:sym typeface="Lato"/>
              </a:rPr>
              <a:t>elegir</a:t>
            </a:r>
            <a:r>
              <a:rPr lang="en-US" sz="2000" dirty="0">
                <a:solidFill>
                  <a:srgbClr val="E5E1DA"/>
                </a:solidFill>
                <a:latin typeface="Lato"/>
                <a:ea typeface="Lato"/>
                <a:cs typeface="Lato"/>
                <a:sym typeface="Lato"/>
              </a:rPr>
              <a:t> </a:t>
            </a:r>
            <a:r>
              <a:rPr lang="en-US" sz="2000" dirty="0" err="1">
                <a:solidFill>
                  <a:srgbClr val="E5E1DA"/>
                </a:solidFill>
                <a:latin typeface="Lato"/>
                <a:ea typeface="Lato"/>
                <a:cs typeface="Lato"/>
                <a:sym typeface="Lato"/>
              </a:rPr>
              <a:t>ir</a:t>
            </a:r>
            <a:r>
              <a:rPr lang="en-US" sz="2000" dirty="0">
                <a:solidFill>
                  <a:srgbClr val="E5E1DA"/>
                </a:solidFill>
                <a:latin typeface="Lato"/>
                <a:ea typeface="Lato"/>
                <a:cs typeface="Lato"/>
                <a:sym typeface="Lato"/>
              </a:rPr>
              <a:t> a un </a:t>
            </a:r>
            <a:r>
              <a:rPr lang="en-US" sz="2000" dirty="0" err="1">
                <a:solidFill>
                  <a:srgbClr val="E5E1DA"/>
                </a:solidFill>
                <a:latin typeface="Lato"/>
                <a:ea typeface="Lato"/>
                <a:cs typeface="Lato"/>
                <a:sym typeface="Lato"/>
              </a:rPr>
              <a:t>lugar</a:t>
            </a:r>
            <a:r>
              <a:rPr lang="en-US" sz="2000" dirty="0">
                <a:solidFill>
                  <a:srgbClr val="E5E1DA"/>
                </a:solidFill>
                <a:latin typeface="Lato"/>
                <a:ea typeface="Lato"/>
                <a:cs typeface="Lato"/>
                <a:sym typeface="Lato"/>
              </a:rPr>
              <a:t> sin </a:t>
            </a:r>
            <a:r>
              <a:rPr lang="en-US" sz="2000" dirty="0" err="1">
                <a:solidFill>
                  <a:srgbClr val="E5E1DA"/>
                </a:solidFill>
                <a:latin typeface="Lato"/>
                <a:ea typeface="Lato"/>
                <a:cs typeface="Lato"/>
                <a:sym typeface="Lato"/>
              </a:rPr>
              <a:t>miedo</a:t>
            </a:r>
            <a:r>
              <a:rPr lang="en-US" sz="2000" dirty="0">
                <a:solidFill>
                  <a:srgbClr val="E5E1DA"/>
                </a:solidFill>
                <a:latin typeface="Lato"/>
                <a:ea typeface="Lato"/>
                <a:cs typeface="Lato"/>
                <a:sym typeface="Lato"/>
              </a:rPr>
              <a:t> a que </a:t>
            </a:r>
            <a:r>
              <a:rPr lang="en-US" sz="2000" dirty="0" err="1">
                <a:solidFill>
                  <a:srgbClr val="E5E1DA"/>
                </a:solidFill>
                <a:latin typeface="Lato"/>
                <a:ea typeface="Lato"/>
                <a:cs typeface="Lato"/>
                <a:sym typeface="Lato"/>
              </a:rPr>
              <a:t>éste</a:t>
            </a:r>
            <a:r>
              <a:rPr lang="en-US" sz="2000" dirty="0">
                <a:solidFill>
                  <a:srgbClr val="E5E1DA"/>
                </a:solidFill>
                <a:latin typeface="Lato"/>
                <a:ea typeface="Lato"/>
                <a:cs typeface="Lato"/>
                <a:sym typeface="Lato"/>
              </a:rPr>
              <a:t> no sea accessible.</a:t>
            </a:r>
          </a:p>
        </p:txBody>
      </p:sp>
      <p:sp>
        <p:nvSpPr>
          <p:cNvPr id="24" name="TextBox 24"/>
          <p:cNvSpPr txBox="1"/>
          <p:nvPr/>
        </p:nvSpPr>
        <p:spPr>
          <a:xfrm>
            <a:off x="8662601" y="2783030"/>
            <a:ext cx="5445149" cy="404919"/>
          </a:xfrm>
          <a:prstGeom prst="rect">
            <a:avLst/>
          </a:prstGeom>
        </p:spPr>
        <p:txBody>
          <a:bodyPr lIns="0" tIns="0" rIns="0" bIns="0" rtlCol="0" anchor="t">
            <a:spAutoFit/>
          </a:bodyPr>
          <a:lstStyle/>
          <a:p>
            <a:pPr algn="l">
              <a:lnSpc>
                <a:spcPts val="3500"/>
              </a:lnSpc>
              <a:spcBef>
                <a:spcPct val="0"/>
              </a:spcBef>
            </a:pPr>
            <a:r>
              <a:rPr lang="en-US" sz="2500" b="1" dirty="0">
                <a:solidFill>
                  <a:srgbClr val="FBF9F1"/>
                </a:solidFill>
                <a:latin typeface="Lato Bold"/>
                <a:ea typeface="Lato Bold"/>
                <a:cs typeface="Lato Bold"/>
                <a:sym typeface="Lato Bold"/>
              </a:rPr>
              <a:t>¿Que </a:t>
            </a:r>
            <a:r>
              <a:rPr lang="en-US" sz="2500" b="1" dirty="0" err="1">
                <a:solidFill>
                  <a:srgbClr val="FBF9F1"/>
                </a:solidFill>
                <a:latin typeface="Lato Bold"/>
                <a:ea typeface="Lato Bold"/>
                <a:cs typeface="Lato Bold"/>
                <a:sym typeface="Lato Bold"/>
              </a:rPr>
              <a:t>piensa</a:t>
            </a:r>
            <a:r>
              <a:rPr lang="en-US" sz="2500" b="1" dirty="0">
                <a:solidFill>
                  <a:srgbClr val="FBF9F1"/>
                </a:solidFill>
                <a:latin typeface="Lato Bold"/>
                <a:ea typeface="Lato Bold"/>
                <a:cs typeface="Lato Bold"/>
                <a:sym typeface="Lato Bold"/>
              </a:rPr>
              <a:t> y </a:t>
            </a:r>
            <a:r>
              <a:rPr lang="en-US" sz="2500" b="1" dirty="0" err="1">
                <a:solidFill>
                  <a:srgbClr val="FBF9F1"/>
                </a:solidFill>
                <a:latin typeface="Lato Bold"/>
                <a:ea typeface="Lato Bold"/>
                <a:cs typeface="Lato Bold"/>
                <a:sym typeface="Lato Bold"/>
              </a:rPr>
              <a:t>siente</a:t>
            </a:r>
            <a:r>
              <a:rPr lang="en-US" sz="2500" b="1" dirty="0">
                <a:solidFill>
                  <a:srgbClr val="FBF9F1"/>
                </a:solidFill>
                <a:latin typeface="Lato Bold"/>
                <a:ea typeface="Lato Bold"/>
                <a:cs typeface="Lato Bold"/>
                <a:sym typeface="Lato Bold"/>
              </a:rPr>
              <a:t>?</a:t>
            </a:r>
          </a:p>
        </p:txBody>
      </p:sp>
      <p:sp>
        <p:nvSpPr>
          <p:cNvPr id="25" name="TextBox 25"/>
          <p:cNvSpPr txBox="1"/>
          <p:nvPr/>
        </p:nvSpPr>
        <p:spPr>
          <a:xfrm>
            <a:off x="8016138" y="6304727"/>
            <a:ext cx="5124363" cy="1948419"/>
          </a:xfrm>
          <a:prstGeom prst="rect">
            <a:avLst/>
          </a:prstGeom>
        </p:spPr>
        <p:txBody>
          <a:bodyPr wrap="square" lIns="0" tIns="0" rIns="0" bIns="0" rtlCol="0" anchor="t">
            <a:spAutoFit/>
          </a:bodyPr>
          <a:lstStyle/>
          <a:p>
            <a:pPr algn="l">
              <a:lnSpc>
                <a:spcPts val="3079"/>
              </a:lnSpc>
              <a:spcBef>
                <a:spcPct val="0"/>
              </a:spcBef>
            </a:pPr>
            <a:r>
              <a:rPr lang="en-US" sz="2000" dirty="0">
                <a:solidFill>
                  <a:srgbClr val="E5E1DA"/>
                </a:solidFill>
                <a:latin typeface="Lato"/>
                <a:ea typeface="Lato"/>
                <a:cs typeface="Lato"/>
                <a:sym typeface="Lato"/>
              </a:rPr>
              <a:t>Si bien </a:t>
            </a:r>
            <a:r>
              <a:rPr lang="en-US" sz="2000" dirty="0" err="1">
                <a:solidFill>
                  <a:srgbClr val="E5E1DA"/>
                </a:solidFill>
                <a:latin typeface="Lato"/>
                <a:ea typeface="Lato"/>
                <a:cs typeface="Lato"/>
                <a:sym typeface="Lato"/>
              </a:rPr>
              <a:t>su</a:t>
            </a:r>
            <a:r>
              <a:rPr lang="en-US" sz="2000" dirty="0">
                <a:solidFill>
                  <a:srgbClr val="E5E1DA"/>
                </a:solidFill>
                <a:latin typeface="Lato"/>
                <a:ea typeface="Lato"/>
                <a:cs typeface="Lato"/>
                <a:sym typeface="Lato"/>
              </a:rPr>
              <a:t> </a:t>
            </a:r>
            <a:r>
              <a:rPr lang="en-US" sz="2000" dirty="0" err="1">
                <a:solidFill>
                  <a:srgbClr val="E5E1DA"/>
                </a:solidFill>
                <a:latin typeface="Lato"/>
                <a:ea typeface="Lato"/>
                <a:cs typeface="Lato"/>
                <a:sym typeface="Lato"/>
              </a:rPr>
              <a:t>entorno</a:t>
            </a:r>
            <a:r>
              <a:rPr lang="en-US" sz="2000" dirty="0">
                <a:solidFill>
                  <a:srgbClr val="E5E1DA"/>
                </a:solidFill>
                <a:latin typeface="Lato"/>
                <a:ea typeface="Lato"/>
                <a:cs typeface="Lato"/>
                <a:sym typeface="Lato"/>
              </a:rPr>
              <a:t> mas </a:t>
            </a:r>
            <a:r>
              <a:rPr lang="en-US" sz="2000" dirty="0" err="1">
                <a:solidFill>
                  <a:srgbClr val="E5E1DA"/>
                </a:solidFill>
                <a:latin typeface="Lato"/>
                <a:ea typeface="Lato"/>
                <a:cs typeface="Lato"/>
                <a:sym typeface="Lato"/>
              </a:rPr>
              <a:t>cercano</a:t>
            </a:r>
            <a:r>
              <a:rPr lang="en-US" sz="2000" dirty="0">
                <a:solidFill>
                  <a:srgbClr val="E5E1DA"/>
                </a:solidFill>
                <a:latin typeface="Lato"/>
                <a:ea typeface="Lato"/>
                <a:cs typeface="Lato"/>
                <a:sym typeface="Lato"/>
              </a:rPr>
              <a:t> </a:t>
            </a:r>
            <a:r>
              <a:rPr lang="en-US" sz="2000" dirty="0" err="1">
                <a:solidFill>
                  <a:srgbClr val="E5E1DA"/>
                </a:solidFill>
                <a:latin typeface="Lato"/>
                <a:ea typeface="Lato"/>
                <a:cs typeface="Lato"/>
                <a:sym typeface="Lato"/>
              </a:rPr>
              <a:t>trata</a:t>
            </a:r>
            <a:r>
              <a:rPr lang="en-US" sz="2000" dirty="0">
                <a:solidFill>
                  <a:srgbClr val="E5E1DA"/>
                </a:solidFill>
                <a:latin typeface="Lato"/>
                <a:ea typeface="Lato"/>
                <a:cs typeface="Lato"/>
                <a:sym typeface="Lato"/>
              </a:rPr>
              <a:t> de </a:t>
            </a:r>
            <a:r>
              <a:rPr lang="en-US" sz="2000" dirty="0" err="1">
                <a:solidFill>
                  <a:srgbClr val="E5E1DA"/>
                </a:solidFill>
                <a:latin typeface="Lato"/>
                <a:ea typeface="Lato"/>
                <a:cs typeface="Lato"/>
                <a:sym typeface="Lato"/>
              </a:rPr>
              <a:t>generar</a:t>
            </a:r>
            <a:r>
              <a:rPr lang="en-US" sz="2000" dirty="0">
                <a:solidFill>
                  <a:srgbClr val="E5E1DA"/>
                </a:solidFill>
                <a:latin typeface="Lato"/>
                <a:ea typeface="Lato"/>
                <a:cs typeface="Lato"/>
                <a:sym typeface="Lato"/>
              </a:rPr>
              <a:t> las </a:t>
            </a:r>
            <a:r>
              <a:rPr lang="en-US" sz="2000" dirty="0" err="1">
                <a:solidFill>
                  <a:srgbClr val="E5E1DA"/>
                </a:solidFill>
                <a:latin typeface="Lato"/>
                <a:ea typeface="Lato"/>
                <a:cs typeface="Lato"/>
                <a:sym typeface="Lato"/>
              </a:rPr>
              <a:t>condiciones</a:t>
            </a:r>
            <a:r>
              <a:rPr lang="en-US" sz="2000" dirty="0">
                <a:solidFill>
                  <a:srgbClr val="E5E1DA"/>
                </a:solidFill>
                <a:latin typeface="Lato"/>
                <a:ea typeface="Lato"/>
                <a:cs typeface="Lato"/>
                <a:sym typeface="Lato"/>
              </a:rPr>
              <a:t> de </a:t>
            </a:r>
            <a:r>
              <a:rPr lang="en-US" sz="2000" dirty="0" err="1">
                <a:solidFill>
                  <a:srgbClr val="E5E1DA"/>
                </a:solidFill>
                <a:latin typeface="Lato"/>
                <a:ea typeface="Lato"/>
                <a:cs typeface="Lato"/>
                <a:sym typeface="Lato"/>
              </a:rPr>
              <a:t>accesibilidad</a:t>
            </a:r>
            <a:r>
              <a:rPr lang="en-US" sz="2000" dirty="0">
                <a:solidFill>
                  <a:srgbClr val="E5E1DA"/>
                </a:solidFill>
                <a:latin typeface="Lato"/>
                <a:ea typeface="Lato"/>
                <a:cs typeface="Lato"/>
                <a:sym typeface="Lato"/>
              </a:rPr>
              <a:t>, </a:t>
            </a:r>
            <a:r>
              <a:rPr lang="en-US" sz="2000" dirty="0" err="1">
                <a:solidFill>
                  <a:srgbClr val="E5E1DA"/>
                </a:solidFill>
                <a:latin typeface="Lato"/>
                <a:ea typeface="Lato"/>
                <a:cs typeface="Lato"/>
                <a:sym typeface="Lato"/>
              </a:rPr>
              <a:t>puertas</a:t>
            </a:r>
            <a:r>
              <a:rPr lang="en-US" sz="2000" dirty="0">
                <a:solidFill>
                  <a:srgbClr val="E5E1DA"/>
                </a:solidFill>
                <a:latin typeface="Lato"/>
                <a:ea typeface="Lato"/>
                <a:cs typeface="Lato"/>
                <a:sym typeface="Lato"/>
              </a:rPr>
              <a:t> </a:t>
            </a:r>
            <a:r>
              <a:rPr lang="en-US" sz="2000" dirty="0" err="1">
                <a:solidFill>
                  <a:srgbClr val="E5E1DA"/>
                </a:solidFill>
                <a:latin typeface="Lato"/>
                <a:ea typeface="Lato"/>
                <a:cs typeface="Lato"/>
                <a:sym typeface="Lato"/>
              </a:rPr>
              <a:t>afuera</a:t>
            </a:r>
            <a:r>
              <a:rPr lang="en-US" sz="2000" dirty="0">
                <a:solidFill>
                  <a:srgbClr val="E5E1DA"/>
                </a:solidFill>
                <a:latin typeface="Lato"/>
                <a:ea typeface="Lato"/>
                <a:cs typeface="Lato"/>
                <a:sym typeface="Lato"/>
              </a:rPr>
              <a:t> no es lo </a:t>
            </a:r>
            <a:r>
              <a:rPr lang="en-US" sz="2000" dirty="0" err="1">
                <a:solidFill>
                  <a:srgbClr val="E5E1DA"/>
                </a:solidFill>
                <a:latin typeface="Lato"/>
                <a:ea typeface="Lato"/>
                <a:cs typeface="Lato"/>
                <a:sym typeface="Lato"/>
              </a:rPr>
              <a:t>mismo</a:t>
            </a:r>
            <a:r>
              <a:rPr lang="en-US" sz="2000" dirty="0">
                <a:solidFill>
                  <a:srgbClr val="E5E1DA"/>
                </a:solidFill>
                <a:latin typeface="Lato"/>
                <a:ea typeface="Lato"/>
                <a:cs typeface="Lato"/>
                <a:sym typeface="Lato"/>
              </a:rPr>
              <a:t>. </a:t>
            </a:r>
          </a:p>
          <a:p>
            <a:pPr algn="l">
              <a:lnSpc>
                <a:spcPts val="3079"/>
              </a:lnSpc>
              <a:spcBef>
                <a:spcPct val="0"/>
              </a:spcBef>
            </a:pPr>
            <a:r>
              <a:rPr lang="en-US" sz="2000" dirty="0">
                <a:solidFill>
                  <a:srgbClr val="E5E1DA"/>
                </a:solidFill>
                <a:latin typeface="Lato"/>
                <a:ea typeface="Lato"/>
                <a:cs typeface="Lato"/>
                <a:sym typeface="Lato"/>
              </a:rPr>
              <a:t>No hay </a:t>
            </a:r>
            <a:r>
              <a:rPr lang="en-US" sz="2000" dirty="0" err="1">
                <a:solidFill>
                  <a:srgbClr val="E5E1DA"/>
                </a:solidFill>
                <a:latin typeface="Lato"/>
                <a:ea typeface="Lato"/>
                <a:cs typeface="Lato"/>
                <a:sym typeface="Lato"/>
              </a:rPr>
              <a:t>opciones</a:t>
            </a:r>
            <a:r>
              <a:rPr lang="en-US" sz="2000" dirty="0">
                <a:solidFill>
                  <a:srgbClr val="E5E1DA"/>
                </a:solidFill>
                <a:latin typeface="Lato"/>
                <a:ea typeface="Lato"/>
                <a:cs typeface="Lato"/>
                <a:sym typeface="Lato"/>
              </a:rPr>
              <a:t>, no hay </a:t>
            </a:r>
            <a:r>
              <a:rPr lang="en-US" sz="2000" dirty="0" err="1">
                <a:solidFill>
                  <a:srgbClr val="E5E1DA"/>
                </a:solidFill>
                <a:latin typeface="Lato"/>
                <a:ea typeface="Lato"/>
                <a:cs typeface="Lato"/>
                <a:sym typeface="Lato"/>
              </a:rPr>
              <a:t>información</a:t>
            </a:r>
            <a:r>
              <a:rPr lang="en-US" sz="2000" dirty="0">
                <a:solidFill>
                  <a:srgbClr val="E5E1DA"/>
                </a:solidFill>
                <a:latin typeface="Lato"/>
                <a:ea typeface="Lato"/>
                <a:cs typeface="Lato"/>
                <a:sym typeface="Lato"/>
              </a:rPr>
              <a:t>, no hay </a:t>
            </a:r>
            <a:r>
              <a:rPr lang="en-US" sz="2000" dirty="0" err="1">
                <a:solidFill>
                  <a:srgbClr val="E5E1DA"/>
                </a:solidFill>
                <a:latin typeface="Lato"/>
                <a:ea typeface="Lato"/>
                <a:cs typeface="Lato"/>
                <a:sym typeface="Lato"/>
              </a:rPr>
              <a:t>rampas</a:t>
            </a:r>
            <a:r>
              <a:rPr lang="en-US" sz="2000" dirty="0">
                <a:solidFill>
                  <a:srgbClr val="E5E1DA"/>
                </a:solidFill>
                <a:latin typeface="Lato"/>
                <a:ea typeface="Lato"/>
                <a:cs typeface="Lato"/>
                <a:sym typeface="Lato"/>
              </a:rPr>
              <a:t>, ascensores, </a:t>
            </a:r>
            <a:r>
              <a:rPr lang="en-US" sz="2000" dirty="0" err="1">
                <a:solidFill>
                  <a:srgbClr val="E5E1DA"/>
                </a:solidFill>
                <a:latin typeface="Lato"/>
                <a:ea typeface="Lato"/>
                <a:cs typeface="Lato"/>
                <a:sym typeface="Lato"/>
              </a:rPr>
              <a:t>baños</a:t>
            </a:r>
            <a:r>
              <a:rPr lang="en-US" sz="2000" dirty="0">
                <a:solidFill>
                  <a:srgbClr val="E5E1DA"/>
                </a:solidFill>
                <a:latin typeface="Lato"/>
                <a:ea typeface="Lato"/>
                <a:cs typeface="Lato"/>
                <a:sym typeface="Lato"/>
              </a:rPr>
              <a:t> </a:t>
            </a:r>
            <a:r>
              <a:rPr lang="en-US" sz="2000" dirty="0" err="1">
                <a:solidFill>
                  <a:srgbClr val="E5E1DA"/>
                </a:solidFill>
                <a:latin typeface="Lato"/>
                <a:ea typeface="Lato"/>
                <a:cs typeface="Lato"/>
                <a:sym typeface="Lato"/>
              </a:rPr>
              <a:t>adaptados</a:t>
            </a:r>
            <a:r>
              <a:rPr lang="en-US" sz="2199" dirty="0">
                <a:solidFill>
                  <a:srgbClr val="E5E1DA"/>
                </a:solidFill>
                <a:latin typeface="Lato"/>
                <a:ea typeface="Lato"/>
                <a:cs typeface="Lato"/>
                <a:sym typeface="Lato"/>
              </a:rPr>
              <a:t>.</a:t>
            </a:r>
          </a:p>
        </p:txBody>
      </p:sp>
      <p:sp>
        <p:nvSpPr>
          <p:cNvPr id="26" name="TextBox 26"/>
          <p:cNvSpPr txBox="1"/>
          <p:nvPr/>
        </p:nvSpPr>
        <p:spPr>
          <a:xfrm>
            <a:off x="9377446" y="5728493"/>
            <a:ext cx="5445149" cy="404919"/>
          </a:xfrm>
          <a:prstGeom prst="rect">
            <a:avLst/>
          </a:prstGeom>
        </p:spPr>
        <p:txBody>
          <a:bodyPr lIns="0" tIns="0" rIns="0" bIns="0" rtlCol="0" anchor="t">
            <a:spAutoFit/>
          </a:bodyPr>
          <a:lstStyle/>
          <a:p>
            <a:pPr algn="l">
              <a:lnSpc>
                <a:spcPts val="3500"/>
              </a:lnSpc>
              <a:spcBef>
                <a:spcPct val="0"/>
              </a:spcBef>
            </a:pPr>
            <a:r>
              <a:rPr lang="en-US" sz="2500" b="1" dirty="0">
                <a:solidFill>
                  <a:srgbClr val="FBF9F1"/>
                </a:solidFill>
                <a:latin typeface="Lato Bold"/>
                <a:ea typeface="Lato Bold"/>
                <a:cs typeface="Lato Bold"/>
                <a:sym typeface="Lato Bold"/>
              </a:rPr>
              <a:t>¿Que </a:t>
            </a:r>
            <a:r>
              <a:rPr lang="en-US" sz="2500" b="1" dirty="0" err="1">
                <a:solidFill>
                  <a:srgbClr val="FBF9F1"/>
                </a:solidFill>
                <a:latin typeface="Lato Bold"/>
                <a:ea typeface="Lato Bold"/>
                <a:cs typeface="Lato Bold"/>
                <a:sym typeface="Lato Bold"/>
              </a:rPr>
              <a:t>ve</a:t>
            </a:r>
            <a:r>
              <a:rPr lang="en-US" sz="2500" b="1" dirty="0">
                <a:solidFill>
                  <a:srgbClr val="FBF9F1"/>
                </a:solidFill>
                <a:latin typeface="Lato Bold"/>
                <a:ea typeface="Lato Bold"/>
                <a:cs typeface="Lato Bold"/>
                <a:sym typeface="Lato Bold"/>
              </a:rPr>
              <a:t>?</a:t>
            </a:r>
          </a:p>
        </p:txBody>
      </p:sp>
      <p:sp>
        <p:nvSpPr>
          <p:cNvPr id="28" name="Rectángulo: esquinas redondeadas 27">
            <a:extLst>
              <a:ext uri="{FF2B5EF4-FFF2-40B4-BE49-F238E27FC236}">
                <a16:creationId xmlns:a16="http://schemas.microsoft.com/office/drawing/2014/main" id="{2F960EBF-492A-D823-8EFE-778406A80F07}"/>
              </a:ext>
            </a:extLst>
          </p:cNvPr>
          <p:cNvSpPr/>
          <p:nvPr/>
        </p:nvSpPr>
        <p:spPr>
          <a:xfrm>
            <a:off x="13692834" y="2437899"/>
            <a:ext cx="4196589" cy="3076853"/>
          </a:xfrm>
          <a:prstGeom prst="roundRect">
            <a:avLst/>
          </a:prstGeom>
        </p:spPr>
        <p:style>
          <a:lnRef idx="3">
            <a:schemeClr val="lt1"/>
          </a:lnRef>
          <a:fillRef idx="1">
            <a:schemeClr val="dk1"/>
          </a:fillRef>
          <a:effectRef idx="1">
            <a:schemeClr val="dk1"/>
          </a:effectRef>
          <a:fontRef idx="minor">
            <a:schemeClr val="lt1"/>
          </a:fontRef>
        </p:style>
        <p:txBody>
          <a:bodyPr rtlCol="0" anchor="t"/>
          <a:lstStyle/>
          <a:p>
            <a:pPr algn="ctr">
              <a:lnSpc>
                <a:spcPts val="3500"/>
              </a:lnSpc>
              <a:spcBef>
                <a:spcPct val="0"/>
              </a:spcBef>
            </a:pPr>
            <a:r>
              <a:rPr lang="en-US" sz="2500" b="1" dirty="0" err="1">
                <a:solidFill>
                  <a:srgbClr val="FBF9F1"/>
                </a:solidFill>
                <a:latin typeface="Lato Bold"/>
                <a:ea typeface="Lato Bold"/>
                <a:cs typeface="Lato Bold"/>
                <a:sym typeface="Lato Bold"/>
              </a:rPr>
              <a:t>Frustraciones</a:t>
            </a:r>
            <a:endParaRPr lang="en-US" sz="2500" b="1" dirty="0">
              <a:solidFill>
                <a:srgbClr val="FBF9F1"/>
              </a:solidFill>
              <a:latin typeface="Lato Bold"/>
              <a:ea typeface="Lato Bold"/>
              <a:cs typeface="Lato Bold"/>
              <a:sym typeface="Lato Bold"/>
            </a:endParaRPr>
          </a:p>
          <a:p>
            <a:pPr algn="ctr">
              <a:lnSpc>
                <a:spcPts val="3500"/>
              </a:lnSpc>
              <a:spcBef>
                <a:spcPct val="0"/>
              </a:spcBef>
            </a:pPr>
            <a:endParaRPr lang="en-US" sz="2500" b="1" dirty="0">
              <a:solidFill>
                <a:srgbClr val="FBF9F1"/>
              </a:solidFill>
              <a:latin typeface="Lato Bold"/>
              <a:ea typeface="Lato Bold"/>
              <a:cs typeface="Lato Bold"/>
              <a:sym typeface="Lato Bold"/>
            </a:endParaRPr>
          </a:p>
          <a:p>
            <a:pPr algn="ctr">
              <a:lnSpc>
                <a:spcPts val="3500"/>
              </a:lnSpc>
              <a:spcBef>
                <a:spcPct val="0"/>
              </a:spcBef>
            </a:pPr>
            <a:r>
              <a:rPr lang="en-US" sz="2000" b="1" dirty="0" err="1">
                <a:solidFill>
                  <a:srgbClr val="FBF9F1"/>
                </a:solidFill>
                <a:latin typeface="Lato Bold"/>
                <a:ea typeface="Lato Bold"/>
                <a:cs typeface="Lato Bold"/>
                <a:sym typeface="Lato Bold"/>
              </a:rPr>
              <a:t>Encontrarse</a:t>
            </a:r>
            <a:r>
              <a:rPr lang="en-US" sz="2000" b="1" dirty="0">
                <a:solidFill>
                  <a:srgbClr val="FBF9F1"/>
                </a:solidFill>
                <a:latin typeface="Lato Bold"/>
                <a:ea typeface="Lato Bold"/>
                <a:cs typeface="Lato Bold"/>
                <a:sym typeface="Lato Bold"/>
              </a:rPr>
              <a:t> </a:t>
            </a:r>
            <a:r>
              <a:rPr lang="en-US" sz="2000" b="1" dirty="0" err="1">
                <a:solidFill>
                  <a:srgbClr val="FBF9F1"/>
                </a:solidFill>
                <a:latin typeface="Lato Bold"/>
                <a:ea typeface="Lato Bold"/>
                <a:cs typeface="Lato Bold"/>
                <a:sym typeface="Lato Bold"/>
              </a:rPr>
              <a:t>una</a:t>
            </a:r>
            <a:r>
              <a:rPr lang="en-US" sz="2000" b="1" dirty="0">
                <a:solidFill>
                  <a:srgbClr val="FBF9F1"/>
                </a:solidFill>
                <a:latin typeface="Lato Bold"/>
                <a:ea typeface="Lato Bold"/>
                <a:cs typeface="Lato Bold"/>
                <a:sym typeface="Lato Bold"/>
              </a:rPr>
              <a:t> y </a:t>
            </a:r>
            <a:r>
              <a:rPr lang="en-US" sz="2000" b="1" dirty="0" err="1">
                <a:solidFill>
                  <a:srgbClr val="FBF9F1"/>
                </a:solidFill>
                <a:latin typeface="Lato Bold"/>
                <a:ea typeface="Lato Bold"/>
                <a:cs typeface="Lato Bold"/>
                <a:sym typeface="Lato Bold"/>
              </a:rPr>
              <a:t>otra</a:t>
            </a:r>
            <a:r>
              <a:rPr lang="en-US" sz="2000" b="1" dirty="0">
                <a:solidFill>
                  <a:srgbClr val="FBF9F1"/>
                </a:solidFill>
                <a:latin typeface="Lato Bold"/>
                <a:ea typeface="Lato Bold"/>
                <a:cs typeface="Lato Bold"/>
                <a:sym typeface="Lato Bold"/>
              </a:rPr>
              <a:t> </a:t>
            </a:r>
            <a:r>
              <a:rPr lang="en-US" sz="2000" b="1" dirty="0" err="1">
                <a:solidFill>
                  <a:srgbClr val="FBF9F1"/>
                </a:solidFill>
                <a:latin typeface="Lato Bold"/>
                <a:ea typeface="Lato Bold"/>
                <a:cs typeface="Lato Bold"/>
                <a:sym typeface="Lato Bold"/>
              </a:rPr>
              <a:t>vez</a:t>
            </a:r>
            <a:r>
              <a:rPr lang="en-US" sz="2000" b="1" dirty="0">
                <a:solidFill>
                  <a:srgbClr val="FBF9F1"/>
                </a:solidFill>
                <a:latin typeface="Lato Bold"/>
                <a:ea typeface="Lato Bold"/>
                <a:cs typeface="Lato Bold"/>
                <a:sym typeface="Lato Bold"/>
              </a:rPr>
              <a:t> con lo </a:t>
            </a:r>
            <a:r>
              <a:rPr lang="en-US" sz="2000" b="1" dirty="0" err="1">
                <a:solidFill>
                  <a:srgbClr val="FBF9F1"/>
                </a:solidFill>
                <a:latin typeface="Lato Bold"/>
                <a:ea typeface="Lato Bold"/>
                <a:cs typeface="Lato Bold"/>
                <a:sym typeface="Lato Bold"/>
              </a:rPr>
              <a:t>mismo</a:t>
            </a:r>
            <a:r>
              <a:rPr lang="en-US" sz="2000" b="1" dirty="0">
                <a:solidFill>
                  <a:srgbClr val="FBF9F1"/>
                </a:solidFill>
                <a:latin typeface="Lato Bold"/>
                <a:ea typeface="Lato Bold"/>
                <a:cs typeface="Lato Bold"/>
                <a:sym typeface="Lato Bold"/>
              </a:rPr>
              <a:t>.</a:t>
            </a:r>
          </a:p>
          <a:p>
            <a:pPr algn="ctr">
              <a:lnSpc>
                <a:spcPts val="3500"/>
              </a:lnSpc>
              <a:spcBef>
                <a:spcPct val="0"/>
              </a:spcBef>
            </a:pPr>
            <a:r>
              <a:rPr lang="en-US" sz="2000" b="1" dirty="0">
                <a:solidFill>
                  <a:srgbClr val="FBF9F1"/>
                </a:solidFill>
                <a:latin typeface="Lato Bold"/>
                <a:ea typeface="Lato Bold"/>
                <a:cs typeface="Lato Bold"/>
                <a:sym typeface="Lato Bold"/>
              </a:rPr>
              <a:t>El </a:t>
            </a:r>
            <a:r>
              <a:rPr lang="en-US" sz="2000" b="1" dirty="0" err="1">
                <a:solidFill>
                  <a:srgbClr val="FBF9F1"/>
                </a:solidFill>
                <a:latin typeface="Lato Bold"/>
                <a:ea typeface="Lato Bold"/>
                <a:cs typeface="Lato Bold"/>
                <a:sym typeface="Lato Bold"/>
              </a:rPr>
              <a:t>impedimento</a:t>
            </a:r>
            <a:r>
              <a:rPr lang="en-US" sz="2000" b="1" dirty="0">
                <a:solidFill>
                  <a:srgbClr val="FBF9F1"/>
                </a:solidFill>
                <a:latin typeface="Lato Bold"/>
                <a:ea typeface="Lato Bold"/>
                <a:cs typeface="Lato Bold"/>
                <a:sym typeface="Lato Bold"/>
              </a:rPr>
              <a:t> a </a:t>
            </a:r>
            <a:r>
              <a:rPr lang="en-US" sz="2000" b="1" dirty="0" err="1">
                <a:solidFill>
                  <a:srgbClr val="FBF9F1"/>
                </a:solidFill>
                <a:latin typeface="Lato Bold"/>
                <a:ea typeface="Lato Bold"/>
                <a:cs typeface="Lato Bold"/>
                <a:sym typeface="Lato Bold"/>
              </a:rPr>
              <a:t>su</a:t>
            </a:r>
            <a:r>
              <a:rPr lang="en-US" sz="2000" b="1" dirty="0">
                <a:solidFill>
                  <a:srgbClr val="FBF9F1"/>
                </a:solidFill>
                <a:latin typeface="Lato Bold"/>
                <a:ea typeface="Lato Bold"/>
                <a:cs typeface="Lato Bold"/>
                <a:sym typeface="Lato Bold"/>
              </a:rPr>
              <a:t> libre </a:t>
            </a:r>
            <a:r>
              <a:rPr lang="en-US" sz="2000" b="1" dirty="0" err="1">
                <a:solidFill>
                  <a:srgbClr val="FBF9F1"/>
                </a:solidFill>
                <a:latin typeface="Lato Bold"/>
                <a:ea typeface="Lato Bold"/>
                <a:cs typeface="Lato Bold"/>
                <a:sym typeface="Lato Bold"/>
              </a:rPr>
              <a:t>circulación</a:t>
            </a:r>
            <a:r>
              <a:rPr lang="en-US" sz="2000" b="1" dirty="0">
                <a:solidFill>
                  <a:srgbClr val="FBF9F1"/>
                </a:solidFill>
                <a:latin typeface="Lato Bold"/>
                <a:ea typeface="Lato Bold"/>
                <a:cs typeface="Lato Bold"/>
                <a:sym typeface="Lato Bold"/>
              </a:rPr>
              <a:t>, a </a:t>
            </a:r>
            <a:r>
              <a:rPr lang="en-US" sz="2000" b="1" dirty="0" err="1">
                <a:solidFill>
                  <a:srgbClr val="FBF9F1"/>
                </a:solidFill>
                <a:latin typeface="Lato Bold"/>
                <a:ea typeface="Lato Bold"/>
                <a:cs typeface="Lato Bold"/>
                <a:sym typeface="Lato Bold"/>
              </a:rPr>
              <a:t>su</a:t>
            </a:r>
            <a:r>
              <a:rPr lang="en-US" sz="2000" b="1" dirty="0">
                <a:solidFill>
                  <a:srgbClr val="FBF9F1"/>
                </a:solidFill>
                <a:latin typeface="Lato Bold"/>
                <a:ea typeface="Lato Bold"/>
                <a:cs typeface="Lato Bold"/>
                <a:sym typeface="Lato Bold"/>
              </a:rPr>
              <a:t> </a:t>
            </a:r>
            <a:r>
              <a:rPr lang="en-US" sz="2000" b="1" dirty="0" err="1">
                <a:solidFill>
                  <a:srgbClr val="FBF9F1"/>
                </a:solidFill>
                <a:latin typeface="Lato Bold"/>
                <a:ea typeface="Lato Bold"/>
                <a:cs typeface="Lato Bold"/>
                <a:sym typeface="Lato Bold"/>
              </a:rPr>
              <a:t>accesibilidad</a:t>
            </a:r>
            <a:r>
              <a:rPr lang="en-US" sz="2000" b="1" dirty="0">
                <a:solidFill>
                  <a:srgbClr val="FBF9F1"/>
                </a:solidFill>
                <a:latin typeface="Lato Bold"/>
                <a:ea typeface="Lato Bold"/>
                <a:cs typeface="Lato Bold"/>
                <a:sym typeface="Lato Bold"/>
              </a:rPr>
              <a:t>.</a:t>
            </a:r>
          </a:p>
          <a:p>
            <a:pPr algn="ctr">
              <a:lnSpc>
                <a:spcPts val="3500"/>
              </a:lnSpc>
              <a:spcBef>
                <a:spcPct val="0"/>
              </a:spcBef>
            </a:pPr>
            <a:endParaRPr lang="en-US" sz="2200" b="1" dirty="0">
              <a:solidFill>
                <a:srgbClr val="FBF9F1"/>
              </a:solidFill>
              <a:latin typeface="Lato Bold"/>
              <a:ea typeface="Lato Bold"/>
              <a:cs typeface="Lato Bold"/>
              <a:sym typeface="Lato Bold"/>
            </a:endParaRPr>
          </a:p>
        </p:txBody>
      </p:sp>
      <p:sp>
        <p:nvSpPr>
          <p:cNvPr id="30" name="Rectángulo: esquinas redondeadas 29">
            <a:extLst>
              <a:ext uri="{FF2B5EF4-FFF2-40B4-BE49-F238E27FC236}">
                <a16:creationId xmlns:a16="http://schemas.microsoft.com/office/drawing/2014/main" id="{D4182CB9-C39B-67A7-D488-BFBF8CA4F083}"/>
              </a:ext>
            </a:extLst>
          </p:cNvPr>
          <p:cNvSpPr/>
          <p:nvPr/>
        </p:nvSpPr>
        <p:spPr>
          <a:xfrm>
            <a:off x="13716995" y="5533769"/>
            <a:ext cx="4196589" cy="2893591"/>
          </a:xfrm>
          <a:prstGeom prst="roundRect">
            <a:avLst/>
          </a:prstGeom>
        </p:spPr>
        <p:style>
          <a:lnRef idx="3">
            <a:schemeClr val="lt1"/>
          </a:lnRef>
          <a:fillRef idx="1">
            <a:schemeClr val="dk1"/>
          </a:fillRef>
          <a:effectRef idx="1">
            <a:schemeClr val="dk1"/>
          </a:effectRef>
          <a:fontRef idx="minor">
            <a:schemeClr val="lt1"/>
          </a:fontRef>
        </p:style>
        <p:txBody>
          <a:bodyPr rtlCol="0" anchor="t"/>
          <a:lstStyle/>
          <a:p>
            <a:pPr algn="ctr"/>
            <a:r>
              <a:rPr lang="es-AR" sz="2500" dirty="0">
                <a:latin typeface="Lato Bold" panose="020F0502020204030203" charset="0"/>
                <a:ea typeface="Lato Bold" panose="020F0502020204030203" charset="0"/>
                <a:cs typeface="Lato Bold" panose="020F0502020204030203" charset="0"/>
              </a:rPr>
              <a:t>Motivaciones</a:t>
            </a:r>
          </a:p>
          <a:p>
            <a:pPr algn="ctr"/>
            <a:endParaRPr lang="es-AR" sz="2500" dirty="0">
              <a:latin typeface="Lato Bold" panose="020F0502020204030203" charset="0"/>
              <a:ea typeface="Lato Bold" panose="020F0502020204030203" charset="0"/>
              <a:cs typeface="Lato Bold" panose="020F0502020204030203" charset="0"/>
            </a:endParaRPr>
          </a:p>
          <a:p>
            <a:pPr algn="ctr"/>
            <a:r>
              <a:rPr lang="es-AR" sz="2000" dirty="0">
                <a:latin typeface="Lato Bold" panose="020F0502020204030203" charset="0"/>
                <a:ea typeface="Lato Bold" panose="020F0502020204030203" charset="0"/>
                <a:cs typeface="Lato Bold" panose="020F0502020204030203" charset="0"/>
              </a:rPr>
              <a:t>Mejorar el entorno.</a:t>
            </a:r>
          </a:p>
          <a:p>
            <a:pPr algn="ctr"/>
            <a:r>
              <a:rPr lang="es-AR" sz="2000" dirty="0">
                <a:latin typeface="Lato Bold" panose="020F0502020204030203" charset="0"/>
                <a:ea typeface="Lato Bold" panose="020F0502020204030203" charset="0"/>
                <a:cs typeface="Lato Bold" panose="020F0502020204030203" charset="0"/>
              </a:rPr>
              <a:t>Compartir opiniones y experiencias.</a:t>
            </a:r>
          </a:p>
          <a:p>
            <a:pPr algn="ctr"/>
            <a:r>
              <a:rPr lang="es-AR" sz="2000" dirty="0">
                <a:latin typeface="Lato Bold" panose="020F0502020204030203" charset="0"/>
                <a:ea typeface="Lato Bold" panose="020F0502020204030203" charset="0"/>
                <a:cs typeface="Lato Bold" panose="020F0502020204030203" charset="0"/>
              </a:rPr>
              <a:t>Crear conciencia social</a:t>
            </a:r>
          </a:p>
        </p:txBody>
      </p:sp>
      <p:pic>
        <p:nvPicPr>
          <p:cNvPr id="38" name="Imagen 37" descr="Una persona sentada en una bicicleta&#10;&#10;Descripción generada automáticamente con confianza media">
            <a:extLst>
              <a:ext uri="{FF2B5EF4-FFF2-40B4-BE49-F238E27FC236}">
                <a16:creationId xmlns:a16="http://schemas.microsoft.com/office/drawing/2014/main" id="{AB672C8B-FD2E-76CA-7F6C-0B24975261E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85831" y="4677750"/>
            <a:ext cx="1510562" cy="151056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4" name="Freeform 18">
            <a:extLst>
              <a:ext uri="{FF2B5EF4-FFF2-40B4-BE49-F238E27FC236}">
                <a16:creationId xmlns:a16="http://schemas.microsoft.com/office/drawing/2014/main" id="{8027E0D9-1BF7-8518-397B-5005E8A0E14A}"/>
              </a:ext>
            </a:extLst>
          </p:cNvPr>
          <p:cNvSpPr/>
          <p:nvPr/>
        </p:nvSpPr>
        <p:spPr>
          <a:xfrm>
            <a:off x="5492704" y="558698"/>
            <a:ext cx="7306458" cy="1153381"/>
          </a:xfrm>
          <a:custGeom>
            <a:avLst/>
            <a:gdLst/>
            <a:ahLst/>
            <a:cxnLst/>
            <a:rect l="l" t="t" r="r" b="b"/>
            <a:pathLst>
              <a:path w="4039835" h="171301">
                <a:moveTo>
                  <a:pt x="30284" y="0"/>
                </a:moveTo>
                <a:lnTo>
                  <a:pt x="4009551" y="0"/>
                </a:lnTo>
                <a:cubicBezTo>
                  <a:pt x="4026276" y="0"/>
                  <a:pt x="4039835" y="13559"/>
                  <a:pt x="4039835" y="30284"/>
                </a:cubicBezTo>
                <a:lnTo>
                  <a:pt x="4039835" y="141018"/>
                </a:lnTo>
                <a:cubicBezTo>
                  <a:pt x="4039835" y="157743"/>
                  <a:pt x="4026276" y="171301"/>
                  <a:pt x="4009551" y="171301"/>
                </a:cubicBezTo>
                <a:lnTo>
                  <a:pt x="30284" y="171301"/>
                </a:lnTo>
                <a:cubicBezTo>
                  <a:pt x="13559" y="171301"/>
                  <a:pt x="0" y="157743"/>
                  <a:pt x="0" y="141018"/>
                </a:cubicBezTo>
                <a:lnTo>
                  <a:pt x="0" y="30284"/>
                </a:lnTo>
                <a:cubicBezTo>
                  <a:pt x="0" y="13559"/>
                  <a:pt x="13559" y="0"/>
                  <a:pt x="30284" y="0"/>
                </a:cubicBezTo>
                <a:close/>
              </a:path>
            </a:pathLst>
          </a:custGeom>
          <a:solidFill>
            <a:srgbClr val="000000">
              <a:alpha val="0"/>
            </a:srgbClr>
          </a:solidFill>
          <a:ln w="38100" cap="rnd">
            <a:solidFill>
              <a:srgbClr val="FBF9F1"/>
            </a:solidFill>
            <a:prstDash val="solid"/>
            <a:round/>
          </a:ln>
        </p:spPr>
        <p:txBody>
          <a:bodyPr/>
          <a:lstStyle/>
          <a:p>
            <a:endParaRPr lang="es-AR"/>
          </a:p>
        </p:txBody>
      </p:sp>
    </p:spTree>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a:extLst>
            <a:ext uri="{FF2B5EF4-FFF2-40B4-BE49-F238E27FC236}">
              <a16:creationId xmlns:a16="http://schemas.microsoft.com/office/drawing/2014/main" id="{FD11AF7F-2E05-BBF1-EF4E-5E52E9F04EDA}"/>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AEF671A2-D12C-09A2-1FD8-4C1802A93411}"/>
              </a:ext>
            </a:extLst>
          </p:cNvPr>
          <p:cNvSpPr/>
          <p:nvPr/>
        </p:nvSpPr>
        <p:spPr>
          <a:xfrm rot="1874186" flipV="1">
            <a:off x="-1622824" y="5241379"/>
            <a:ext cx="7674102" cy="8229600"/>
          </a:xfrm>
          <a:custGeom>
            <a:avLst/>
            <a:gdLst/>
            <a:ahLst/>
            <a:cxnLst/>
            <a:rect l="l" t="t" r="r" b="b"/>
            <a:pathLst>
              <a:path w="7674102" h="8229600">
                <a:moveTo>
                  <a:pt x="0" y="8229600"/>
                </a:moveTo>
                <a:lnTo>
                  <a:pt x="7674102" y="8229600"/>
                </a:lnTo>
                <a:lnTo>
                  <a:pt x="7674102" y="0"/>
                </a:lnTo>
                <a:lnTo>
                  <a:pt x="0" y="0"/>
                </a:lnTo>
                <a:lnTo>
                  <a:pt x="0" y="8229600"/>
                </a:lnTo>
                <a:close/>
              </a:path>
            </a:pathLst>
          </a:custGeom>
          <a:blipFill>
            <a:blip r:embed="rId2"/>
            <a:stretch>
              <a:fillRect/>
            </a:stretch>
          </a:blipFill>
        </p:spPr>
        <p:txBody>
          <a:bodyPr/>
          <a:lstStyle/>
          <a:p>
            <a:endParaRPr lang="es-AR"/>
          </a:p>
        </p:txBody>
      </p:sp>
      <p:sp>
        <p:nvSpPr>
          <p:cNvPr id="3" name="Freeform 3">
            <a:extLst>
              <a:ext uri="{FF2B5EF4-FFF2-40B4-BE49-F238E27FC236}">
                <a16:creationId xmlns:a16="http://schemas.microsoft.com/office/drawing/2014/main" id="{29526F0C-593E-D36D-11A6-6755214F6A2E}"/>
              </a:ext>
            </a:extLst>
          </p:cNvPr>
          <p:cNvSpPr/>
          <p:nvPr/>
        </p:nvSpPr>
        <p:spPr>
          <a:xfrm rot="15113677">
            <a:off x="13036752" y="1206705"/>
            <a:ext cx="6195600" cy="3384081"/>
          </a:xfrm>
          <a:custGeom>
            <a:avLst/>
            <a:gdLst/>
            <a:ahLst/>
            <a:cxnLst/>
            <a:rect l="l" t="t" r="r" b="b"/>
            <a:pathLst>
              <a:path w="6195600" h="3384081">
                <a:moveTo>
                  <a:pt x="0" y="0"/>
                </a:moveTo>
                <a:lnTo>
                  <a:pt x="6195601" y="0"/>
                </a:lnTo>
                <a:lnTo>
                  <a:pt x="6195601" y="3384081"/>
                </a:lnTo>
                <a:lnTo>
                  <a:pt x="0" y="3384081"/>
                </a:lnTo>
                <a:lnTo>
                  <a:pt x="0" y="0"/>
                </a:lnTo>
                <a:close/>
              </a:path>
            </a:pathLst>
          </a:custGeom>
          <a:blipFill>
            <a:blip r:embed="rId3"/>
            <a:stretch>
              <a:fillRect l="-9750" b="-143185"/>
            </a:stretch>
          </a:blipFill>
        </p:spPr>
        <p:txBody>
          <a:bodyPr/>
          <a:lstStyle/>
          <a:p>
            <a:endParaRPr lang="es-AR"/>
          </a:p>
        </p:txBody>
      </p:sp>
      <p:pic>
        <p:nvPicPr>
          <p:cNvPr id="5" name="Imagen 4" descr="Mujer sentada en una bicicleta&#10;&#10;Descripción generada automáticamente con confianza media">
            <a:extLst>
              <a:ext uri="{FF2B5EF4-FFF2-40B4-BE49-F238E27FC236}">
                <a16:creationId xmlns:a16="http://schemas.microsoft.com/office/drawing/2014/main" id="{A1816D8B-24F4-CAC8-81DE-A383CF38EF5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8600" y="257613"/>
            <a:ext cx="2647637" cy="264763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7" name="Rectángulo: esquinas redondeadas 26">
            <a:extLst>
              <a:ext uri="{FF2B5EF4-FFF2-40B4-BE49-F238E27FC236}">
                <a16:creationId xmlns:a16="http://schemas.microsoft.com/office/drawing/2014/main" id="{D0487328-BA8E-48A9-297E-0BD8B76CC37E}"/>
              </a:ext>
            </a:extLst>
          </p:cNvPr>
          <p:cNvSpPr/>
          <p:nvPr/>
        </p:nvSpPr>
        <p:spPr>
          <a:xfrm>
            <a:off x="205520" y="4152900"/>
            <a:ext cx="4495801" cy="2895602"/>
          </a:xfrm>
          <a:prstGeom prst="roundRect">
            <a:avLst/>
          </a:prstGeom>
        </p:spPr>
        <p:style>
          <a:lnRef idx="3">
            <a:schemeClr val="lt1"/>
          </a:lnRef>
          <a:fillRef idx="1">
            <a:schemeClr val="dk1"/>
          </a:fillRef>
          <a:effectRef idx="1">
            <a:schemeClr val="dk1"/>
          </a:effectRef>
          <a:fontRef idx="minor">
            <a:schemeClr val="lt1"/>
          </a:fontRef>
        </p:style>
        <p:txBody>
          <a:bodyPr rtlCol="0" anchor="t"/>
          <a:lstStyle/>
          <a:p>
            <a:pPr algn="ctr"/>
            <a:r>
              <a:rPr lang="es-AR" sz="2400" dirty="0">
                <a:latin typeface="Lato Bold" panose="020F0502020204030203" charset="0"/>
                <a:ea typeface="Lato Bold" panose="020F0502020204030203" charset="0"/>
                <a:cs typeface="Lato Bold" panose="020F0502020204030203" charset="0"/>
              </a:rPr>
              <a:t>LORENA MARTÍNEZ</a:t>
            </a:r>
          </a:p>
          <a:p>
            <a:r>
              <a:rPr lang="es-AR" sz="2400" dirty="0">
                <a:latin typeface="Lato Bold" panose="020F0502020204030203" charset="0"/>
                <a:ea typeface="Lato Bold" panose="020F0502020204030203" charset="0"/>
                <a:cs typeface="Lato Bold" panose="020F0502020204030203" charset="0"/>
              </a:rPr>
              <a:t>Edad: 23 años</a:t>
            </a:r>
          </a:p>
          <a:p>
            <a:r>
              <a:rPr lang="es-AR" sz="2400" dirty="0">
                <a:latin typeface="Lato Bold" panose="020F0502020204030203" charset="0"/>
                <a:ea typeface="Lato Bold" panose="020F0502020204030203" charset="0"/>
                <a:cs typeface="Lato Bold" panose="020F0502020204030203" charset="0"/>
              </a:rPr>
              <a:t>Género: Femenino</a:t>
            </a:r>
          </a:p>
          <a:p>
            <a:r>
              <a:rPr lang="es-AR" sz="2400" dirty="0">
                <a:latin typeface="Lato Bold" panose="020F0502020204030203" charset="0"/>
                <a:ea typeface="Lato Bold" panose="020F0502020204030203" charset="0"/>
                <a:cs typeface="Lato Bold" panose="020F0502020204030203" charset="0"/>
              </a:rPr>
              <a:t>Ubicación: Avellaneda, GBA </a:t>
            </a:r>
          </a:p>
          <a:p>
            <a:r>
              <a:rPr lang="es-AR" sz="2400" dirty="0">
                <a:latin typeface="Lato Bold" panose="020F0502020204030203" charset="0"/>
                <a:ea typeface="Lato Bold" panose="020F0502020204030203" charset="0"/>
                <a:cs typeface="Lato Bold" panose="020F0502020204030203" charset="0"/>
              </a:rPr>
              <a:t>Estado civil: Soltera</a:t>
            </a:r>
          </a:p>
          <a:p>
            <a:r>
              <a:rPr lang="es-AR" sz="2400" dirty="0">
                <a:latin typeface="Lato Bold" panose="020F0502020204030203" charset="0"/>
                <a:ea typeface="Lato Bold" panose="020F0502020204030203" charset="0"/>
                <a:cs typeface="Lato Bold" panose="020F0502020204030203" charset="0"/>
              </a:rPr>
              <a:t>Ocupación: Estudiante</a:t>
            </a:r>
            <a:endParaRPr lang="es-AR" sz="2000" dirty="0">
              <a:latin typeface="Lato Bold" panose="020F0502020204030203" charset="0"/>
              <a:ea typeface="Lato Bold" panose="020F0502020204030203" charset="0"/>
              <a:cs typeface="Lato Bold" panose="020F0502020204030203" charset="0"/>
            </a:endParaRPr>
          </a:p>
          <a:p>
            <a:pPr algn="ctr"/>
            <a:endParaRPr lang="es-AR" sz="2400" dirty="0">
              <a:latin typeface="Lato Bold" panose="020F0502020204030203" charset="0"/>
              <a:ea typeface="Lato Bold" panose="020F0502020204030203" charset="0"/>
              <a:cs typeface="Lato Bold" panose="020F0502020204030203" charset="0"/>
            </a:endParaRPr>
          </a:p>
          <a:p>
            <a:pPr algn="ctr"/>
            <a:endParaRPr lang="es-AR" sz="2400" dirty="0">
              <a:latin typeface="Lato Bold" panose="020F0502020204030203" charset="0"/>
              <a:ea typeface="Lato Bold" panose="020F0502020204030203" charset="0"/>
              <a:cs typeface="Lato Bold" panose="020F0502020204030203" charset="0"/>
            </a:endParaRPr>
          </a:p>
        </p:txBody>
      </p:sp>
      <p:sp>
        <p:nvSpPr>
          <p:cNvPr id="29" name="Rectángulo: esquinas redondeadas 28">
            <a:extLst>
              <a:ext uri="{FF2B5EF4-FFF2-40B4-BE49-F238E27FC236}">
                <a16:creationId xmlns:a16="http://schemas.microsoft.com/office/drawing/2014/main" id="{F7E95481-A6AE-57F1-7769-B63B49991D40}"/>
              </a:ext>
            </a:extLst>
          </p:cNvPr>
          <p:cNvSpPr/>
          <p:nvPr/>
        </p:nvSpPr>
        <p:spPr>
          <a:xfrm>
            <a:off x="3543300" y="348292"/>
            <a:ext cx="14401800" cy="1219200"/>
          </a:xfrm>
          <a:prstGeom prst="roundRect">
            <a:avLst/>
          </a:prstGeom>
        </p:spPr>
        <p:style>
          <a:lnRef idx="0">
            <a:schemeClr val="dk1"/>
          </a:lnRef>
          <a:fillRef idx="3">
            <a:schemeClr val="dk1"/>
          </a:fillRef>
          <a:effectRef idx="3">
            <a:schemeClr val="dk1"/>
          </a:effectRef>
          <a:fontRef idx="minor">
            <a:schemeClr val="lt1"/>
          </a:fontRef>
        </p:style>
        <p:txBody>
          <a:bodyPr rtlCol="0" anchor="t"/>
          <a:lstStyle/>
          <a:p>
            <a:r>
              <a:rPr lang="es-ES" sz="3200" dirty="0">
                <a:latin typeface="Cavolini" panose="020B0502040204020203" pitchFamily="66" charset="0"/>
                <a:ea typeface="Lato Bold" panose="020F0502020204030203" charset="0"/>
                <a:cs typeface="Cavolini" panose="020B0502040204020203" pitchFamily="66" charset="0"/>
              </a:rPr>
              <a:t>La mente no conoce de límites, las ideas nos permiten volar. </a:t>
            </a:r>
            <a:endParaRPr lang="es-AR" sz="3200" dirty="0">
              <a:latin typeface="Cavolini" panose="020B0502040204020203" pitchFamily="66" charset="0"/>
              <a:ea typeface="Lato Bold" panose="020F0502020204030203" charset="0"/>
              <a:cs typeface="Cavolini" panose="020B0502040204020203" pitchFamily="66" charset="0"/>
            </a:endParaRPr>
          </a:p>
        </p:txBody>
      </p:sp>
      <p:sp>
        <p:nvSpPr>
          <p:cNvPr id="31" name="Rectángulo: esquinas redondeadas 30">
            <a:extLst>
              <a:ext uri="{FF2B5EF4-FFF2-40B4-BE49-F238E27FC236}">
                <a16:creationId xmlns:a16="http://schemas.microsoft.com/office/drawing/2014/main" id="{7311DA7D-3ABB-76E5-F9B5-34434DB0FE26}"/>
              </a:ext>
            </a:extLst>
          </p:cNvPr>
          <p:cNvSpPr/>
          <p:nvPr/>
        </p:nvSpPr>
        <p:spPr>
          <a:xfrm>
            <a:off x="3657600" y="1591653"/>
            <a:ext cx="13868400" cy="2027847"/>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t"/>
          <a:lstStyle/>
          <a:p>
            <a:r>
              <a:rPr lang="es-ES" sz="2000" dirty="0">
                <a:latin typeface="Lato Bold" panose="020F0502020204030203" charset="0"/>
                <a:ea typeface="Lato Bold" panose="020F0502020204030203" charset="0"/>
                <a:cs typeface="Lato Bold" panose="020F0502020204030203" charset="0"/>
              </a:rPr>
              <a:t>BIOGRAFÍA</a:t>
            </a:r>
          </a:p>
          <a:p>
            <a:endParaRPr lang="es-ES" sz="2000" dirty="0">
              <a:latin typeface="Lato Bold" panose="020F0502020204030203" charset="0"/>
              <a:ea typeface="Lato Bold" panose="020F0502020204030203" charset="0"/>
              <a:cs typeface="Lato Bold" panose="020F0502020204030203" charset="0"/>
            </a:endParaRPr>
          </a:p>
          <a:p>
            <a:r>
              <a:rPr lang="es-ES" sz="2000" dirty="0">
                <a:latin typeface="Lato Bold" panose="020F0502020204030203" charset="0"/>
                <a:ea typeface="Lato Bold" panose="020F0502020204030203" charset="0"/>
                <a:cs typeface="Lato Bold" panose="020F0502020204030203" charset="0"/>
              </a:rPr>
              <a:t>Lorena es una joven independiente, estudia Bellas Artes y sueña con tener su propia galería para exponer sus creaciones.</a:t>
            </a:r>
          </a:p>
          <a:p>
            <a:r>
              <a:rPr lang="es-ES" sz="2000" dirty="0">
                <a:latin typeface="Lato Bold" panose="020F0502020204030203" charset="0"/>
                <a:ea typeface="Lato Bold" panose="020F0502020204030203" charset="0"/>
                <a:cs typeface="Lato Bold" panose="020F0502020204030203" charset="0"/>
              </a:rPr>
              <a:t>Actualmente vive con sus padres, disfruta de los paseos al aire libre, salir a comer y sobre todo ama los espectáculos. Lamentablemente no siempre puede disfrutar de sus placeres, ya que el entorno no cubre las necesidades de quienes, al igual que Lorena, se movilizan en una silla de ruedas.</a:t>
            </a:r>
            <a:endParaRPr lang="es-AR" sz="2000" dirty="0">
              <a:latin typeface="Lato Bold" panose="020F0502020204030203" charset="0"/>
              <a:ea typeface="Lato Bold" panose="020F0502020204030203" charset="0"/>
              <a:cs typeface="Lato Bold" panose="020F0502020204030203" charset="0"/>
            </a:endParaRPr>
          </a:p>
        </p:txBody>
      </p:sp>
      <p:sp>
        <p:nvSpPr>
          <p:cNvPr id="32" name="Rectángulo 31">
            <a:extLst>
              <a:ext uri="{FF2B5EF4-FFF2-40B4-BE49-F238E27FC236}">
                <a16:creationId xmlns:a16="http://schemas.microsoft.com/office/drawing/2014/main" id="{15BA3518-0BC1-D205-9F59-0716980FD514}"/>
              </a:ext>
            </a:extLst>
          </p:cNvPr>
          <p:cNvSpPr/>
          <p:nvPr/>
        </p:nvSpPr>
        <p:spPr>
          <a:xfrm>
            <a:off x="5257800" y="4152900"/>
            <a:ext cx="4800600" cy="2216091"/>
          </a:xfrm>
          <a:prstGeom prst="rect">
            <a:avLst/>
          </a:prstGeom>
        </p:spPr>
        <p:style>
          <a:lnRef idx="1">
            <a:schemeClr val="dk1"/>
          </a:lnRef>
          <a:fillRef idx="3">
            <a:schemeClr val="dk1"/>
          </a:fillRef>
          <a:effectRef idx="2">
            <a:schemeClr val="dk1"/>
          </a:effectRef>
          <a:fontRef idx="minor">
            <a:schemeClr val="lt1"/>
          </a:fontRef>
        </p:style>
        <p:txBody>
          <a:bodyPr rtlCol="0" anchor="t"/>
          <a:lstStyle/>
          <a:p>
            <a:pPr algn="ctr"/>
            <a:r>
              <a:rPr lang="es-ES" sz="2000" dirty="0">
                <a:latin typeface="Lato Bold" panose="020F0502020204030203" charset="0"/>
                <a:ea typeface="Lato Bold" panose="020F0502020204030203" charset="0"/>
                <a:cs typeface="Lato Bold" panose="020F0502020204030203" charset="0"/>
              </a:rPr>
              <a:t>OBJETIVOS</a:t>
            </a:r>
          </a:p>
          <a:p>
            <a:pPr algn="ctr"/>
            <a:endParaRPr lang="es-ES" sz="2000" dirty="0">
              <a:latin typeface="Lato Bold" panose="020F0502020204030203" charset="0"/>
              <a:ea typeface="Lato Bold" panose="020F0502020204030203" charset="0"/>
              <a:cs typeface="Lato Bold" panose="020F0502020204030203" charset="0"/>
            </a:endParaRPr>
          </a:p>
          <a:p>
            <a:pPr marL="342900" indent="-342900" algn="ctr">
              <a:buFont typeface="Arial" panose="020B0604020202020204" pitchFamily="34" charset="0"/>
              <a:buChar char="•"/>
            </a:pPr>
            <a:r>
              <a:rPr lang="es-ES" sz="2000" dirty="0">
                <a:latin typeface="Lato Bold" panose="020F0502020204030203" charset="0"/>
                <a:ea typeface="Lato Bold" panose="020F0502020204030203" charset="0"/>
                <a:cs typeface="Lato Bold" panose="020F0502020204030203" charset="0"/>
              </a:rPr>
              <a:t>Poder trasladarse en transporte público sin inconvenientes.</a:t>
            </a:r>
          </a:p>
          <a:p>
            <a:pPr marL="342900" indent="-342900" algn="ctr">
              <a:buFont typeface="Arial" panose="020B0604020202020204" pitchFamily="34" charset="0"/>
              <a:buChar char="•"/>
            </a:pPr>
            <a:r>
              <a:rPr lang="es-ES" sz="2000" dirty="0">
                <a:latin typeface="Lato Bold" panose="020F0502020204030203" charset="0"/>
                <a:ea typeface="Lato Bold" panose="020F0502020204030203" charset="0"/>
                <a:cs typeface="Lato Bold" panose="020F0502020204030203" charset="0"/>
              </a:rPr>
              <a:t>Ir a comer al lugar que le guste.</a:t>
            </a:r>
          </a:p>
          <a:p>
            <a:pPr marL="342900" indent="-342900" algn="ctr">
              <a:buFont typeface="Arial" panose="020B0604020202020204" pitchFamily="34" charset="0"/>
              <a:buChar char="•"/>
            </a:pPr>
            <a:r>
              <a:rPr lang="es-ES" sz="2000" dirty="0">
                <a:latin typeface="Lato Bold" panose="020F0502020204030203" charset="0"/>
                <a:ea typeface="Lato Bold" panose="020F0502020204030203" charset="0"/>
                <a:cs typeface="Lato Bold" panose="020F0502020204030203" charset="0"/>
              </a:rPr>
              <a:t>Disfrutar de una película en el cine con sus amigos.</a:t>
            </a:r>
          </a:p>
          <a:p>
            <a:pPr marL="342900" indent="-342900">
              <a:buFont typeface="Arial" panose="020B0604020202020204" pitchFamily="34" charset="0"/>
              <a:buChar char="•"/>
            </a:pPr>
            <a:endParaRPr lang="es-AR" sz="2000" dirty="0">
              <a:latin typeface="Lato Bold" panose="020F0502020204030203" charset="0"/>
              <a:ea typeface="Lato Bold" panose="020F0502020204030203" charset="0"/>
              <a:cs typeface="Lato Bold" panose="020F0502020204030203" charset="0"/>
            </a:endParaRPr>
          </a:p>
        </p:txBody>
      </p:sp>
      <p:sp>
        <p:nvSpPr>
          <p:cNvPr id="33" name="Rectángulo 32">
            <a:extLst>
              <a:ext uri="{FF2B5EF4-FFF2-40B4-BE49-F238E27FC236}">
                <a16:creationId xmlns:a16="http://schemas.microsoft.com/office/drawing/2014/main" id="{6A1B0B47-DF4C-25B9-6F17-BAB7B6431120}"/>
              </a:ext>
            </a:extLst>
          </p:cNvPr>
          <p:cNvSpPr/>
          <p:nvPr/>
        </p:nvSpPr>
        <p:spPr>
          <a:xfrm>
            <a:off x="10744200" y="4152900"/>
            <a:ext cx="5638800" cy="2895602"/>
          </a:xfrm>
          <a:prstGeom prst="rect">
            <a:avLst/>
          </a:prstGeom>
        </p:spPr>
        <p:style>
          <a:lnRef idx="1">
            <a:schemeClr val="dk1"/>
          </a:lnRef>
          <a:fillRef idx="3">
            <a:schemeClr val="dk1"/>
          </a:fillRef>
          <a:effectRef idx="2">
            <a:schemeClr val="dk1"/>
          </a:effectRef>
          <a:fontRef idx="minor">
            <a:schemeClr val="lt1"/>
          </a:fontRef>
        </p:style>
        <p:txBody>
          <a:bodyPr rtlCol="0" anchor="t"/>
          <a:lstStyle/>
          <a:p>
            <a:pPr algn="ctr"/>
            <a:r>
              <a:rPr lang="es-ES" sz="2000" dirty="0">
                <a:latin typeface="Lato Bold" panose="020F0502020204030203" charset="0"/>
                <a:ea typeface="Lato Bold" panose="020F0502020204030203" charset="0"/>
                <a:cs typeface="Lato Bold" panose="020F0502020204030203" charset="0"/>
              </a:rPr>
              <a:t>FRUSTRACIONES</a:t>
            </a:r>
          </a:p>
          <a:p>
            <a:pPr algn="ctr"/>
            <a:endParaRPr lang="es-ES" sz="2000" dirty="0">
              <a:latin typeface="Lato Bold" panose="020F0502020204030203" charset="0"/>
              <a:ea typeface="Lato Bold" panose="020F0502020204030203" charset="0"/>
              <a:cs typeface="Lato Bold" panose="020F0502020204030203" charset="0"/>
            </a:endParaRPr>
          </a:p>
          <a:p>
            <a:pPr marL="342900" indent="-342900" algn="ctr">
              <a:buFont typeface="Arial" panose="020B0604020202020204" pitchFamily="34" charset="0"/>
              <a:buChar char="•"/>
            </a:pPr>
            <a:r>
              <a:rPr lang="es-AR" dirty="0">
                <a:latin typeface="Lato Bold" panose="020F0502020204030203" charset="0"/>
                <a:ea typeface="Lato Bold" panose="020F0502020204030203" charset="0"/>
                <a:cs typeface="Lato Bold" panose="020F0502020204030203" charset="0"/>
              </a:rPr>
              <a:t>No encontrar un colectivo adaptado, que no todas las estaciones de subte/tren tengan rampas o ascensores que le permitan acceder.</a:t>
            </a:r>
          </a:p>
          <a:p>
            <a:pPr marL="342900" indent="-342900" algn="ctr">
              <a:buFont typeface="Arial" panose="020B0604020202020204" pitchFamily="34" charset="0"/>
              <a:buChar char="•"/>
            </a:pPr>
            <a:r>
              <a:rPr lang="es-AR" dirty="0">
                <a:latin typeface="Lato Bold" panose="020F0502020204030203" charset="0"/>
                <a:ea typeface="Lato Bold" panose="020F0502020204030203" charset="0"/>
                <a:cs typeface="Lato Bold" panose="020F0502020204030203" charset="0"/>
              </a:rPr>
              <a:t>Llegar a un lugar y que no haya rampa de acceso, o que no haya un baño adaptado.</a:t>
            </a:r>
          </a:p>
          <a:p>
            <a:pPr marL="342900" indent="-342900" algn="ctr">
              <a:buFont typeface="Arial" panose="020B0604020202020204" pitchFamily="34" charset="0"/>
              <a:buChar char="•"/>
            </a:pPr>
            <a:r>
              <a:rPr lang="es-AR" dirty="0">
                <a:latin typeface="Lato Bold" panose="020F0502020204030203" charset="0"/>
                <a:ea typeface="Lato Bold" panose="020F0502020204030203" charset="0"/>
                <a:cs typeface="Lato Bold" panose="020F0502020204030203" charset="0"/>
              </a:rPr>
              <a:t>Que al llegar al cine, no haya salas con ubicación para personas con sillas de ruedas.</a:t>
            </a:r>
          </a:p>
        </p:txBody>
      </p:sp>
      <p:sp>
        <p:nvSpPr>
          <p:cNvPr id="35" name="Rectángulo 34">
            <a:extLst>
              <a:ext uri="{FF2B5EF4-FFF2-40B4-BE49-F238E27FC236}">
                <a16:creationId xmlns:a16="http://schemas.microsoft.com/office/drawing/2014/main" id="{2C54D228-FB8A-C07A-16EE-D202E6B35941}"/>
              </a:ext>
            </a:extLst>
          </p:cNvPr>
          <p:cNvSpPr/>
          <p:nvPr/>
        </p:nvSpPr>
        <p:spPr>
          <a:xfrm>
            <a:off x="457200" y="7374678"/>
            <a:ext cx="4800600" cy="2216091"/>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t"/>
          <a:lstStyle/>
          <a:p>
            <a:pPr algn="ctr"/>
            <a:r>
              <a:rPr lang="es-ES" sz="2000" dirty="0">
                <a:latin typeface="Lato Bold" panose="020F0502020204030203" charset="0"/>
                <a:ea typeface="Lato Bold" panose="020F0502020204030203" charset="0"/>
                <a:cs typeface="Lato Bold" panose="020F0502020204030203" charset="0"/>
              </a:rPr>
              <a:t>JUSTIFICACIÓN</a:t>
            </a:r>
          </a:p>
          <a:p>
            <a:pPr algn="ctr"/>
            <a:endParaRPr lang="es-ES" sz="2000" dirty="0">
              <a:latin typeface="Lato Bold" panose="020F0502020204030203" charset="0"/>
              <a:ea typeface="Lato Bold" panose="020F0502020204030203" charset="0"/>
              <a:cs typeface="Lato Bold" panose="020F0502020204030203" charset="0"/>
            </a:endParaRPr>
          </a:p>
          <a:p>
            <a:pPr algn="ctr"/>
            <a:r>
              <a:rPr lang="es-ES" sz="2000" dirty="0">
                <a:latin typeface="Lato Bold" panose="020F0502020204030203" charset="0"/>
                <a:ea typeface="Lato Bold" panose="020F0502020204030203" charset="0"/>
                <a:cs typeface="Lato Bold" panose="020F0502020204030203" charset="0"/>
              </a:rPr>
              <a:t>Por su edad, Lorena quiere disfrutar con sus amigos de una cena, una película o una buena obra de teatro.  Su vínculo con el arte se puede nutrir más, si puede acceder a distintos espectáculos.</a:t>
            </a:r>
            <a:endParaRPr lang="es-AR" sz="2000" dirty="0">
              <a:latin typeface="Lato Bold" panose="020F0502020204030203" charset="0"/>
              <a:ea typeface="Lato Bold" panose="020F0502020204030203" charset="0"/>
              <a:cs typeface="Lato Bold" panose="020F0502020204030203" charset="0"/>
            </a:endParaRPr>
          </a:p>
        </p:txBody>
      </p:sp>
      <p:sp>
        <p:nvSpPr>
          <p:cNvPr id="36" name="Rectángulo 35">
            <a:extLst>
              <a:ext uri="{FF2B5EF4-FFF2-40B4-BE49-F238E27FC236}">
                <a16:creationId xmlns:a16="http://schemas.microsoft.com/office/drawing/2014/main" id="{A1BF248C-43DF-4307-E9CD-8372C19F2D54}"/>
              </a:ext>
            </a:extLst>
          </p:cNvPr>
          <p:cNvSpPr/>
          <p:nvPr/>
        </p:nvSpPr>
        <p:spPr>
          <a:xfrm>
            <a:off x="6202647" y="7374677"/>
            <a:ext cx="5867400" cy="2216091"/>
          </a:xfrm>
          <a:prstGeom prst="rect">
            <a:avLst/>
          </a:prstGeom>
        </p:spPr>
        <p:style>
          <a:lnRef idx="1">
            <a:schemeClr val="dk1"/>
          </a:lnRef>
          <a:fillRef idx="3">
            <a:schemeClr val="dk1"/>
          </a:fillRef>
          <a:effectRef idx="2">
            <a:schemeClr val="dk1"/>
          </a:effectRef>
          <a:fontRef idx="minor">
            <a:schemeClr val="lt1"/>
          </a:fontRef>
        </p:style>
        <p:txBody>
          <a:bodyPr rtlCol="0" anchor="t"/>
          <a:lstStyle/>
          <a:p>
            <a:pPr algn="ctr"/>
            <a:r>
              <a:rPr lang="es-ES" sz="2000" dirty="0">
                <a:latin typeface="Lato Bold" panose="020F0502020204030203" charset="0"/>
                <a:ea typeface="Lato Bold" panose="020F0502020204030203" charset="0"/>
                <a:cs typeface="Lato Bold" panose="020F0502020204030203" charset="0"/>
              </a:rPr>
              <a:t>MOTIVACIONES</a:t>
            </a:r>
          </a:p>
          <a:p>
            <a:pPr algn="ctr"/>
            <a:endParaRPr lang="es-ES" sz="2000" dirty="0">
              <a:latin typeface="Lato Bold" panose="020F0502020204030203" charset="0"/>
              <a:ea typeface="Lato Bold" panose="020F0502020204030203" charset="0"/>
              <a:cs typeface="Lato Bold" panose="020F0502020204030203" charset="0"/>
            </a:endParaRPr>
          </a:p>
          <a:p>
            <a:pPr marL="342900" indent="-342900" algn="ctr">
              <a:buFont typeface="Arial" panose="020B0604020202020204" pitchFamily="34" charset="0"/>
              <a:buChar char="•"/>
            </a:pPr>
            <a:r>
              <a:rPr lang="es-ES" sz="2000" dirty="0">
                <a:latin typeface="Lato Bold" panose="020F0502020204030203" charset="0"/>
                <a:ea typeface="Lato Bold" panose="020F0502020204030203" charset="0"/>
                <a:cs typeface="Lato Bold" panose="020F0502020204030203" charset="0"/>
              </a:rPr>
              <a:t>Ser una mujer independiente.</a:t>
            </a:r>
          </a:p>
          <a:p>
            <a:pPr marL="342900" indent="-342900" algn="ctr">
              <a:buFont typeface="Arial" panose="020B0604020202020204" pitchFamily="34" charset="0"/>
              <a:buChar char="•"/>
            </a:pPr>
            <a:r>
              <a:rPr lang="es-ES" sz="2000" dirty="0">
                <a:latin typeface="Lato Bold" panose="020F0502020204030203" charset="0"/>
                <a:ea typeface="Lato Bold" panose="020F0502020204030203" charset="0"/>
                <a:cs typeface="Lato Bold" panose="020F0502020204030203" charset="0"/>
              </a:rPr>
              <a:t>Tener las mismas posibilidades que todos.</a:t>
            </a:r>
          </a:p>
          <a:p>
            <a:pPr marL="342900" indent="-342900" algn="ctr">
              <a:buFont typeface="Arial" panose="020B0604020202020204" pitchFamily="34" charset="0"/>
              <a:buChar char="•"/>
            </a:pPr>
            <a:r>
              <a:rPr lang="es-ES" sz="2000" dirty="0">
                <a:latin typeface="Lato Bold" panose="020F0502020204030203" charset="0"/>
                <a:ea typeface="Lato Bold" panose="020F0502020204030203" charset="0"/>
                <a:cs typeface="Lato Bold" panose="020F0502020204030203" charset="0"/>
              </a:rPr>
              <a:t>Ser libre de elegir a donde dirigirse, sin preocuparse.</a:t>
            </a:r>
            <a:endParaRPr lang="es-AR" sz="2000" dirty="0">
              <a:latin typeface="Lato Bold" panose="020F0502020204030203" charset="0"/>
              <a:ea typeface="Lato Bold" panose="020F0502020204030203" charset="0"/>
              <a:cs typeface="Lato Bold" panose="020F0502020204030203" charset="0"/>
            </a:endParaRPr>
          </a:p>
        </p:txBody>
      </p:sp>
      <p:sp>
        <p:nvSpPr>
          <p:cNvPr id="38" name="Rectángulo 37">
            <a:extLst>
              <a:ext uri="{FF2B5EF4-FFF2-40B4-BE49-F238E27FC236}">
                <a16:creationId xmlns:a16="http://schemas.microsoft.com/office/drawing/2014/main" id="{F9F88308-3529-C343-2EB3-2FC994FCC40B}"/>
              </a:ext>
            </a:extLst>
          </p:cNvPr>
          <p:cNvSpPr/>
          <p:nvPr/>
        </p:nvSpPr>
        <p:spPr>
          <a:xfrm>
            <a:off x="12877800" y="7374678"/>
            <a:ext cx="4154101" cy="2216091"/>
          </a:xfrm>
          <a:prstGeom prst="rect">
            <a:avLst/>
          </a:prstGeom>
        </p:spPr>
        <p:style>
          <a:lnRef idx="1">
            <a:schemeClr val="dk1"/>
          </a:lnRef>
          <a:fillRef idx="3">
            <a:schemeClr val="dk1"/>
          </a:fillRef>
          <a:effectRef idx="2">
            <a:schemeClr val="dk1"/>
          </a:effectRef>
          <a:fontRef idx="minor">
            <a:schemeClr val="lt1"/>
          </a:fontRef>
        </p:style>
        <p:txBody>
          <a:bodyPr rtlCol="0" anchor="t"/>
          <a:lstStyle/>
          <a:p>
            <a:pPr algn="ctr"/>
            <a:r>
              <a:rPr lang="es-ES" sz="2000" dirty="0">
                <a:latin typeface="Lato Bold" panose="020F0502020204030203" charset="0"/>
                <a:ea typeface="Lato Bold" panose="020F0502020204030203" charset="0"/>
                <a:cs typeface="Lato Bold" panose="020F0502020204030203" charset="0"/>
              </a:rPr>
              <a:t>HABILIDADES TECNOLÓGICAS</a:t>
            </a:r>
          </a:p>
          <a:p>
            <a:pPr algn="ctr"/>
            <a:endParaRPr lang="es-ES" sz="2000" dirty="0">
              <a:latin typeface="Lato Bold" panose="020F0502020204030203" charset="0"/>
              <a:ea typeface="Lato Bold" panose="020F0502020204030203" charset="0"/>
              <a:cs typeface="Lato Bold" panose="020F0502020204030203" charset="0"/>
            </a:endParaRPr>
          </a:p>
          <a:p>
            <a:pPr algn="ctr"/>
            <a:r>
              <a:rPr lang="es-ES" sz="2000" dirty="0">
                <a:latin typeface="Lato Bold" panose="020F0502020204030203" charset="0"/>
                <a:ea typeface="Lato Bold" panose="020F0502020204030203" charset="0"/>
                <a:cs typeface="Lato Bold" panose="020F0502020204030203" charset="0"/>
              </a:rPr>
              <a:t>Maneja todas las redes sociales (Instagram, Facebook, TikTok).</a:t>
            </a:r>
          </a:p>
          <a:p>
            <a:pPr algn="ctr"/>
            <a:r>
              <a:rPr lang="es-ES" sz="2000" dirty="0">
                <a:latin typeface="Lato Bold" panose="020F0502020204030203" charset="0"/>
                <a:ea typeface="Lato Bold" panose="020F0502020204030203" charset="0"/>
                <a:cs typeface="Lato Bold" panose="020F0502020204030203" charset="0"/>
              </a:rPr>
              <a:t>Está familiarizada con el uso de Apps.</a:t>
            </a:r>
            <a:endParaRPr lang="es-AR" sz="2000" dirty="0">
              <a:latin typeface="Lato Bold" panose="020F0502020204030203" charset="0"/>
              <a:ea typeface="Lato Bold" panose="020F0502020204030203" charset="0"/>
              <a:cs typeface="Lato Bold" panose="020F0502020204030203" charset="0"/>
            </a:endParaRPr>
          </a:p>
        </p:txBody>
      </p:sp>
    </p:spTree>
    <p:extLst>
      <p:ext uri="{BB962C8B-B14F-4D97-AF65-F5344CB8AC3E}">
        <p14:creationId xmlns:p14="http://schemas.microsoft.com/office/powerpoint/2010/main" val="888562859"/>
      </p:ext>
    </p:extLst>
  </p:cSld>
  <p:clrMapOvr>
    <a:masterClrMapping/>
  </p:clrMapOvr>
  <p:transition spd="slow">
    <p:wheel spokes="1"/>
  </p:transition>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a:extLst>
            <a:ext uri="{FF2B5EF4-FFF2-40B4-BE49-F238E27FC236}">
              <a16:creationId xmlns:a16="http://schemas.microsoft.com/office/drawing/2014/main" id="{405FE086-8B8E-1406-08D5-7E9F68426677}"/>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1E97246C-AC5A-027F-1FD7-B4533D787DDF}"/>
              </a:ext>
            </a:extLst>
          </p:cNvPr>
          <p:cNvSpPr/>
          <p:nvPr/>
        </p:nvSpPr>
        <p:spPr>
          <a:xfrm rot="708246" flipV="1">
            <a:off x="-763394" y="5155614"/>
            <a:ext cx="7674102" cy="8229600"/>
          </a:xfrm>
          <a:custGeom>
            <a:avLst/>
            <a:gdLst/>
            <a:ahLst/>
            <a:cxnLst/>
            <a:rect l="l" t="t" r="r" b="b"/>
            <a:pathLst>
              <a:path w="7674102" h="8229600">
                <a:moveTo>
                  <a:pt x="0" y="8229600"/>
                </a:moveTo>
                <a:lnTo>
                  <a:pt x="7674102" y="8229600"/>
                </a:lnTo>
                <a:lnTo>
                  <a:pt x="7674102" y="0"/>
                </a:lnTo>
                <a:lnTo>
                  <a:pt x="0" y="0"/>
                </a:lnTo>
                <a:lnTo>
                  <a:pt x="0" y="8229600"/>
                </a:lnTo>
                <a:close/>
              </a:path>
            </a:pathLst>
          </a:custGeom>
          <a:blipFill>
            <a:blip r:embed="rId2"/>
            <a:stretch>
              <a:fillRect/>
            </a:stretch>
          </a:blipFill>
        </p:spPr>
        <p:txBody>
          <a:bodyPr/>
          <a:lstStyle/>
          <a:p>
            <a:endParaRPr lang="es-AR"/>
          </a:p>
        </p:txBody>
      </p:sp>
      <p:sp>
        <p:nvSpPr>
          <p:cNvPr id="3" name="Freeform 3">
            <a:extLst>
              <a:ext uri="{FF2B5EF4-FFF2-40B4-BE49-F238E27FC236}">
                <a16:creationId xmlns:a16="http://schemas.microsoft.com/office/drawing/2014/main" id="{232CF986-F3C2-08DC-724A-1EB1A47929BB}"/>
              </a:ext>
            </a:extLst>
          </p:cNvPr>
          <p:cNvSpPr/>
          <p:nvPr/>
        </p:nvSpPr>
        <p:spPr>
          <a:xfrm rot="14148979">
            <a:off x="12386816" y="1249754"/>
            <a:ext cx="6195600" cy="3384081"/>
          </a:xfrm>
          <a:custGeom>
            <a:avLst/>
            <a:gdLst/>
            <a:ahLst/>
            <a:cxnLst/>
            <a:rect l="l" t="t" r="r" b="b"/>
            <a:pathLst>
              <a:path w="6195600" h="3384081">
                <a:moveTo>
                  <a:pt x="0" y="0"/>
                </a:moveTo>
                <a:lnTo>
                  <a:pt x="6195601" y="0"/>
                </a:lnTo>
                <a:lnTo>
                  <a:pt x="6195601" y="3384081"/>
                </a:lnTo>
                <a:lnTo>
                  <a:pt x="0" y="3384081"/>
                </a:lnTo>
                <a:lnTo>
                  <a:pt x="0" y="0"/>
                </a:lnTo>
                <a:close/>
              </a:path>
            </a:pathLst>
          </a:custGeom>
          <a:blipFill>
            <a:blip r:embed="rId3"/>
            <a:stretch>
              <a:fillRect l="-9750" b="-143185"/>
            </a:stretch>
          </a:blipFill>
        </p:spPr>
        <p:txBody>
          <a:bodyPr/>
          <a:lstStyle/>
          <a:p>
            <a:endParaRPr lang="es-AR"/>
          </a:p>
        </p:txBody>
      </p:sp>
      <p:pic>
        <p:nvPicPr>
          <p:cNvPr id="7" name="Imagen 6" descr="Hombre en silla de ruedas&#10;&#10;Descripción generada automáticamente con confianza media">
            <a:extLst>
              <a:ext uri="{FF2B5EF4-FFF2-40B4-BE49-F238E27FC236}">
                <a16:creationId xmlns:a16="http://schemas.microsoft.com/office/drawing/2014/main" id="{B19263E1-D718-272B-4F73-294B62D74AA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4800" y="266700"/>
            <a:ext cx="2743200" cy="2743200"/>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8" name="Rectángulo: esquinas redondeadas 7">
            <a:extLst>
              <a:ext uri="{FF2B5EF4-FFF2-40B4-BE49-F238E27FC236}">
                <a16:creationId xmlns:a16="http://schemas.microsoft.com/office/drawing/2014/main" id="{9BF465BE-4CD5-D3D5-0131-27A30FB005BA}"/>
              </a:ext>
            </a:extLst>
          </p:cNvPr>
          <p:cNvSpPr/>
          <p:nvPr/>
        </p:nvSpPr>
        <p:spPr>
          <a:xfrm>
            <a:off x="304800" y="3505201"/>
            <a:ext cx="3657600" cy="2949890"/>
          </a:xfrm>
          <a:prstGeom prst="roundRect">
            <a:avLst/>
          </a:prstGeom>
        </p:spPr>
        <p:style>
          <a:lnRef idx="3">
            <a:schemeClr val="lt1"/>
          </a:lnRef>
          <a:fillRef idx="1">
            <a:schemeClr val="dk1"/>
          </a:fillRef>
          <a:effectRef idx="1">
            <a:schemeClr val="dk1"/>
          </a:effectRef>
          <a:fontRef idx="minor">
            <a:schemeClr val="lt1"/>
          </a:fontRef>
        </p:style>
        <p:txBody>
          <a:bodyPr rtlCol="0" anchor="t"/>
          <a:lstStyle/>
          <a:p>
            <a:pPr algn="ctr"/>
            <a:r>
              <a:rPr lang="es-AR" sz="2400" dirty="0">
                <a:latin typeface="Lato Bold" panose="020F0502020204030203" charset="0"/>
                <a:ea typeface="Lato Bold" panose="020F0502020204030203" charset="0"/>
                <a:cs typeface="Lato Bold" panose="020F0502020204030203" charset="0"/>
              </a:rPr>
              <a:t>NICOLÁS LAVALLE</a:t>
            </a:r>
          </a:p>
          <a:p>
            <a:endParaRPr lang="es-AR" sz="2400" dirty="0">
              <a:latin typeface="Lato Bold" panose="020F0502020204030203" charset="0"/>
              <a:ea typeface="Lato Bold" panose="020F0502020204030203" charset="0"/>
              <a:cs typeface="Lato Bold" panose="020F0502020204030203" charset="0"/>
            </a:endParaRPr>
          </a:p>
          <a:p>
            <a:r>
              <a:rPr lang="es-AR" sz="2400" dirty="0">
                <a:latin typeface="Lato Bold" panose="020F0502020204030203" charset="0"/>
                <a:ea typeface="Lato Bold" panose="020F0502020204030203" charset="0"/>
                <a:cs typeface="Lato Bold" panose="020F0502020204030203" charset="0"/>
              </a:rPr>
              <a:t>Edad: 26 años</a:t>
            </a:r>
          </a:p>
          <a:p>
            <a:r>
              <a:rPr lang="es-AR" sz="2400" dirty="0">
                <a:latin typeface="Lato Bold" panose="020F0502020204030203" charset="0"/>
                <a:ea typeface="Lato Bold" panose="020F0502020204030203" charset="0"/>
                <a:cs typeface="Lato Bold" panose="020F0502020204030203" charset="0"/>
              </a:rPr>
              <a:t>Género: Masculino</a:t>
            </a:r>
          </a:p>
          <a:p>
            <a:r>
              <a:rPr lang="es-AR" sz="2400" dirty="0">
                <a:latin typeface="Lato Bold" panose="020F0502020204030203" charset="0"/>
                <a:ea typeface="Lato Bold" panose="020F0502020204030203" charset="0"/>
                <a:cs typeface="Lato Bold" panose="020F0502020204030203" charset="0"/>
              </a:rPr>
              <a:t>Ubicación: CABA</a:t>
            </a:r>
          </a:p>
          <a:p>
            <a:r>
              <a:rPr lang="es-AR" sz="2400" dirty="0">
                <a:latin typeface="Lato Bold" panose="020F0502020204030203" charset="0"/>
                <a:ea typeface="Lato Bold" panose="020F0502020204030203" charset="0"/>
                <a:cs typeface="Lato Bold" panose="020F0502020204030203" charset="0"/>
              </a:rPr>
              <a:t>Estado civil: Soltero</a:t>
            </a:r>
          </a:p>
          <a:p>
            <a:r>
              <a:rPr lang="es-ES" sz="2400" dirty="0">
                <a:latin typeface="Lato Bold" panose="020F0502020204030203" charset="0"/>
                <a:ea typeface="Lato Bold" panose="020F0502020204030203" charset="0"/>
                <a:cs typeface="Lato Bold" panose="020F0502020204030203" charset="0"/>
              </a:rPr>
              <a:t>Ocupación: Modelo</a:t>
            </a:r>
            <a:endParaRPr lang="es-AR" sz="2000" dirty="0">
              <a:latin typeface="Lato Bold" panose="020F0502020204030203" charset="0"/>
              <a:ea typeface="Lato Bold" panose="020F0502020204030203" charset="0"/>
              <a:cs typeface="Lato Bold" panose="020F0502020204030203" charset="0"/>
            </a:endParaRPr>
          </a:p>
        </p:txBody>
      </p:sp>
      <p:sp>
        <p:nvSpPr>
          <p:cNvPr id="9" name="Rectángulo: esquinas redondeadas 8">
            <a:extLst>
              <a:ext uri="{FF2B5EF4-FFF2-40B4-BE49-F238E27FC236}">
                <a16:creationId xmlns:a16="http://schemas.microsoft.com/office/drawing/2014/main" id="{54830C34-267F-5960-0D39-8793EDC217E3}"/>
              </a:ext>
            </a:extLst>
          </p:cNvPr>
          <p:cNvSpPr/>
          <p:nvPr/>
        </p:nvSpPr>
        <p:spPr>
          <a:xfrm>
            <a:off x="3733800" y="266700"/>
            <a:ext cx="13716000" cy="1752600"/>
          </a:xfrm>
          <a:prstGeom prst="roundRect">
            <a:avLst/>
          </a:prstGeom>
        </p:spPr>
        <p:style>
          <a:lnRef idx="0">
            <a:schemeClr val="dk1"/>
          </a:lnRef>
          <a:fillRef idx="3">
            <a:schemeClr val="dk1"/>
          </a:fillRef>
          <a:effectRef idx="3">
            <a:schemeClr val="dk1"/>
          </a:effectRef>
          <a:fontRef idx="minor">
            <a:schemeClr val="lt1"/>
          </a:fontRef>
        </p:style>
        <p:txBody>
          <a:bodyPr rtlCol="0" anchor="ctr"/>
          <a:lstStyle/>
          <a:p>
            <a:pPr algn="ctr"/>
            <a:r>
              <a:rPr lang="es-ES" sz="3200" dirty="0">
                <a:latin typeface="Copperplate Gothic Light" panose="020E0507020206020404" pitchFamily="34" charset="0"/>
              </a:rPr>
              <a:t>Se conoce a la gente a través de su mirada. Los ojos son el espejo del alma.</a:t>
            </a:r>
            <a:endParaRPr lang="es-AR" sz="3200" dirty="0">
              <a:latin typeface="Copperplate Gothic Light" panose="020E0507020206020404" pitchFamily="34" charset="0"/>
            </a:endParaRPr>
          </a:p>
        </p:txBody>
      </p:sp>
      <p:sp>
        <p:nvSpPr>
          <p:cNvPr id="10" name="Rectángulo 9">
            <a:extLst>
              <a:ext uri="{FF2B5EF4-FFF2-40B4-BE49-F238E27FC236}">
                <a16:creationId xmlns:a16="http://schemas.microsoft.com/office/drawing/2014/main" id="{DAC987D7-C4BC-DFE5-61F3-576BB15597D4}"/>
              </a:ext>
            </a:extLst>
          </p:cNvPr>
          <p:cNvSpPr/>
          <p:nvPr/>
        </p:nvSpPr>
        <p:spPr>
          <a:xfrm>
            <a:off x="4076700" y="1974264"/>
            <a:ext cx="13030200" cy="2286000"/>
          </a:xfrm>
          <a:prstGeom prst="rect">
            <a:avLst/>
          </a:prstGeom>
        </p:spPr>
        <p:style>
          <a:lnRef idx="1">
            <a:schemeClr val="dk1"/>
          </a:lnRef>
          <a:fillRef idx="3">
            <a:schemeClr val="dk1"/>
          </a:fillRef>
          <a:effectRef idx="2">
            <a:schemeClr val="dk1"/>
          </a:effectRef>
          <a:fontRef idx="minor">
            <a:schemeClr val="lt1"/>
          </a:fontRef>
        </p:style>
        <p:txBody>
          <a:bodyPr rtlCol="0" anchor="t"/>
          <a:lstStyle/>
          <a:p>
            <a:r>
              <a:rPr lang="es-ES" sz="2000" dirty="0">
                <a:latin typeface="Lato Bold" panose="020F0502020204030203" charset="0"/>
                <a:ea typeface="Lato Bold" panose="020F0502020204030203" charset="0"/>
                <a:cs typeface="Lato Bold" panose="020F0502020204030203" charset="0"/>
              </a:rPr>
              <a:t>BIOGRAFÍA</a:t>
            </a:r>
          </a:p>
          <a:p>
            <a:endParaRPr lang="es-ES" sz="2000" dirty="0">
              <a:latin typeface="Lato Bold" panose="020F0502020204030203" charset="0"/>
              <a:ea typeface="Lato Bold" panose="020F0502020204030203" charset="0"/>
              <a:cs typeface="Lato Bold" panose="020F0502020204030203" charset="0"/>
            </a:endParaRPr>
          </a:p>
          <a:p>
            <a:r>
              <a:rPr lang="es-AR" sz="2000" dirty="0">
                <a:latin typeface="Lato Bold" panose="020F0502020204030203" charset="0"/>
                <a:ea typeface="Lato Bold" panose="020F0502020204030203" charset="0"/>
                <a:cs typeface="Lato Bold" panose="020F0502020204030203" charset="0"/>
              </a:rPr>
              <a:t>Nicolás era un joven como cualquier otro, un accidente automovilístico afectó su columna, y desde ese momento su vida cambió. </a:t>
            </a:r>
          </a:p>
          <a:p>
            <a:r>
              <a:rPr lang="es-AR" sz="2000" dirty="0">
                <a:latin typeface="Lato Bold" panose="020F0502020204030203" charset="0"/>
                <a:ea typeface="Lato Bold" panose="020F0502020204030203" charset="0"/>
                <a:cs typeface="Lato Bold" panose="020F0502020204030203" charset="0"/>
              </a:rPr>
              <a:t>Creó una línea de ropa masculina, que él mismo promociona. Su carrera como modelo, fue una de las pocas cosas que pudo mantener. </a:t>
            </a:r>
          </a:p>
          <a:p>
            <a:r>
              <a:rPr lang="es-AR" sz="2000" dirty="0">
                <a:latin typeface="Lato Bold" panose="020F0502020204030203" charset="0"/>
                <a:ea typeface="Lato Bold" panose="020F0502020204030203" charset="0"/>
                <a:cs typeface="Lato Bold" panose="020F0502020204030203" charset="0"/>
              </a:rPr>
              <a:t>Su vida nocturna, los viajes, las salidas con amigos, todo eso se </a:t>
            </a:r>
            <a:r>
              <a:rPr lang="es-AR" sz="2000" dirty="0" err="1">
                <a:latin typeface="Lato Bold" panose="020F0502020204030203" charset="0"/>
                <a:ea typeface="Lato Bold" panose="020F0502020204030203" charset="0"/>
                <a:cs typeface="Lato Bold" panose="020F0502020204030203" charset="0"/>
              </a:rPr>
              <a:t>vió</a:t>
            </a:r>
            <a:r>
              <a:rPr lang="es-AR" sz="2000" dirty="0">
                <a:latin typeface="Lato Bold" panose="020F0502020204030203" charset="0"/>
                <a:ea typeface="Lato Bold" panose="020F0502020204030203" charset="0"/>
                <a:cs typeface="Lato Bold" panose="020F0502020204030203" charset="0"/>
              </a:rPr>
              <a:t> afectado. </a:t>
            </a:r>
          </a:p>
          <a:p>
            <a:r>
              <a:rPr lang="es-AR" sz="2000" dirty="0">
                <a:latin typeface="Lato Bold" panose="020F0502020204030203" charset="0"/>
                <a:ea typeface="Lato Bold" panose="020F0502020204030203" charset="0"/>
                <a:cs typeface="Lato Bold" panose="020F0502020204030203" charset="0"/>
              </a:rPr>
              <a:t>Lucha día a día contra las barreras arquitectónicas de su entorno,  para lograr hacerlo más amigable.</a:t>
            </a:r>
          </a:p>
        </p:txBody>
      </p:sp>
      <p:sp>
        <p:nvSpPr>
          <p:cNvPr id="11" name="Rectángulo 10">
            <a:extLst>
              <a:ext uri="{FF2B5EF4-FFF2-40B4-BE49-F238E27FC236}">
                <a16:creationId xmlns:a16="http://schemas.microsoft.com/office/drawing/2014/main" id="{933707DF-2FED-50FA-0AC2-B448B45FB3C4}"/>
              </a:ext>
            </a:extLst>
          </p:cNvPr>
          <p:cNvSpPr/>
          <p:nvPr/>
        </p:nvSpPr>
        <p:spPr>
          <a:xfrm>
            <a:off x="4419600" y="4783871"/>
            <a:ext cx="5080514" cy="2590800"/>
          </a:xfrm>
          <a:prstGeom prst="rect">
            <a:avLst/>
          </a:prstGeom>
        </p:spPr>
        <p:style>
          <a:lnRef idx="1">
            <a:schemeClr val="dk1"/>
          </a:lnRef>
          <a:fillRef idx="3">
            <a:schemeClr val="dk1"/>
          </a:fillRef>
          <a:effectRef idx="2">
            <a:schemeClr val="dk1"/>
          </a:effectRef>
          <a:fontRef idx="minor">
            <a:schemeClr val="lt1"/>
          </a:fontRef>
        </p:style>
        <p:txBody>
          <a:bodyPr rtlCol="0" anchor="t"/>
          <a:lstStyle/>
          <a:p>
            <a:pPr algn="ctr"/>
            <a:r>
              <a:rPr lang="es-ES" sz="2000" dirty="0">
                <a:latin typeface="Lato Bold" panose="020F0502020204030203" charset="0"/>
                <a:ea typeface="Lato Bold" panose="020F0502020204030203" charset="0"/>
                <a:cs typeface="Lato Bold" panose="020F0502020204030203" charset="0"/>
              </a:rPr>
              <a:t>OBJETIVOS</a:t>
            </a:r>
          </a:p>
          <a:p>
            <a:pPr algn="ctr"/>
            <a:endParaRPr lang="es-ES" sz="2000" dirty="0">
              <a:latin typeface="Lato Bold" panose="020F0502020204030203" charset="0"/>
              <a:ea typeface="Lato Bold" panose="020F0502020204030203" charset="0"/>
              <a:cs typeface="Lato Bold" panose="020F0502020204030203" charset="0"/>
            </a:endParaRPr>
          </a:p>
          <a:p>
            <a:pPr marL="342900" indent="-342900" algn="ctr">
              <a:buFont typeface="Arial" panose="020B0604020202020204" pitchFamily="34" charset="0"/>
              <a:buChar char="•"/>
            </a:pPr>
            <a:r>
              <a:rPr lang="es-ES" sz="2000" dirty="0">
                <a:latin typeface="Lato Bold" panose="020F0502020204030203" charset="0"/>
                <a:ea typeface="Lato Bold" panose="020F0502020204030203" charset="0"/>
                <a:cs typeface="Lato Bold" panose="020F0502020204030203" charset="0"/>
              </a:rPr>
              <a:t>Recuperar su independencia.</a:t>
            </a:r>
          </a:p>
          <a:p>
            <a:pPr marL="342900" indent="-342900" algn="ctr">
              <a:buFont typeface="Arial" panose="020B0604020202020204" pitchFamily="34" charset="0"/>
              <a:buChar char="•"/>
            </a:pPr>
            <a:r>
              <a:rPr lang="es-ES" sz="2000" dirty="0">
                <a:latin typeface="Lato Bold" panose="020F0502020204030203" charset="0"/>
                <a:ea typeface="Lato Bold" panose="020F0502020204030203" charset="0"/>
                <a:cs typeface="Lato Bold" panose="020F0502020204030203" charset="0"/>
              </a:rPr>
              <a:t>Ayudar a concientizar a la sociedad de las barreras que brinda el entorno.</a:t>
            </a:r>
          </a:p>
          <a:p>
            <a:pPr marL="342900" indent="-342900" algn="ctr">
              <a:buFont typeface="Arial" panose="020B0604020202020204" pitchFamily="34" charset="0"/>
              <a:buChar char="•"/>
            </a:pPr>
            <a:r>
              <a:rPr lang="es-ES" sz="2000" dirty="0">
                <a:latin typeface="Lato Bold" panose="020F0502020204030203" charset="0"/>
                <a:ea typeface="Lato Bold" panose="020F0502020204030203" charset="0"/>
                <a:cs typeface="Lato Bold" panose="020F0502020204030203" charset="0"/>
              </a:rPr>
              <a:t>Poder triunfar con su emprendimiento.</a:t>
            </a:r>
          </a:p>
          <a:p>
            <a:pPr marL="342900" indent="-342900" algn="ctr">
              <a:buFont typeface="Arial" panose="020B0604020202020204" pitchFamily="34" charset="0"/>
              <a:buChar char="•"/>
            </a:pPr>
            <a:r>
              <a:rPr lang="es-ES" sz="2000" dirty="0">
                <a:latin typeface="Lato Bold" panose="020F0502020204030203" charset="0"/>
                <a:ea typeface="Lato Bold" panose="020F0502020204030203" charset="0"/>
                <a:cs typeface="Lato Bold" panose="020F0502020204030203" charset="0"/>
              </a:rPr>
              <a:t>Volver a viajar y conocer lugares.</a:t>
            </a:r>
          </a:p>
          <a:p>
            <a:pPr marL="342900" indent="-342900">
              <a:buFont typeface="Arial" panose="020B0604020202020204" pitchFamily="34" charset="0"/>
              <a:buChar char="•"/>
            </a:pPr>
            <a:endParaRPr lang="es-ES" sz="2000" dirty="0">
              <a:latin typeface="Lato Bold" panose="020F0502020204030203" charset="0"/>
              <a:ea typeface="Lato Bold" panose="020F0502020204030203" charset="0"/>
              <a:cs typeface="Lato Bold" panose="020F0502020204030203" charset="0"/>
            </a:endParaRPr>
          </a:p>
          <a:p>
            <a:pPr algn="ctr"/>
            <a:endParaRPr lang="es-ES" sz="2000" dirty="0">
              <a:latin typeface="Lato Bold" panose="020F0502020204030203" charset="0"/>
              <a:ea typeface="Lato Bold" panose="020F0502020204030203" charset="0"/>
              <a:cs typeface="Lato Bold" panose="020F0502020204030203" charset="0"/>
            </a:endParaRPr>
          </a:p>
          <a:p>
            <a:endParaRPr lang="es-AR" sz="2000" dirty="0">
              <a:latin typeface="Lato Bold" panose="020F0502020204030203" charset="0"/>
              <a:ea typeface="Lato Bold" panose="020F0502020204030203" charset="0"/>
              <a:cs typeface="Lato Bold" panose="020F0502020204030203" charset="0"/>
            </a:endParaRPr>
          </a:p>
        </p:txBody>
      </p:sp>
      <p:sp>
        <p:nvSpPr>
          <p:cNvPr id="12" name="Rectángulo 11">
            <a:extLst>
              <a:ext uri="{FF2B5EF4-FFF2-40B4-BE49-F238E27FC236}">
                <a16:creationId xmlns:a16="http://schemas.microsoft.com/office/drawing/2014/main" id="{52D8118A-423C-CE9F-91A5-2BC815297340}"/>
              </a:ext>
            </a:extLst>
          </p:cNvPr>
          <p:cNvSpPr/>
          <p:nvPr/>
        </p:nvSpPr>
        <p:spPr>
          <a:xfrm>
            <a:off x="9957314" y="4783871"/>
            <a:ext cx="5181600" cy="2743200"/>
          </a:xfrm>
          <a:prstGeom prst="rect">
            <a:avLst/>
          </a:prstGeom>
        </p:spPr>
        <p:style>
          <a:lnRef idx="1">
            <a:schemeClr val="dk1"/>
          </a:lnRef>
          <a:fillRef idx="3">
            <a:schemeClr val="dk1"/>
          </a:fillRef>
          <a:effectRef idx="2">
            <a:schemeClr val="dk1"/>
          </a:effectRef>
          <a:fontRef idx="minor">
            <a:schemeClr val="lt1"/>
          </a:fontRef>
        </p:style>
        <p:txBody>
          <a:bodyPr rtlCol="0" anchor="t"/>
          <a:lstStyle/>
          <a:p>
            <a:pPr algn="ctr"/>
            <a:r>
              <a:rPr lang="es-ES" dirty="0">
                <a:latin typeface="Lato Bold" panose="020F0502020204030203" charset="0"/>
                <a:ea typeface="Lato Bold" panose="020F0502020204030203" charset="0"/>
                <a:cs typeface="Lato Bold" panose="020F0502020204030203" charset="0"/>
              </a:rPr>
              <a:t>FRUSTRACIONES</a:t>
            </a:r>
          </a:p>
          <a:p>
            <a:pPr algn="ctr"/>
            <a:endParaRPr lang="es-ES" dirty="0">
              <a:latin typeface="Lato Bold" panose="020F0502020204030203" charset="0"/>
              <a:ea typeface="Lato Bold" panose="020F0502020204030203" charset="0"/>
              <a:cs typeface="Lato Bold" panose="020F0502020204030203" charset="0"/>
            </a:endParaRPr>
          </a:p>
          <a:p>
            <a:pPr marL="285750" indent="-285750" algn="ctr">
              <a:buFont typeface="Arial" panose="020B0604020202020204" pitchFamily="34" charset="0"/>
              <a:buChar char="•"/>
            </a:pPr>
            <a:r>
              <a:rPr lang="es-AR" dirty="0">
                <a:latin typeface="Lato Bold" panose="020F0502020204030203" charset="0"/>
                <a:ea typeface="Lato Bold" panose="020F0502020204030203" charset="0"/>
                <a:cs typeface="Lato Bold" panose="020F0502020204030203" charset="0"/>
              </a:rPr>
              <a:t>El estado de las veredas, la falta de rampas y accesos. Los transportes públicos que no cuentan con las adecuaciones.</a:t>
            </a:r>
          </a:p>
          <a:p>
            <a:pPr marL="285750" indent="-285750" algn="ctr">
              <a:buFont typeface="Arial" panose="020B0604020202020204" pitchFamily="34" charset="0"/>
              <a:buChar char="•"/>
            </a:pPr>
            <a:r>
              <a:rPr lang="es-AR" dirty="0">
                <a:latin typeface="Lato Bold" panose="020F0502020204030203" charset="0"/>
                <a:ea typeface="Lato Bold" panose="020F0502020204030203" charset="0"/>
                <a:cs typeface="Lato Bold" panose="020F0502020204030203" charset="0"/>
              </a:rPr>
              <a:t>Falta de empatía en la sociedad.</a:t>
            </a:r>
          </a:p>
          <a:p>
            <a:pPr marL="285750" indent="-285750" algn="ctr">
              <a:buFont typeface="Arial" panose="020B0604020202020204" pitchFamily="34" charset="0"/>
              <a:buChar char="•"/>
            </a:pPr>
            <a:r>
              <a:rPr lang="es-AR" dirty="0">
                <a:latin typeface="Lato Bold" panose="020F0502020204030203" charset="0"/>
                <a:ea typeface="Lato Bold" panose="020F0502020204030203" charset="0"/>
                <a:cs typeface="Lato Bold" panose="020F0502020204030203" charset="0"/>
              </a:rPr>
              <a:t>Es difícil crecer laboralmente, cuando  ves  que las oportunidades no son iguales para todos. </a:t>
            </a:r>
          </a:p>
          <a:p>
            <a:pPr marL="285750" indent="-285750" algn="ctr">
              <a:buFont typeface="Arial" panose="020B0604020202020204" pitchFamily="34" charset="0"/>
              <a:buChar char="•"/>
            </a:pPr>
            <a:r>
              <a:rPr lang="es-AR" dirty="0">
                <a:latin typeface="Lato Bold" panose="020F0502020204030203" charset="0"/>
                <a:ea typeface="Lato Bold" panose="020F0502020204030203" charset="0"/>
                <a:cs typeface="Lato Bold" panose="020F0502020204030203" charset="0"/>
              </a:rPr>
              <a:t>No siempre es fácil conseguir pasajes acordes a sus necesidades.</a:t>
            </a:r>
          </a:p>
        </p:txBody>
      </p:sp>
      <p:sp>
        <p:nvSpPr>
          <p:cNvPr id="13" name="Rectángulo 12">
            <a:extLst>
              <a:ext uri="{FF2B5EF4-FFF2-40B4-BE49-F238E27FC236}">
                <a16:creationId xmlns:a16="http://schemas.microsoft.com/office/drawing/2014/main" id="{BC0C1122-14C5-7FDA-29B3-03479073EEE9}"/>
              </a:ext>
            </a:extLst>
          </p:cNvPr>
          <p:cNvSpPr/>
          <p:nvPr/>
        </p:nvSpPr>
        <p:spPr>
          <a:xfrm>
            <a:off x="428858" y="7315199"/>
            <a:ext cx="4724400" cy="228600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t"/>
          <a:lstStyle/>
          <a:p>
            <a:pPr algn="ctr"/>
            <a:r>
              <a:rPr lang="es-AR" sz="2000" dirty="0">
                <a:latin typeface="Lato Bold" panose="020F0502020204030203" charset="0"/>
                <a:ea typeface="Lato Bold" panose="020F0502020204030203" charset="0"/>
                <a:cs typeface="Lato Bold" panose="020F0502020204030203" charset="0"/>
              </a:rPr>
              <a:t>JUSTIFICACIÓN</a:t>
            </a:r>
          </a:p>
          <a:p>
            <a:pPr algn="ctr"/>
            <a:endParaRPr lang="es-AR" sz="2000" dirty="0">
              <a:latin typeface="Lato Bold" panose="020F0502020204030203" charset="0"/>
              <a:ea typeface="Lato Bold" panose="020F0502020204030203" charset="0"/>
              <a:cs typeface="Lato Bold" panose="020F0502020204030203" charset="0"/>
            </a:endParaRPr>
          </a:p>
          <a:p>
            <a:pPr algn="ctr"/>
            <a:r>
              <a:rPr lang="es-AR" sz="2000" dirty="0">
                <a:latin typeface="Lato Bold" panose="020F0502020204030203" charset="0"/>
                <a:ea typeface="Lato Bold" panose="020F0502020204030203" charset="0"/>
                <a:cs typeface="Lato Bold" panose="020F0502020204030203" charset="0"/>
              </a:rPr>
              <a:t>Siendo un emprendedor, y desde su lugar de modelo, Nicolás busca la forma de crecer profesionalmente. A su vez crear conciencia sobre la discapacidad.</a:t>
            </a:r>
          </a:p>
          <a:p>
            <a:pPr algn="ctr"/>
            <a:r>
              <a:rPr lang="es-AR" sz="2000" dirty="0">
                <a:latin typeface="Lato Bold" panose="020F0502020204030203" charset="0"/>
                <a:ea typeface="Lato Bold" panose="020F0502020204030203" charset="0"/>
                <a:cs typeface="Lato Bold" panose="020F0502020204030203" charset="0"/>
              </a:rPr>
              <a:t>Quiere poder vivir y movilizarse de forma independiente. </a:t>
            </a:r>
          </a:p>
        </p:txBody>
      </p:sp>
      <p:sp>
        <p:nvSpPr>
          <p:cNvPr id="14" name="Rectángulo 13">
            <a:extLst>
              <a:ext uri="{FF2B5EF4-FFF2-40B4-BE49-F238E27FC236}">
                <a16:creationId xmlns:a16="http://schemas.microsoft.com/office/drawing/2014/main" id="{522D9AE4-BCB3-F7C0-5DFC-11DF305F4D41}"/>
              </a:ext>
            </a:extLst>
          </p:cNvPr>
          <p:cNvSpPr/>
          <p:nvPr/>
        </p:nvSpPr>
        <p:spPr>
          <a:xfrm>
            <a:off x="5309114" y="7440650"/>
            <a:ext cx="4724400" cy="228600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t"/>
          <a:lstStyle/>
          <a:p>
            <a:pPr algn="ctr"/>
            <a:r>
              <a:rPr lang="es-AR" sz="2000" dirty="0">
                <a:latin typeface="Lato Bold" panose="020F0502020204030203" charset="0"/>
                <a:ea typeface="Lato Bold" panose="020F0502020204030203" charset="0"/>
                <a:cs typeface="Lato Bold" panose="020F0502020204030203" charset="0"/>
              </a:rPr>
              <a:t>MOTIVACIONES</a:t>
            </a:r>
          </a:p>
          <a:p>
            <a:pPr algn="ctr"/>
            <a:endParaRPr lang="es-AR" sz="2000" dirty="0">
              <a:latin typeface="Lato Bold" panose="020F0502020204030203" charset="0"/>
              <a:ea typeface="Lato Bold" panose="020F0502020204030203" charset="0"/>
              <a:cs typeface="Lato Bold" panose="020F0502020204030203" charset="0"/>
            </a:endParaRPr>
          </a:p>
          <a:p>
            <a:pPr marL="342900" indent="-342900" algn="ctr">
              <a:buFont typeface="Arial" panose="020B0604020202020204" pitchFamily="34" charset="0"/>
              <a:buChar char="•"/>
            </a:pPr>
            <a:r>
              <a:rPr lang="es-AR" sz="2000" dirty="0">
                <a:latin typeface="Lato Bold" panose="020F0502020204030203" charset="0"/>
                <a:ea typeface="Lato Bold" panose="020F0502020204030203" charset="0"/>
                <a:cs typeface="Lato Bold" panose="020F0502020204030203" charset="0"/>
              </a:rPr>
              <a:t>Independencia</a:t>
            </a:r>
          </a:p>
          <a:p>
            <a:pPr marL="342900" indent="-342900" algn="ctr">
              <a:buFont typeface="Arial" panose="020B0604020202020204" pitchFamily="34" charset="0"/>
              <a:buChar char="•"/>
            </a:pPr>
            <a:r>
              <a:rPr lang="es-AR" sz="2000" dirty="0">
                <a:latin typeface="Lato Bold" panose="020F0502020204030203" charset="0"/>
                <a:ea typeface="Lato Bold" panose="020F0502020204030203" charset="0"/>
                <a:cs typeface="Lato Bold" panose="020F0502020204030203" charset="0"/>
              </a:rPr>
              <a:t>Crecimiento laboral.</a:t>
            </a:r>
          </a:p>
          <a:p>
            <a:pPr marL="342900" indent="-342900" algn="ctr">
              <a:buFont typeface="Arial" panose="020B0604020202020204" pitchFamily="34" charset="0"/>
              <a:buChar char="•"/>
            </a:pPr>
            <a:r>
              <a:rPr lang="es-AR" sz="2000" dirty="0">
                <a:latin typeface="Lato Bold" panose="020F0502020204030203" charset="0"/>
                <a:ea typeface="Lato Bold" panose="020F0502020204030203" charset="0"/>
                <a:cs typeface="Lato Bold" panose="020F0502020204030203" charset="0"/>
              </a:rPr>
              <a:t>Crear consciencia social.</a:t>
            </a:r>
          </a:p>
          <a:p>
            <a:pPr marL="342900" indent="-342900" algn="ctr">
              <a:buFont typeface="Arial" panose="020B0604020202020204" pitchFamily="34" charset="0"/>
              <a:buChar char="•"/>
            </a:pPr>
            <a:r>
              <a:rPr lang="es-AR" sz="2000" dirty="0">
                <a:latin typeface="Lato Bold" panose="020F0502020204030203" charset="0"/>
                <a:ea typeface="Lato Bold" panose="020F0502020204030203" charset="0"/>
                <a:cs typeface="Lato Bold" panose="020F0502020204030203" charset="0"/>
              </a:rPr>
              <a:t>Viajar y recorrer el país.</a:t>
            </a:r>
          </a:p>
          <a:p>
            <a:pPr marL="342900" indent="-342900" algn="ctr">
              <a:buFont typeface="Arial" panose="020B0604020202020204" pitchFamily="34" charset="0"/>
              <a:buChar char="•"/>
            </a:pPr>
            <a:r>
              <a:rPr lang="es-AR" sz="2000" dirty="0">
                <a:latin typeface="Lato Bold" panose="020F0502020204030203" charset="0"/>
                <a:ea typeface="Lato Bold" panose="020F0502020204030203" charset="0"/>
                <a:cs typeface="Lato Bold" panose="020F0502020204030203" charset="0"/>
              </a:rPr>
              <a:t>Formar una familia.</a:t>
            </a:r>
          </a:p>
          <a:p>
            <a:pPr marL="342900" indent="-342900">
              <a:buFont typeface="Arial" panose="020B0604020202020204" pitchFamily="34" charset="0"/>
              <a:buChar char="•"/>
            </a:pPr>
            <a:endParaRPr lang="es-AR" sz="2000" dirty="0">
              <a:latin typeface="Lato Bold" panose="020F0502020204030203" charset="0"/>
              <a:ea typeface="Lato Bold" panose="020F0502020204030203" charset="0"/>
              <a:cs typeface="Lato Bold" panose="020F0502020204030203" charset="0"/>
            </a:endParaRPr>
          </a:p>
        </p:txBody>
      </p:sp>
      <p:sp>
        <p:nvSpPr>
          <p:cNvPr id="15" name="Rectángulo 14">
            <a:extLst>
              <a:ext uri="{FF2B5EF4-FFF2-40B4-BE49-F238E27FC236}">
                <a16:creationId xmlns:a16="http://schemas.microsoft.com/office/drawing/2014/main" id="{FB81B8DE-33E2-098E-6485-9F68C0069129}"/>
              </a:ext>
            </a:extLst>
          </p:cNvPr>
          <p:cNvSpPr/>
          <p:nvPr/>
        </p:nvSpPr>
        <p:spPr>
          <a:xfrm>
            <a:off x="10887512" y="8115300"/>
            <a:ext cx="6781800" cy="190500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t"/>
          <a:lstStyle/>
          <a:p>
            <a:pPr algn="ctr"/>
            <a:r>
              <a:rPr lang="es-AR" sz="2000" dirty="0">
                <a:latin typeface="Lato Bold" panose="020F0502020204030203" charset="0"/>
                <a:ea typeface="Lato Bold" panose="020F0502020204030203" charset="0"/>
                <a:cs typeface="Lato Bold" panose="020F0502020204030203" charset="0"/>
              </a:rPr>
              <a:t>HABILIDADES TECNOLÓGICAS</a:t>
            </a:r>
          </a:p>
          <a:p>
            <a:pPr algn="ctr"/>
            <a:endParaRPr lang="es-AR" sz="2000" dirty="0">
              <a:latin typeface="Lato Bold" panose="020F0502020204030203" charset="0"/>
              <a:ea typeface="Lato Bold" panose="020F0502020204030203" charset="0"/>
              <a:cs typeface="Lato Bold" panose="020F0502020204030203" charset="0"/>
            </a:endParaRPr>
          </a:p>
          <a:p>
            <a:pPr algn="ctr"/>
            <a:r>
              <a:rPr lang="es-AR" sz="2000" dirty="0">
                <a:latin typeface="Lato Bold" panose="020F0502020204030203" charset="0"/>
                <a:ea typeface="Lato Bold" panose="020F0502020204030203" charset="0"/>
                <a:cs typeface="Lato Bold" panose="020F0502020204030203" charset="0"/>
              </a:rPr>
              <a:t>Muy activo en las redes sociales. Con conocimientos tecnológicos amplios, ha realizado diversos cursos de programación. Hábil usuario de Apps.</a:t>
            </a:r>
          </a:p>
          <a:p>
            <a:endParaRPr lang="es-AR" sz="2000" dirty="0">
              <a:latin typeface="Lato Bold" panose="020F0502020204030203" charset="0"/>
              <a:ea typeface="Lato Bold" panose="020F0502020204030203" charset="0"/>
              <a:cs typeface="Lato Bold" panose="020F0502020204030203" charset="0"/>
            </a:endParaRPr>
          </a:p>
        </p:txBody>
      </p:sp>
    </p:spTree>
    <p:extLst>
      <p:ext uri="{BB962C8B-B14F-4D97-AF65-F5344CB8AC3E}">
        <p14:creationId xmlns:p14="http://schemas.microsoft.com/office/powerpoint/2010/main" val="3741995234"/>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rot="1010725">
            <a:off x="12851581" y="-2611015"/>
            <a:ext cx="7871567" cy="6155566"/>
          </a:xfrm>
          <a:custGeom>
            <a:avLst/>
            <a:gdLst/>
            <a:ahLst/>
            <a:cxnLst/>
            <a:rect l="l" t="t" r="r" b="b"/>
            <a:pathLst>
              <a:path w="10128448" h="10895890">
                <a:moveTo>
                  <a:pt x="0" y="0"/>
                </a:moveTo>
                <a:lnTo>
                  <a:pt x="10128448" y="0"/>
                </a:lnTo>
                <a:lnTo>
                  <a:pt x="10128448" y="10895890"/>
                </a:lnTo>
                <a:lnTo>
                  <a:pt x="0" y="10895890"/>
                </a:lnTo>
                <a:lnTo>
                  <a:pt x="0" y="0"/>
                </a:lnTo>
                <a:close/>
              </a:path>
            </a:pathLst>
          </a:custGeom>
          <a:blipFill>
            <a:blip r:embed="rId2"/>
            <a:stretch>
              <a:fillRect l="-157" r="-157"/>
            </a:stretch>
          </a:blipFill>
        </p:spPr>
        <p:txBody>
          <a:bodyPr/>
          <a:lstStyle/>
          <a:p>
            <a:endParaRPr lang="es-AR"/>
          </a:p>
        </p:txBody>
      </p:sp>
      <p:sp>
        <p:nvSpPr>
          <p:cNvPr id="6" name="Freeform 6"/>
          <p:cNvSpPr/>
          <p:nvPr/>
        </p:nvSpPr>
        <p:spPr>
          <a:xfrm>
            <a:off x="464282" y="2674851"/>
            <a:ext cx="408164" cy="411249"/>
          </a:xfrm>
          <a:custGeom>
            <a:avLst/>
            <a:gdLst/>
            <a:ahLst/>
            <a:cxnLst/>
            <a:rect l="l" t="t" r="r" b="b"/>
            <a:pathLst>
              <a:path w="408164" h="411249">
                <a:moveTo>
                  <a:pt x="0" y="0"/>
                </a:moveTo>
                <a:lnTo>
                  <a:pt x="408164" y="0"/>
                </a:lnTo>
                <a:lnTo>
                  <a:pt x="408164" y="411249"/>
                </a:lnTo>
                <a:lnTo>
                  <a:pt x="0" y="411249"/>
                </a:lnTo>
                <a:lnTo>
                  <a:pt x="0" y="0"/>
                </a:lnTo>
                <a:close/>
              </a:path>
            </a:pathLst>
          </a:custGeom>
          <a:blipFill>
            <a:blip r:embed="rId3"/>
            <a:stretch>
              <a:fillRect/>
            </a:stretch>
          </a:blipFill>
        </p:spPr>
        <p:txBody>
          <a:bodyPr/>
          <a:lstStyle/>
          <a:p>
            <a:endParaRPr lang="es-AR"/>
          </a:p>
        </p:txBody>
      </p:sp>
      <p:sp>
        <p:nvSpPr>
          <p:cNvPr id="7" name="Freeform 7"/>
          <p:cNvSpPr/>
          <p:nvPr/>
        </p:nvSpPr>
        <p:spPr>
          <a:xfrm>
            <a:off x="464282" y="6644692"/>
            <a:ext cx="408164" cy="411249"/>
          </a:xfrm>
          <a:custGeom>
            <a:avLst/>
            <a:gdLst/>
            <a:ahLst/>
            <a:cxnLst/>
            <a:rect l="l" t="t" r="r" b="b"/>
            <a:pathLst>
              <a:path w="408164" h="411249">
                <a:moveTo>
                  <a:pt x="0" y="0"/>
                </a:moveTo>
                <a:lnTo>
                  <a:pt x="408165" y="0"/>
                </a:lnTo>
                <a:lnTo>
                  <a:pt x="408165" y="411249"/>
                </a:lnTo>
                <a:lnTo>
                  <a:pt x="0" y="411249"/>
                </a:lnTo>
                <a:lnTo>
                  <a:pt x="0" y="0"/>
                </a:lnTo>
                <a:close/>
              </a:path>
            </a:pathLst>
          </a:custGeom>
          <a:blipFill>
            <a:blip r:embed="rId3"/>
            <a:stretch>
              <a:fillRect/>
            </a:stretch>
          </a:blipFill>
        </p:spPr>
        <p:txBody>
          <a:bodyPr/>
          <a:lstStyle/>
          <a:p>
            <a:endParaRPr lang="es-AR"/>
          </a:p>
        </p:txBody>
      </p:sp>
      <p:sp>
        <p:nvSpPr>
          <p:cNvPr id="8" name="Freeform 8"/>
          <p:cNvSpPr/>
          <p:nvPr/>
        </p:nvSpPr>
        <p:spPr>
          <a:xfrm>
            <a:off x="5094783" y="2440816"/>
            <a:ext cx="408164" cy="411249"/>
          </a:xfrm>
          <a:custGeom>
            <a:avLst/>
            <a:gdLst/>
            <a:ahLst/>
            <a:cxnLst/>
            <a:rect l="l" t="t" r="r" b="b"/>
            <a:pathLst>
              <a:path w="408164" h="411249">
                <a:moveTo>
                  <a:pt x="0" y="0"/>
                </a:moveTo>
                <a:lnTo>
                  <a:pt x="408164" y="0"/>
                </a:lnTo>
                <a:lnTo>
                  <a:pt x="408164" y="411248"/>
                </a:lnTo>
                <a:lnTo>
                  <a:pt x="0" y="411248"/>
                </a:lnTo>
                <a:lnTo>
                  <a:pt x="0" y="0"/>
                </a:lnTo>
                <a:close/>
              </a:path>
            </a:pathLst>
          </a:custGeom>
          <a:blipFill>
            <a:blip r:embed="rId3"/>
            <a:stretch>
              <a:fillRect/>
            </a:stretch>
          </a:blipFill>
        </p:spPr>
        <p:txBody>
          <a:bodyPr/>
          <a:lstStyle/>
          <a:p>
            <a:endParaRPr lang="es-AR" dirty="0"/>
          </a:p>
        </p:txBody>
      </p:sp>
      <p:sp>
        <p:nvSpPr>
          <p:cNvPr id="11" name="TextBox 11"/>
          <p:cNvSpPr txBox="1"/>
          <p:nvPr/>
        </p:nvSpPr>
        <p:spPr>
          <a:xfrm>
            <a:off x="1028700" y="2649606"/>
            <a:ext cx="3220434" cy="404919"/>
          </a:xfrm>
          <a:prstGeom prst="rect">
            <a:avLst/>
          </a:prstGeom>
        </p:spPr>
        <p:txBody>
          <a:bodyPr lIns="0" tIns="0" rIns="0" bIns="0" rtlCol="0" anchor="t">
            <a:spAutoFit/>
          </a:bodyPr>
          <a:lstStyle/>
          <a:p>
            <a:pPr algn="l">
              <a:lnSpc>
                <a:spcPts val="3500"/>
              </a:lnSpc>
              <a:spcBef>
                <a:spcPct val="0"/>
              </a:spcBef>
            </a:pPr>
            <a:r>
              <a:rPr lang="en-US" sz="2500" b="1" dirty="0">
                <a:solidFill>
                  <a:srgbClr val="FFD944"/>
                </a:solidFill>
                <a:latin typeface="Lato Bold"/>
                <a:ea typeface="Lato Bold"/>
                <a:cs typeface="Lato Bold"/>
                <a:sym typeface="Lato Bold"/>
              </a:rPr>
              <a:t> </a:t>
            </a:r>
            <a:r>
              <a:rPr lang="en-US" sz="2500" b="1" dirty="0" err="1">
                <a:solidFill>
                  <a:srgbClr val="FFD944"/>
                </a:solidFill>
                <a:latin typeface="Lato Bold"/>
                <a:ea typeface="Lato Bold"/>
                <a:cs typeface="Lato Bold"/>
                <a:sym typeface="Lato Bold"/>
              </a:rPr>
              <a:t>Temática</a:t>
            </a:r>
            <a:endParaRPr lang="en-US" sz="2500" b="1" dirty="0">
              <a:solidFill>
                <a:srgbClr val="FFD944"/>
              </a:solidFill>
              <a:latin typeface="Lato Bold"/>
              <a:ea typeface="Lato Bold"/>
              <a:cs typeface="Lato Bold"/>
              <a:sym typeface="Lato Bold"/>
            </a:endParaRPr>
          </a:p>
        </p:txBody>
      </p:sp>
      <p:sp>
        <p:nvSpPr>
          <p:cNvPr id="12" name="TextBox 12"/>
          <p:cNvSpPr txBox="1"/>
          <p:nvPr/>
        </p:nvSpPr>
        <p:spPr>
          <a:xfrm>
            <a:off x="563120" y="3563717"/>
            <a:ext cx="3887437" cy="2345963"/>
          </a:xfrm>
          <a:prstGeom prst="rect">
            <a:avLst/>
          </a:prstGeom>
        </p:spPr>
        <p:txBody>
          <a:bodyPr wrap="square" lIns="0" tIns="0" rIns="0" bIns="0" rtlCol="0" anchor="t">
            <a:spAutoFit/>
          </a:bodyPr>
          <a:lstStyle/>
          <a:p>
            <a:pPr algn="l">
              <a:lnSpc>
                <a:spcPts val="3079"/>
              </a:lnSpc>
              <a:spcBef>
                <a:spcPct val="0"/>
              </a:spcBef>
            </a:pPr>
            <a:r>
              <a:rPr lang="en-US" sz="2199" dirty="0" err="1">
                <a:solidFill>
                  <a:srgbClr val="E5E1DA"/>
                </a:solidFill>
                <a:latin typeface="Lato"/>
                <a:ea typeface="Lato"/>
                <a:cs typeface="Lato"/>
                <a:sym typeface="Lato"/>
              </a:rPr>
              <a:t>Realizamos</a:t>
            </a:r>
            <a:r>
              <a:rPr lang="en-US" sz="2199" dirty="0">
                <a:solidFill>
                  <a:srgbClr val="E5E1DA"/>
                </a:solidFill>
                <a:latin typeface="Lato"/>
                <a:ea typeface="Lato"/>
                <a:cs typeface="Lato"/>
                <a:sym typeface="Lato"/>
              </a:rPr>
              <a:t> la </a:t>
            </a:r>
            <a:r>
              <a:rPr lang="en-US" sz="2199" dirty="0" err="1">
                <a:solidFill>
                  <a:srgbClr val="E5E1DA"/>
                </a:solidFill>
                <a:latin typeface="Lato"/>
                <a:ea typeface="Lato"/>
                <a:cs typeface="Lato"/>
                <a:sym typeface="Lato"/>
              </a:rPr>
              <a:t>investigación</a:t>
            </a:r>
            <a:r>
              <a:rPr lang="en-US" sz="2199" dirty="0">
                <a:solidFill>
                  <a:srgbClr val="E5E1DA"/>
                </a:solidFill>
                <a:latin typeface="Lato"/>
                <a:ea typeface="Lato"/>
                <a:cs typeface="Lato"/>
                <a:sym typeface="Lato"/>
              </a:rPr>
              <a:t> </a:t>
            </a:r>
            <a:r>
              <a:rPr lang="en-US" sz="2199" dirty="0" err="1">
                <a:solidFill>
                  <a:srgbClr val="E5E1DA"/>
                </a:solidFill>
                <a:latin typeface="Lato"/>
                <a:ea typeface="Lato"/>
                <a:cs typeface="Lato"/>
                <a:sym typeface="Lato"/>
              </a:rPr>
              <a:t>sobre</a:t>
            </a:r>
            <a:r>
              <a:rPr lang="en-US" sz="2199" dirty="0">
                <a:solidFill>
                  <a:srgbClr val="E5E1DA"/>
                </a:solidFill>
                <a:latin typeface="Lato"/>
                <a:ea typeface="Lato"/>
                <a:cs typeface="Lato"/>
                <a:sym typeface="Lato"/>
              </a:rPr>
              <a:t> personas con </a:t>
            </a:r>
            <a:r>
              <a:rPr lang="en-US" sz="2199" dirty="0" err="1">
                <a:solidFill>
                  <a:srgbClr val="E5E1DA"/>
                </a:solidFill>
                <a:latin typeface="Lato"/>
                <a:ea typeface="Lato"/>
                <a:cs typeface="Lato"/>
                <a:sym typeface="Lato"/>
              </a:rPr>
              <a:t>discapacidad</a:t>
            </a:r>
            <a:r>
              <a:rPr lang="en-US" sz="2199" dirty="0">
                <a:solidFill>
                  <a:srgbClr val="E5E1DA"/>
                </a:solidFill>
                <a:latin typeface="Lato"/>
                <a:ea typeface="Lato"/>
                <a:cs typeface="Lato"/>
                <a:sym typeface="Lato"/>
              </a:rPr>
              <a:t> </a:t>
            </a:r>
            <a:r>
              <a:rPr lang="en-US" sz="2199" dirty="0" err="1">
                <a:solidFill>
                  <a:srgbClr val="E5E1DA"/>
                </a:solidFill>
                <a:latin typeface="Lato"/>
                <a:ea typeface="Lato"/>
                <a:cs typeface="Lato"/>
                <a:sym typeface="Lato"/>
              </a:rPr>
              <a:t>motriz</a:t>
            </a:r>
            <a:r>
              <a:rPr lang="en-US" sz="2199" dirty="0">
                <a:solidFill>
                  <a:srgbClr val="E5E1DA"/>
                </a:solidFill>
                <a:latin typeface="Lato"/>
                <a:ea typeface="Lato"/>
                <a:cs typeface="Lato"/>
                <a:sym typeface="Lato"/>
              </a:rPr>
              <a:t>, o </a:t>
            </a:r>
            <a:r>
              <a:rPr lang="en-US" sz="2199" dirty="0" err="1">
                <a:solidFill>
                  <a:srgbClr val="E5E1DA"/>
                </a:solidFill>
                <a:latin typeface="Lato"/>
                <a:ea typeface="Lato"/>
                <a:cs typeface="Lato"/>
                <a:sym typeface="Lato"/>
              </a:rPr>
              <a:t>dificualtades</a:t>
            </a:r>
            <a:r>
              <a:rPr lang="en-US" sz="2199" dirty="0">
                <a:solidFill>
                  <a:srgbClr val="E5E1DA"/>
                </a:solidFill>
                <a:latin typeface="Lato"/>
                <a:ea typeface="Lato"/>
                <a:cs typeface="Lato"/>
                <a:sym typeface="Lato"/>
              </a:rPr>
              <a:t> para </a:t>
            </a:r>
            <a:r>
              <a:rPr lang="en-US" sz="2199" dirty="0" err="1">
                <a:solidFill>
                  <a:srgbClr val="E5E1DA"/>
                </a:solidFill>
                <a:latin typeface="Lato"/>
                <a:ea typeface="Lato"/>
                <a:cs typeface="Lato"/>
                <a:sym typeface="Lato"/>
              </a:rPr>
              <a:t>trasladarse</a:t>
            </a:r>
            <a:r>
              <a:rPr lang="en-US" sz="2199" dirty="0">
                <a:solidFill>
                  <a:srgbClr val="E5E1DA"/>
                </a:solidFill>
                <a:latin typeface="Lato"/>
                <a:ea typeface="Lato"/>
                <a:cs typeface="Lato"/>
                <a:sym typeface="Lato"/>
              </a:rPr>
              <a:t>. </a:t>
            </a:r>
            <a:r>
              <a:rPr lang="en-US" sz="2199" dirty="0" err="1">
                <a:solidFill>
                  <a:srgbClr val="E5E1DA"/>
                </a:solidFill>
                <a:latin typeface="Lato"/>
                <a:ea typeface="Lato"/>
                <a:cs typeface="Lato"/>
                <a:sym typeface="Lato"/>
              </a:rPr>
              <a:t>Planteando</a:t>
            </a:r>
            <a:r>
              <a:rPr lang="en-US" sz="2199" dirty="0">
                <a:solidFill>
                  <a:srgbClr val="E5E1DA"/>
                </a:solidFill>
                <a:latin typeface="Lato"/>
                <a:ea typeface="Lato"/>
                <a:cs typeface="Lato"/>
                <a:sym typeface="Lato"/>
              </a:rPr>
              <a:t> lo que </a:t>
            </a:r>
            <a:r>
              <a:rPr lang="en-US" sz="2199" dirty="0" err="1">
                <a:solidFill>
                  <a:srgbClr val="E5E1DA"/>
                </a:solidFill>
                <a:latin typeface="Lato"/>
                <a:ea typeface="Lato"/>
                <a:cs typeface="Lato"/>
                <a:sym typeface="Lato"/>
              </a:rPr>
              <a:t>enfrentan</a:t>
            </a:r>
            <a:r>
              <a:rPr lang="en-US" sz="2199" dirty="0">
                <a:solidFill>
                  <a:srgbClr val="E5E1DA"/>
                </a:solidFill>
                <a:latin typeface="Lato"/>
                <a:ea typeface="Lato"/>
                <a:cs typeface="Lato"/>
                <a:sym typeface="Lato"/>
              </a:rPr>
              <a:t> </a:t>
            </a:r>
            <a:r>
              <a:rPr lang="en-US" sz="2199" dirty="0" err="1">
                <a:solidFill>
                  <a:srgbClr val="E5E1DA"/>
                </a:solidFill>
                <a:latin typeface="Lato"/>
                <a:ea typeface="Lato"/>
                <a:cs typeface="Lato"/>
                <a:sym typeface="Lato"/>
              </a:rPr>
              <a:t>en</a:t>
            </a:r>
            <a:r>
              <a:rPr lang="en-US" sz="2199" dirty="0">
                <a:solidFill>
                  <a:srgbClr val="E5E1DA"/>
                </a:solidFill>
                <a:latin typeface="Lato"/>
                <a:ea typeface="Lato"/>
                <a:cs typeface="Lato"/>
                <a:sym typeface="Lato"/>
              </a:rPr>
              <a:t> </a:t>
            </a:r>
            <a:r>
              <a:rPr lang="en-US" sz="2199" dirty="0" err="1">
                <a:solidFill>
                  <a:srgbClr val="E5E1DA"/>
                </a:solidFill>
                <a:latin typeface="Lato"/>
                <a:ea typeface="Lato"/>
                <a:cs typeface="Lato"/>
                <a:sym typeface="Lato"/>
              </a:rPr>
              <a:t>su</a:t>
            </a:r>
            <a:r>
              <a:rPr lang="en-US" sz="2199" dirty="0">
                <a:solidFill>
                  <a:srgbClr val="E5E1DA"/>
                </a:solidFill>
                <a:latin typeface="Lato"/>
                <a:ea typeface="Lato"/>
                <a:cs typeface="Lato"/>
                <a:sym typeface="Lato"/>
              </a:rPr>
              <a:t> </a:t>
            </a:r>
            <a:r>
              <a:rPr lang="en-US" sz="2199" dirty="0" err="1">
                <a:solidFill>
                  <a:srgbClr val="E5E1DA"/>
                </a:solidFill>
                <a:latin typeface="Lato"/>
                <a:ea typeface="Lato"/>
                <a:cs typeface="Lato"/>
                <a:sym typeface="Lato"/>
              </a:rPr>
              <a:t>vida</a:t>
            </a:r>
            <a:r>
              <a:rPr lang="en-US" sz="2199" dirty="0">
                <a:solidFill>
                  <a:srgbClr val="E5E1DA"/>
                </a:solidFill>
                <a:latin typeface="Lato"/>
                <a:ea typeface="Lato"/>
                <a:cs typeface="Lato"/>
                <a:sym typeface="Lato"/>
              </a:rPr>
              <a:t> </a:t>
            </a:r>
            <a:r>
              <a:rPr lang="en-US" sz="2199" dirty="0" err="1">
                <a:solidFill>
                  <a:srgbClr val="E5E1DA"/>
                </a:solidFill>
                <a:latin typeface="Lato"/>
                <a:ea typeface="Lato"/>
                <a:cs typeface="Lato"/>
                <a:sym typeface="Lato"/>
              </a:rPr>
              <a:t>diaria</a:t>
            </a:r>
            <a:r>
              <a:rPr lang="en-US" sz="2199" dirty="0">
                <a:solidFill>
                  <a:srgbClr val="E5E1DA"/>
                </a:solidFill>
                <a:latin typeface="Lato"/>
                <a:ea typeface="Lato"/>
                <a:cs typeface="Lato"/>
                <a:sym typeface="Lato"/>
              </a:rPr>
              <a:t>.</a:t>
            </a:r>
          </a:p>
        </p:txBody>
      </p:sp>
      <p:sp>
        <p:nvSpPr>
          <p:cNvPr id="13" name="TextBox 13"/>
          <p:cNvSpPr txBox="1"/>
          <p:nvPr/>
        </p:nvSpPr>
        <p:spPr>
          <a:xfrm>
            <a:off x="464282" y="795836"/>
            <a:ext cx="5717469" cy="850233"/>
          </a:xfrm>
          <a:prstGeom prst="rect">
            <a:avLst/>
          </a:prstGeom>
        </p:spPr>
        <p:txBody>
          <a:bodyPr lIns="0" tIns="0" rIns="0" bIns="0" rtlCol="0" anchor="t">
            <a:spAutoFit/>
          </a:bodyPr>
          <a:lstStyle/>
          <a:p>
            <a:pPr algn="l">
              <a:lnSpc>
                <a:spcPts val="6600"/>
              </a:lnSpc>
            </a:pPr>
            <a:r>
              <a:rPr lang="en-US" sz="6000" b="1" dirty="0">
                <a:solidFill>
                  <a:srgbClr val="FBF9F1"/>
                </a:solidFill>
                <a:latin typeface="Poppins Bold"/>
                <a:ea typeface="Poppins Bold"/>
                <a:cs typeface="Poppins Bold"/>
                <a:sym typeface="Poppins Bold"/>
              </a:rPr>
              <a:t>ENCUESTAS</a:t>
            </a:r>
          </a:p>
        </p:txBody>
      </p:sp>
      <p:sp>
        <p:nvSpPr>
          <p:cNvPr id="14" name="TextBox 14"/>
          <p:cNvSpPr txBox="1"/>
          <p:nvPr/>
        </p:nvSpPr>
        <p:spPr>
          <a:xfrm>
            <a:off x="1212753" y="6651022"/>
            <a:ext cx="3220434" cy="404919"/>
          </a:xfrm>
          <a:prstGeom prst="rect">
            <a:avLst/>
          </a:prstGeom>
        </p:spPr>
        <p:txBody>
          <a:bodyPr lIns="0" tIns="0" rIns="0" bIns="0" rtlCol="0" anchor="t">
            <a:spAutoFit/>
          </a:bodyPr>
          <a:lstStyle/>
          <a:p>
            <a:pPr algn="l">
              <a:lnSpc>
                <a:spcPts val="3500"/>
              </a:lnSpc>
              <a:spcBef>
                <a:spcPct val="0"/>
              </a:spcBef>
            </a:pPr>
            <a:r>
              <a:rPr lang="en-US" sz="2500" b="1" dirty="0">
                <a:solidFill>
                  <a:srgbClr val="FFD944"/>
                </a:solidFill>
                <a:latin typeface="Lato Bold"/>
                <a:ea typeface="Lato Bold"/>
                <a:cs typeface="Lato Bold"/>
                <a:sym typeface="Lato Bold"/>
              </a:rPr>
              <a:t>Público </a:t>
            </a:r>
            <a:r>
              <a:rPr lang="en-US" sz="2500" b="1" dirty="0" err="1">
                <a:solidFill>
                  <a:srgbClr val="FFD944"/>
                </a:solidFill>
                <a:latin typeface="Lato Bold"/>
                <a:ea typeface="Lato Bold"/>
                <a:cs typeface="Lato Bold"/>
                <a:sym typeface="Lato Bold"/>
              </a:rPr>
              <a:t>Objetivo</a:t>
            </a:r>
            <a:endParaRPr lang="en-US" sz="2500" b="1" dirty="0">
              <a:solidFill>
                <a:srgbClr val="FFD944"/>
              </a:solidFill>
              <a:latin typeface="Lato Bold"/>
              <a:ea typeface="Lato Bold"/>
              <a:cs typeface="Lato Bold"/>
              <a:sym typeface="Lato Bold"/>
            </a:endParaRPr>
          </a:p>
        </p:txBody>
      </p:sp>
      <p:sp>
        <p:nvSpPr>
          <p:cNvPr id="15" name="TextBox 15"/>
          <p:cNvSpPr txBox="1"/>
          <p:nvPr/>
        </p:nvSpPr>
        <p:spPr>
          <a:xfrm>
            <a:off x="744755" y="7542745"/>
            <a:ext cx="3253027" cy="1948419"/>
          </a:xfrm>
          <a:prstGeom prst="rect">
            <a:avLst/>
          </a:prstGeom>
        </p:spPr>
        <p:txBody>
          <a:bodyPr lIns="0" tIns="0" rIns="0" bIns="0" rtlCol="0" anchor="t">
            <a:spAutoFit/>
          </a:bodyPr>
          <a:lstStyle/>
          <a:p>
            <a:pPr algn="l">
              <a:lnSpc>
                <a:spcPts val="3079"/>
              </a:lnSpc>
              <a:spcBef>
                <a:spcPct val="0"/>
              </a:spcBef>
            </a:pPr>
            <a:r>
              <a:rPr lang="en-US" sz="2199" dirty="0">
                <a:solidFill>
                  <a:srgbClr val="E5E1DA"/>
                </a:solidFill>
                <a:latin typeface="Lato"/>
                <a:ea typeface="Lato"/>
                <a:cs typeface="Lato"/>
                <a:sym typeface="Lato"/>
              </a:rPr>
              <a:t>La </a:t>
            </a:r>
            <a:r>
              <a:rPr lang="en-US" sz="2199" dirty="0" err="1">
                <a:solidFill>
                  <a:srgbClr val="E5E1DA"/>
                </a:solidFill>
                <a:latin typeface="Lato"/>
                <a:ea typeface="Lato"/>
                <a:cs typeface="Lato"/>
                <a:sym typeface="Lato"/>
              </a:rPr>
              <a:t>encuesta</a:t>
            </a:r>
            <a:r>
              <a:rPr lang="en-US" sz="2199" dirty="0">
                <a:solidFill>
                  <a:srgbClr val="E5E1DA"/>
                </a:solidFill>
                <a:latin typeface="Lato"/>
                <a:ea typeface="Lato"/>
                <a:cs typeface="Lato"/>
                <a:sym typeface="Lato"/>
              </a:rPr>
              <a:t> </a:t>
            </a:r>
            <a:r>
              <a:rPr lang="en-US" sz="2199" dirty="0" err="1">
                <a:solidFill>
                  <a:srgbClr val="E5E1DA"/>
                </a:solidFill>
                <a:latin typeface="Lato"/>
                <a:ea typeface="Lato"/>
                <a:cs typeface="Lato"/>
                <a:sym typeface="Lato"/>
              </a:rPr>
              <a:t>fue</a:t>
            </a:r>
            <a:r>
              <a:rPr lang="en-US" sz="2199" dirty="0">
                <a:solidFill>
                  <a:srgbClr val="E5E1DA"/>
                </a:solidFill>
                <a:latin typeface="Lato"/>
                <a:ea typeface="Lato"/>
                <a:cs typeface="Lato"/>
                <a:sym typeface="Lato"/>
              </a:rPr>
              <a:t> </a:t>
            </a:r>
            <a:r>
              <a:rPr lang="en-US" sz="2199" dirty="0" err="1">
                <a:solidFill>
                  <a:srgbClr val="E5E1DA"/>
                </a:solidFill>
                <a:latin typeface="Lato"/>
                <a:ea typeface="Lato"/>
                <a:cs typeface="Lato"/>
                <a:sym typeface="Lato"/>
              </a:rPr>
              <a:t>enviada</a:t>
            </a:r>
            <a:r>
              <a:rPr lang="en-US" sz="2199" dirty="0">
                <a:solidFill>
                  <a:srgbClr val="E5E1DA"/>
                </a:solidFill>
                <a:latin typeface="Lato"/>
                <a:ea typeface="Lato"/>
                <a:cs typeface="Lato"/>
                <a:sym typeface="Lato"/>
              </a:rPr>
              <a:t> a </a:t>
            </a:r>
            <a:r>
              <a:rPr lang="en-US" sz="2199" dirty="0" err="1">
                <a:solidFill>
                  <a:srgbClr val="E5E1DA"/>
                </a:solidFill>
                <a:latin typeface="Lato"/>
                <a:ea typeface="Lato"/>
                <a:cs typeface="Lato"/>
                <a:sym typeface="Lato"/>
              </a:rPr>
              <a:t>peronas</a:t>
            </a:r>
            <a:r>
              <a:rPr lang="en-US" sz="2199" dirty="0">
                <a:solidFill>
                  <a:srgbClr val="E5E1DA"/>
                </a:solidFill>
                <a:latin typeface="Lato"/>
                <a:ea typeface="Lato"/>
                <a:cs typeface="Lato"/>
                <a:sym typeface="Lato"/>
              </a:rPr>
              <a:t> con </a:t>
            </a:r>
            <a:r>
              <a:rPr lang="en-US" sz="2199" dirty="0" err="1">
                <a:solidFill>
                  <a:srgbClr val="E5E1DA"/>
                </a:solidFill>
                <a:latin typeface="Lato"/>
                <a:ea typeface="Lato"/>
                <a:cs typeface="Lato"/>
                <a:sym typeface="Lato"/>
              </a:rPr>
              <a:t>discapacidad</a:t>
            </a:r>
            <a:r>
              <a:rPr lang="en-US" sz="2199" dirty="0">
                <a:solidFill>
                  <a:srgbClr val="E5E1DA"/>
                </a:solidFill>
                <a:latin typeface="Lato"/>
                <a:ea typeface="Lato"/>
                <a:cs typeface="Lato"/>
                <a:sym typeface="Lato"/>
              </a:rPr>
              <a:t> </a:t>
            </a:r>
            <a:r>
              <a:rPr lang="en-US" sz="2199" dirty="0" err="1">
                <a:solidFill>
                  <a:srgbClr val="E5E1DA"/>
                </a:solidFill>
                <a:latin typeface="Lato"/>
                <a:ea typeface="Lato"/>
                <a:cs typeface="Lato"/>
                <a:sym typeface="Lato"/>
              </a:rPr>
              <a:t>motriz</a:t>
            </a:r>
            <a:r>
              <a:rPr lang="en-US" sz="2199" dirty="0">
                <a:solidFill>
                  <a:srgbClr val="E5E1DA"/>
                </a:solidFill>
                <a:latin typeface="Lato"/>
                <a:ea typeface="Lato"/>
                <a:cs typeface="Lato"/>
                <a:sym typeface="Lato"/>
              </a:rPr>
              <a:t>, o </a:t>
            </a:r>
            <a:r>
              <a:rPr lang="en-US" sz="2199" dirty="0" err="1">
                <a:solidFill>
                  <a:srgbClr val="E5E1DA"/>
                </a:solidFill>
                <a:latin typeface="Lato"/>
                <a:ea typeface="Lato"/>
                <a:cs typeface="Lato"/>
                <a:sym typeface="Lato"/>
              </a:rPr>
              <a:t>familias</a:t>
            </a:r>
            <a:r>
              <a:rPr lang="en-US" sz="2199" dirty="0">
                <a:solidFill>
                  <a:srgbClr val="E5E1DA"/>
                </a:solidFill>
                <a:latin typeface="Lato"/>
                <a:ea typeface="Lato"/>
                <a:cs typeface="Lato"/>
                <a:sym typeface="Lato"/>
              </a:rPr>
              <a:t> con </a:t>
            </a:r>
            <a:r>
              <a:rPr lang="en-US" sz="2199" dirty="0" err="1">
                <a:solidFill>
                  <a:srgbClr val="E5E1DA"/>
                </a:solidFill>
                <a:latin typeface="Lato"/>
                <a:ea typeface="Lato"/>
                <a:cs typeface="Lato"/>
                <a:sym typeface="Lato"/>
              </a:rPr>
              <a:t>algún</a:t>
            </a:r>
            <a:r>
              <a:rPr lang="en-US" sz="2199" dirty="0">
                <a:solidFill>
                  <a:srgbClr val="E5E1DA"/>
                </a:solidFill>
                <a:latin typeface="Lato"/>
                <a:ea typeface="Lato"/>
                <a:cs typeface="Lato"/>
                <a:sym typeface="Lato"/>
              </a:rPr>
              <a:t> </a:t>
            </a:r>
            <a:r>
              <a:rPr lang="en-US" sz="2199" dirty="0" err="1">
                <a:solidFill>
                  <a:srgbClr val="E5E1DA"/>
                </a:solidFill>
                <a:latin typeface="Lato"/>
                <a:ea typeface="Lato"/>
                <a:cs typeface="Lato"/>
                <a:sym typeface="Lato"/>
              </a:rPr>
              <a:t>integrante</a:t>
            </a:r>
            <a:r>
              <a:rPr lang="en-US" sz="2199" dirty="0">
                <a:solidFill>
                  <a:srgbClr val="E5E1DA"/>
                </a:solidFill>
                <a:latin typeface="Lato"/>
                <a:ea typeface="Lato"/>
                <a:cs typeface="Lato"/>
                <a:sym typeface="Lato"/>
              </a:rPr>
              <a:t> con </a:t>
            </a:r>
            <a:r>
              <a:rPr lang="en-US" sz="2199" dirty="0" err="1">
                <a:solidFill>
                  <a:srgbClr val="E5E1DA"/>
                </a:solidFill>
                <a:latin typeface="Lato"/>
                <a:ea typeface="Lato"/>
                <a:cs typeface="Lato"/>
                <a:sym typeface="Lato"/>
              </a:rPr>
              <a:t>dicha</a:t>
            </a:r>
            <a:r>
              <a:rPr lang="en-US" sz="2199" dirty="0">
                <a:solidFill>
                  <a:srgbClr val="E5E1DA"/>
                </a:solidFill>
                <a:latin typeface="Lato"/>
                <a:ea typeface="Lato"/>
                <a:cs typeface="Lato"/>
                <a:sym typeface="Lato"/>
              </a:rPr>
              <a:t> </a:t>
            </a:r>
            <a:r>
              <a:rPr lang="en-US" sz="2199" dirty="0" err="1">
                <a:solidFill>
                  <a:srgbClr val="E5E1DA"/>
                </a:solidFill>
                <a:latin typeface="Lato"/>
                <a:ea typeface="Lato"/>
                <a:cs typeface="Lato"/>
                <a:sym typeface="Lato"/>
              </a:rPr>
              <a:t>discapacidad</a:t>
            </a:r>
            <a:r>
              <a:rPr lang="en-US" sz="2199" dirty="0">
                <a:solidFill>
                  <a:srgbClr val="E5E1DA"/>
                </a:solidFill>
                <a:latin typeface="Lato"/>
                <a:ea typeface="Lato"/>
                <a:cs typeface="Lato"/>
                <a:sym typeface="Lato"/>
              </a:rPr>
              <a:t>.</a:t>
            </a:r>
          </a:p>
        </p:txBody>
      </p:sp>
      <p:sp>
        <p:nvSpPr>
          <p:cNvPr id="17" name="TextBox 17"/>
          <p:cNvSpPr txBox="1"/>
          <p:nvPr/>
        </p:nvSpPr>
        <p:spPr>
          <a:xfrm>
            <a:off x="5298865" y="3169754"/>
            <a:ext cx="7395999" cy="6321410"/>
          </a:xfrm>
          <a:prstGeom prst="rect">
            <a:avLst/>
          </a:prstGeom>
        </p:spPr>
        <p:txBody>
          <a:bodyPr wrap="square" lIns="0" tIns="0" rIns="0" bIns="0" rtlCol="0" anchor="t">
            <a:spAutoFit/>
          </a:bodyPr>
          <a:lstStyle/>
          <a:p>
            <a:pPr algn="l">
              <a:lnSpc>
                <a:spcPts val="3079"/>
              </a:lnSpc>
              <a:spcBef>
                <a:spcPct val="0"/>
              </a:spcBef>
            </a:pPr>
            <a:r>
              <a:rPr lang="en-US" sz="2199" dirty="0">
                <a:solidFill>
                  <a:srgbClr val="E5E1DA"/>
                </a:solidFill>
                <a:latin typeface="Lato"/>
                <a:ea typeface="Lato"/>
                <a:cs typeface="Lato"/>
                <a:sym typeface="Lato"/>
              </a:rPr>
              <a:t>Nuestro </a:t>
            </a:r>
            <a:r>
              <a:rPr lang="en-US" sz="2199" dirty="0" err="1">
                <a:solidFill>
                  <a:srgbClr val="E5E1DA"/>
                </a:solidFill>
                <a:latin typeface="Lato"/>
                <a:ea typeface="Lato"/>
                <a:cs typeface="Lato"/>
                <a:sym typeface="Lato"/>
              </a:rPr>
              <a:t>público</a:t>
            </a:r>
            <a:r>
              <a:rPr lang="en-US" sz="2199" dirty="0">
                <a:solidFill>
                  <a:srgbClr val="E5E1DA"/>
                </a:solidFill>
                <a:latin typeface="Lato"/>
                <a:ea typeface="Lato"/>
                <a:cs typeface="Lato"/>
                <a:sym typeface="Lato"/>
              </a:rPr>
              <a:t> </a:t>
            </a:r>
            <a:r>
              <a:rPr lang="en-US" sz="2199" dirty="0" err="1">
                <a:solidFill>
                  <a:srgbClr val="E5E1DA"/>
                </a:solidFill>
                <a:latin typeface="Lato"/>
                <a:ea typeface="Lato"/>
                <a:cs typeface="Lato"/>
                <a:sym typeface="Lato"/>
              </a:rPr>
              <a:t>objetivo</a:t>
            </a:r>
            <a:r>
              <a:rPr lang="en-US" sz="2199" dirty="0">
                <a:solidFill>
                  <a:srgbClr val="E5E1DA"/>
                </a:solidFill>
                <a:latin typeface="Lato"/>
                <a:ea typeface="Lato"/>
                <a:cs typeface="Lato"/>
                <a:sym typeface="Lato"/>
              </a:rPr>
              <a:t> </a:t>
            </a:r>
            <a:r>
              <a:rPr lang="en-US" sz="2199" dirty="0" err="1">
                <a:solidFill>
                  <a:srgbClr val="E5E1DA"/>
                </a:solidFill>
                <a:latin typeface="Lato"/>
                <a:ea typeface="Lato"/>
                <a:cs typeface="Lato"/>
                <a:sym typeface="Lato"/>
              </a:rPr>
              <a:t>abarca</a:t>
            </a:r>
            <a:r>
              <a:rPr lang="en-US" sz="2199" dirty="0">
                <a:solidFill>
                  <a:srgbClr val="E5E1DA"/>
                </a:solidFill>
                <a:latin typeface="Lato"/>
                <a:ea typeface="Lato"/>
                <a:cs typeface="Lato"/>
                <a:sym typeface="Lato"/>
              </a:rPr>
              <a:t> personas de 0 a 100 </a:t>
            </a:r>
            <a:r>
              <a:rPr lang="en-US" sz="2199" dirty="0" err="1">
                <a:solidFill>
                  <a:srgbClr val="E5E1DA"/>
                </a:solidFill>
                <a:latin typeface="Lato"/>
                <a:ea typeface="Lato"/>
                <a:cs typeface="Lato"/>
                <a:sym typeface="Lato"/>
              </a:rPr>
              <a:t>años</a:t>
            </a:r>
            <a:r>
              <a:rPr lang="en-US" sz="2199" dirty="0">
                <a:solidFill>
                  <a:srgbClr val="E5E1DA"/>
                </a:solidFill>
                <a:latin typeface="Lato"/>
                <a:ea typeface="Lato"/>
                <a:cs typeface="Lato"/>
                <a:sym typeface="Lato"/>
              </a:rPr>
              <a:t>. Es </a:t>
            </a:r>
            <a:r>
              <a:rPr lang="en-US" sz="2199" dirty="0" err="1">
                <a:solidFill>
                  <a:srgbClr val="E5E1DA"/>
                </a:solidFill>
                <a:latin typeface="Lato"/>
                <a:ea typeface="Lato"/>
                <a:cs typeface="Lato"/>
                <a:sym typeface="Lato"/>
              </a:rPr>
              <a:t>decir</a:t>
            </a:r>
            <a:r>
              <a:rPr lang="en-US" sz="2199" dirty="0">
                <a:solidFill>
                  <a:srgbClr val="E5E1DA"/>
                </a:solidFill>
                <a:latin typeface="Lato"/>
                <a:ea typeface="Lato"/>
                <a:cs typeface="Lato"/>
                <a:sym typeface="Lato"/>
              </a:rPr>
              <a:t>, sin </a:t>
            </a:r>
            <a:r>
              <a:rPr lang="en-US" sz="2199" dirty="0" err="1">
                <a:solidFill>
                  <a:srgbClr val="E5E1DA"/>
                </a:solidFill>
                <a:latin typeface="Lato"/>
                <a:ea typeface="Lato"/>
                <a:cs typeface="Lato"/>
                <a:sym typeface="Lato"/>
              </a:rPr>
              <a:t>límite</a:t>
            </a:r>
            <a:r>
              <a:rPr lang="en-US" sz="2199" dirty="0">
                <a:solidFill>
                  <a:srgbClr val="E5E1DA"/>
                </a:solidFill>
                <a:latin typeface="Lato"/>
                <a:ea typeface="Lato"/>
                <a:cs typeface="Lato"/>
                <a:sym typeface="Lato"/>
              </a:rPr>
              <a:t> de </a:t>
            </a:r>
            <a:r>
              <a:rPr lang="en-US" sz="2199" dirty="0" err="1">
                <a:solidFill>
                  <a:srgbClr val="E5E1DA"/>
                </a:solidFill>
                <a:latin typeface="Lato"/>
                <a:ea typeface="Lato"/>
                <a:cs typeface="Lato"/>
                <a:sym typeface="Lato"/>
              </a:rPr>
              <a:t>edad</a:t>
            </a:r>
            <a:r>
              <a:rPr lang="en-US" sz="2199" dirty="0">
                <a:solidFill>
                  <a:srgbClr val="E5E1DA"/>
                </a:solidFill>
                <a:latin typeface="Lato"/>
                <a:ea typeface="Lato"/>
                <a:cs typeface="Lato"/>
                <a:sym typeface="Lato"/>
              </a:rPr>
              <a:t>, que </a:t>
            </a:r>
            <a:r>
              <a:rPr lang="en-US" sz="2199" dirty="0" err="1">
                <a:solidFill>
                  <a:srgbClr val="E5E1DA"/>
                </a:solidFill>
                <a:latin typeface="Lato"/>
                <a:ea typeface="Lato"/>
                <a:cs typeface="Lato"/>
                <a:sym typeface="Lato"/>
              </a:rPr>
              <a:t>cuenten</a:t>
            </a:r>
            <a:r>
              <a:rPr lang="en-US" sz="2199" dirty="0">
                <a:solidFill>
                  <a:srgbClr val="E5E1DA"/>
                </a:solidFill>
                <a:latin typeface="Lato"/>
                <a:ea typeface="Lato"/>
                <a:cs typeface="Lato"/>
                <a:sym typeface="Lato"/>
              </a:rPr>
              <a:t> con </a:t>
            </a:r>
            <a:r>
              <a:rPr lang="en-US" sz="2199" dirty="0" err="1">
                <a:solidFill>
                  <a:srgbClr val="E5E1DA"/>
                </a:solidFill>
                <a:latin typeface="Lato"/>
                <a:ea typeface="Lato"/>
                <a:cs typeface="Lato"/>
                <a:sym typeface="Lato"/>
              </a:rPr>
              <a:t>alguna</a:t>
            </a:r>
            <a:r>
              <a:rPr lang="en-US" sz="2199" dirty="0">
                <a:solidFill>
                  <a:srgbClr val="E5E1DA"/>
                </a:solidFill>
                <a:latin typeface="Lato"/>
                <a:ea typeface="Lato"/>
                <a:cs typeface="Lato"/>
                <a:sym typeface="Lato"/>
              </a:rPr>
              <a:t> </a:t>
            </a:r>
            <a:r>
              <a:rPr lang="en-US" sz="2199" dirty="0" err="1">
                <a:solidFill>
                  <a:srgbClr val="E5E1DA"/>
                </a:solidFill>
                <a:latin typeface="Lato"/>
                <a:ea typeface="Lato"/>
                <a:cs typeface="Lato"/>
                <a:sym typeface="Lato"/>
              </a:rPr>
              <a:t>discapacidad</a:t>
            </a:r>
            <a:r>
              <a:rPr lang="en-US" sz="2199" dirty="0">
                <a:solidFill>
                  <a:srgbClr val="E5E1DA"/>
                </a:solidFill>
                <a:latin typeface="Lato"/>
                <a:ea typeface="Lato"/>
                <a:cs typeface="Lato"/>
                <a:sym typeface="Lato"/>
              </a:rPr>
              <a:t> </a:t>
            </a:r>
            <a:r>
              <a:rPr lang="en-US" sz="2199" dirty="0" err="1">
                <a:solidFill>
                  <a:srgbClr val="E5E1DA"/>
                </a:solidFill>
                <a:latin typeface="Lato"/>
                <a:ea typeface="Lato"/>
                <a:cs typeface="Lato"/>
                <a:sym typeface="Lato"/>
              </a:rPr>
              <a:t>motríz</a:t>
            </a:r>
            <a:r>
              <a:rPr lang="en-US" sz="2199" dirty="0">
                <a:solidFill>
                  <a:srgbClr val="E5E1DA"/>
                </a:solidFill>
                <a:latin typeface="Lato"/>
                <a:ea typeface="Lato"/>
                <a:cs typeface="Lato"/>
                <a:sym typeface="Lato"/>
              </a:rPr>
              <a:t>, se </a:t>
            </a:r>
            <a:r>
              <a:rPr lang="en-US" sz="2199" dirty="0" err="1">
                <a:solidFill>
                  <a:srgbClr val="E5E1DA"/>
                </a:solidFill>
                <a:latin typeface="Lato"/>
                <a:ea typeface="Lato"/>
                <a:cs typeface="Lato"/>
                <a:sym typeface="Lato"/>
              </a:rPr>
              <a:t>movilicen</a:t>
            </a:r>
            <a:r>
              <a:rPr lang="en-US" sz="2199" dirty="0">
                <a:solidFill>
                  <a:srgbClr val="E5E1DA"/>
                </a:solidFill>
                <a:latin typeface="Lato"/>
                <a:ea typeface="Lato"/>
                <a:cs typeface="Lato"/>
                <a:sym typeface="Lato"/>
              </a:rPr>
              <a:t> </a:t>
            </a:r>
            <a:r>
              <a:rPr lang="en-US" sz="2199" dirty="0" err="1">
                <a:solidFill>
                  <a:srgbClr val="E5E1DA"/>
                </a:solidFill>
                <a:latin typeface="Lato"/>
                <a:ea typeface="Lato"/>
                <a:cs typeface="Lato"/>
                <a:sym typeface="Lato"/>
              </a:rPr>
              <a:t>en</a:t>
            </a:r>
            <a:r>
              <a:rPr lang="en-US" sz="2199" dirty="0">
                <a:solidFill>
                  <a:srgbClr val="E5E1DA"/>
                </a:solidFill>
                <a:latin typeface="Lato"/>
                <a:ea typeface="Lato"/>
                <a:cs typeface="Lato"/>
                <a:sym typeface="Lato"/>
              </a:rPr>
              <a:t> </a:t>
            </a:r>
            <a:r>
              <a:rPr lang="en-US" sz="2199" dirty="0" err="1">
                <a:solidFill>
                  <a:srgbClr val="E5E1DA"/>
                </a:solidFill>
                <a:latin typeface="Lato"/>
                <a:ea typeface="Lato"/>
                <a:cs typeface="Lato"/>
                <a:sym typeface="Lato"/>
              </a:rPr>
              <a:t>sillas</a:t>
            </a:r>
            <a:r>
              <a:rPr lang="en-US" sz="2199" dirty="0">
                <a:solidFill>
                  <a:srgbClr val="E5E1DA"/>
                </a:solidFill>
                <a:latin typeface="Lato"/>
                <a:ea typeface="Lato"/>
                <a:cs typeface="Lato"/>
                <a:sym typeface="Lato"/>
              </a:rPr>
              <a:t> de </a:t>
            </a:r>
            <a:r>
              <a:rPr lang="en-US" sz="2199" dirty="0" err="1">
                <a:solidFill>
                  <a:srgbClr val="E5E1DA"/>
                </a:solidFill>
                <a:latin typeface="Lato"/>
                <a:ea typeface="Lato"/>
                <a:cs typeface="Lato"/>
                <a:sym typeface="Lato"/>
              </a:rPr>
              <a:t>ruedas</a:t>
            </a:r>
            <a:r>
              <a:rPr lang="en-US" sz="2199" dirty="0">
                <a:solidFill>
                  <a:srgbClr val="E5E1DA"/>
                </a:solidFill>
                <a:latin typeface="Lato"/>
                <a:ea typeface="Lato"/>
                <a:cs typeface="Lato"/>
                <a:sym typeface="Lato"/>
              </a:rPr>
              <a:t>, o </a:t>
            </a:r>
            <a:r>
              <a:rPr lang="en-US" sz="2199" dirty="0" err="1">
                <a:solidFill>
                  <a:srgbClr val="E5E1DA"/>
                </a:solidFill>
                <a:latin typeface="Lato"/>
                <a:ea typeface="Lato"/>
                <a:cs typeface="Lato"/>
                <a:sym typeface="Lato"/>
              </a:rPr>
              <a:t>tengan</a:t>
            </a:r>
            <a:r>
              <a:rPr lang="en-US" sz="2199" dirty="0">
                <a:solidFill>
                  <a:srgbClr val="E5E1DA"/>
                </a:solidFill>
                <a:latin typeface="Lato"/>
                <a:ea typeface="Lato"/>
                <a:cs typeface="Lato"/>
                <a:sym typeface="Lato"/>
              </a:rPr>
              <a:t> </a:t>
            </a:r>
            <a:r>
              <a:rPr lang="en-US" sz="2199" dirty="0" err="1">
                <a:solidFill>
                  <a:srgbClr val="E5E1DA"/>
                </a:solidFill>
                <a:latin typeface="Lato"/>
                <a:ea typeface="Lato"/>
                <a:cs typeface="Lato"/>
                <a:sym typeface="Lato"/>
              </a:rPr>
              <a:t>dificultades</a:t>
            </a:r>
            <a:r>
              <a:rPr lang="en-US" sz="2199" dirty="0">
                <a:solidFill>
                  <a:srgbClr val="E5E1DA"/>
                </a:solidFill>
                <a:latin typeface="Lato"/>
                <a:ea typeface="Lato"/>
                <a:cs typeface="Lato"/>
                <a:sym typeface="Lato"/>
              </a:rPr>
              <a:t> </a:t>
            </a:r>
            <a:r>
              <a:rPr lang="en-US" sz="2199" dirty="0" err="1">
                <a:solidFill>
                  <a:srgbClr val="E5E1DA"/>
                </a:solidFill>
                <a:latin typeface="Lato"/>
                <a:ea typeface="Lato"/>
                <a:cs typeface="Lato"/>
                <a:sym typeface="Lato"/>
              </a:rPr>
              <a:t>motoras</a:t>
            </a:r>
            <a:r>
              <a:rPr lang="en-US" sz="2199" dirty="0">
                <a:solidFill>
                  <a:srgbClr val="E5E1DA"/>
                </a:solidFill>
                <a:latin typeface="Lato"/>
                <a:ea typeface="Lato"/>
                <a:cs typeface="Lato"/>
                <a:sym typeface="Lato"/>
              </a:rPr>
              <a:t> que </a:t>
            </a:r>
            <a:r>
              <a:rPr lang="en-US" sz="2199" dirty="0" err="1">
                <a:solidFill>
                  <a:srgbClr val="E5E1DA"/>
                </a:solidFill>
                <a:latin typeface="Lato"/>
                <a:ea typeface="Lato"/>
                <a:cs typeface="Lato"/>
                <a:sym typeface="Lato"/>
              </a:rPr>
              <a:t>dificulten</a:t>
            </a:r>
            <a:r>
              <a:rPr lang="en-US" sz="2199" dirty="0">
                <a:solidFill>
                  <a:srgbClr val="E5E1DA"/>
                </a:solidFill>
                <a:latin typeface="Lato"/>
                <a:ea typeface="Lato"/>
                <a:cs typeface="Lato"/>
                <a:sym typeface="Lato"/>
              </a:rPr>
              <a:t> </a:t>
            </a:r>
            <a:r>
              <a:rPr lang="en-US" sz="2199" dirty="0" err="1">
                <a:solidFill>
                  <a:srgbClr val="E5E1DA"/>
                </a:solidFill>
                <a:latin typeface="Lato"/>
                <a:ea typeface="Lato"/>
                <a:cs typeface="Lato"/>
                <a:sym typeface="Lato"/>
              </a:rPr>
              <a:t>su</a:t>
            </a:r>
            <a:r>
              <a:rPr lang="en-US" sz="2199" dirty="0">
                <a:solidFill>
                  <a:srgbClr val="E5E1DA"/>
                </a:solidFill>
                <a:latin typeface="Lato"/>
                <a:ea typeface="Lato"/>
                <a:cs typeface="Lato"/>
                <a:sym typeface="Lato"/>
              </a:rPr>
              <a:t> </a:t>
            </a:r>
            <a:r>
              <a:rPr lang="en-US" sz="2199" dirty="0" err="1">
                <a:solidFill>
                  <a:srgbClr val="E5E1DA"/>
                </a:solidFill>
                <a:latin typeface="Lato"/>
                <a:ea typeface="Lato"/>
                <a:cs typeface="Lato"/>
                <a:sym typeface="Lato"/>
              </a:rPr>
              <a:t>traslado</a:t>
            </a:r>
            <a:r>
              <a:rPr lang="en-US" sz="2199" dirty="0">
                <a:solidFill>
                  <a:srgbClr val="E5E1DA"/>
                </a:solidFill>
                <a:latin typeface="Lato"/>
                <a:ea typeface="Lato"/>
                <a:cs typeface="Lato"/>
                <a:sym typeface="Lato"/>
              </a:rPr>
              <a:t>,  que </a:t>
            </a:r>
            <a:r>
              <a:rPr lang="en-US" sz="2199" dirty="0" err="1">
                <a:solidFill>
                  <a:srgbClr val="E5E1DA"/>
                </a:solidFill>
                <a:latin typeface="Lato"/>
                <a:ea typeface="Lato"/>
                <a:cs typeface="Lato"/>
                <a:sym typeface="Lato"/>
              </a:rPr>
              <a:t>requieran</a:t>
            </a:r>
            <a:r>
              <a:rPr lang="en-US" sz="2199" dirty="0">
                <a:solidFill>
                  <a:srgbClr val="E5E1DA"/>
                </a:solidFill>
                <a:latin typeface="Lato"/>
                <a:ea typeface="Lato"/>
                <a:cs typeface="Lato"/>
                <a:sym typeface="Lato"/>
              </a:rPr>
              <a:t> </a:t>
            </a:r>
            <a:r>
              <a:rPr lang="en-US" sz="2199" dirty="0" err="1">
                <a:solidFill>
                  <a:srgbClr val="E5E1DA"/>
                </a:solidFill>
                <a:latin typeface="Lato"/>
                <a:ea typeface="Lato"/>
                <a:cs typeface="Lato"/>
                <a:sym typeface="Lato"/>
              </a:rPr>
              <a:t>el</a:t>
            </a:r>
            <a:r>
              <a:rPr lang="en-US" sz="2199" dirty="0">
                <a:solidFill>
                  <a:srgbClr val="E5E1DA"/>
                </a:solidFill>
                <a:latin typeface="Lato"/>
                <a:ea typeface="Lato"/>
                <a:cs typeface="Lato"/>
                <a:sym typeface="Lato"/>
              </a:rPr>
              <a:t> </a:t>
            </a:r>
            <a:r>
              <a:rPr lang="en-US" sz="2199" dirty="0" err="1">
                <a:solidFill>
                  <a:srgbClr val="E5E1DA"/>
                </a:solidFill>
                <a:latin typeface="Lato"/>
                <a:ea typeface="Lato"/>
                <a:cs typeface="Lato"/>
                <a:sym typeface="Lato"/>
              </a:rPr>
              <a:t>uso</a:t>
            </a:r>
            <a:r>
              <a:rPr lang="en-US" sz="2199" dirty="0">
                <a:solidFill>
                  <a:srgbClr val="E5E1DA"/>
                </a:solidFill>
                <a:latin typeface="Lato"/>
                <a:ea typeface="Lato"/>
                <a:cs typeface="Lato"/>
                <a:sym typeface="Lato"/>
              </a:rPr>
              <a:t> de </a:t>
            </a:r>
            <a:r>
              <a:rPr lang="en-US" sz="2199" dirty="0" err="1">
                <a:solidFill>
                  <a:srgbClr val="E5E1DA"/>
                </a:solidFill>
                <a:latin typeface="Lato"/>
                <a:ea typeface="Lato"/>
                <a:cs typeface="Lato"/>
                <a:sym typeface="Lato"/>
              </a:rPr>
              <a:t>alguna</a:t>
            </a:r>
            <a:r>
              <a:rPr lang="en-US" sz="2199" dirty="0">
                <a:solidFill>
                  <a:srgbClr val="E5E1DA"/>
                </a:solidFill>
                <a:latin typeface="Lato"/>
                <a:ea typeface="Lato"/>
                <a:cs typeface="Lato"/>
                <a:sym typeface="Lato"/>
              </a:rPr>
              <a:t> </a:t>
            </a:r>
            <a:r>
              <a:rPr lang="en-US" sz="2199" dirty="0" err="1">
                <a:solidFill>
                  <a:srgbClr val="E5E1DA"/>
                </a:solidFill>
                <a:latin typeface="Lato"/>
                <a:ea typeface="Lato"/>
                <a:cs typeface="Lato"/>
                <a:sym typeface="Lato"/>
              </a:rPr>
              <a:t>asistencia</a:t>
            </a:r>
            <a:r>
              <a:rPr lang="en-US" sz="2199" dirty="0">
                <a:solidFill>
                  <a:srgbClr val="E5E1DA"/>
                </a:solidFill>
                <a:latin typeface="Lato"/>
                <a:ea typeface="Lato"/>
                <a:cs typeface="Lato"/>
                <a:sym typeface="Lato"/>
              </a:rPr>
              <a:t> </a:t>
            </a:r>
            <a:r>
              <a:rPr lang="en-US" sz="2199" dirty="0" err="1">
                <a:solidFill>
                  <a:srgbClr val="E5E1DA"/>
                </a:solidFill>
                <a:latin typeface="Lato"/>
                <a:ea typeface="Lato"/>
                <a:cs typeface="Lato"/>
                <a:sym typeface="Lato"/>
              </a:rPr>
              <a:t>ortopédica</a:t>
            </a:r>
            <a:r>
              <a:rPr lang="en-US" sz="2199" dirty="0">
                <a:solidFill>
                  <a:srgbClr val="E5E1DA"/>
                </a:solidFill>
                <a:latin typeface="Lato"/>
                <a:ea typeface="Lato"/>
                <a:cs typeface="Lato"/>
                <a:sym typeface="Lato"/>
              </a:rPr>
              <a:t> (</a:t>
            </a:r>
            <a:r>
              <a:rPr lang="en-US" sz="2199" dirty="0" err="1">
                <a:solidFill>
                  <a:srgbClr val="E5E1DA"/>
                </a:solidFill>
                <a:latin typeface="Lato"/>
                <a:ea typeface="Lato"/>
                <a:cs typeface="Lato"/>
                <a:sym typeface="Lato"/>
              </a:rPr>
              <a:t>bastones</a:t>
            </a:r>
            <a:r>
              <a:rPr lang="en-US" sz="2199" dirty="0">
                <a:solidFill>
                  <a:srgbClr val="E5E1DA"/>
                </a:solidFill>
                <a:latin typeface="Lato"/>
                <a:ea typeface="Lato"/>
                <a:cs typeface="Lato"/>
                <a:sym typeface="Lato"/>
              </a:rPr>
              <a:t>, muletas, </a:t>
            </a:r>
            <a:r>
              <a:rPr lang="en-US" sz="2199" dirty="0" err="1">
                <a:solidFill>
                  <a:srgbClr val="E5E1DA"/>
                </a:solidFill>
                <a:latin typeface="Lato"/>
                <a:ea typeface="Lato"/>
                <a:cs typeface="Lato"/>
                <a:sym typeface="Lato"/>
              </a:rPr>
              <a:t>etc</a:t>
            </a:r>
            <a:r>
              <a:rPr lang="en-US" sz="2199" dirty="0">
                <a:solidFill>
                  <a:srgbClr val="E5E1DA"/>
                </a:solidFill>
                <a:latin typeface="Lato"/>
                <a:ea typeface="Lato"/>
                <a:cs typeface="Lato"/>
                <a:sym typeface="Lato"/>
              </a:rPr>
              <a:t>). También se </a:t>
            </a:r>
            <a:r>
              <a:rPr lang="en-US" sz="2199" dirty="0" err="1">
                <a:solidFill>
                  <a:srgbClr val="E5E1DA"/>
                </a:solidFill>
                <a:latin typeface="Lato"/>
                <a:ea typeface="Lato"/>
                <a:cs typeface="Lato"/>
                <a:sym typeface="Lato"/>
              </a:rPr>
              <a:t>incluyen</a:t>
            </a:r>
            <a:r>
              <a:rPr lang="en-US" sz="2199" dirty="0">
                <a:solidFill>
                  <a:srgbClr val="E5E1DA"/>
                </a:solidFill>
                <a:latin typeface="Lato"/>
                <a:ea typeface="Lato"/>
                <a:cs typeface="Lato"/>
                <a:sym typeface="Lato"/>
              </a:rPr>
              <a:t> a las </a:t>
            </a:r>
            <a:r>
              <a:rPr lang="en-US" sz="2199" dirty="0" err="1">
                <a:solidFill>
                  <a:srgbClr val="E5E1DA"/>
                </a:solidFill>
                <a:latin typeface="Lato"/>
                <a:ea typeface="Lato"/>
                <a:cs typeface="Lato"/>
                <a:sym typeface="Lato"/>
              </a:rPr>
              <a:t>flias</a:t>
            </a:r>
            <a:r>
              <a:rPr lang="en-US" sz="2199" dirty="0">
                <a:solidFill>
                  <a:srgbClr val="E5E1DA"/>
                </a:solidFill>
                <a:latin typeface="Lato"/>
                <a:ea typeface="Lato"/>
                <a:cs typeface="Lato"/>
                <a:sym typeface="Lato"/>
              </a:rPr>
              <a:t> de </a:t>
            </a:r>
            <a:r>
              <a:rPr lang="en-US" sz="2199" dirty="0" err="1">
                <a:solidFill>
                  <a:srgbClr val="E5E1DA"/>
                </a:solidFill>
                <a:latin typeface="Lato"/>
                <a:ea typeface="Lato"/>
                <a:cs typeface="Lato"/>
                <a:sym typeface="Lato"/>
              </a:rPr>
              <a:t>éstos</a:t>
            </a:r>
            <a:r>
              <a:rPr lang="en-US" sz="2199" dirty="0">
                <a:solidFill>
                  <a:srgbClr val="E5E1DA"/>
                </a:solidFill>
                <a:latin typeface="Lato"/>
                <a:ea typeface="Lato"/>
                <a:cs typeface="Lato"/>
                <a:sym typeface="Lato"/>
              </a:rPr>
              <a:t> </a:t>
            </a:r>
            <a:r>
              <a:rPr lang="en-US" sz="2199" dirty="0" err="1">
                <a:solidFill>
                  <a:srgbClr val="E5E1DA"/>
                </a:solidFill>
                <a:latin typeface="Lato"/>
                <a:ea typeface="Lato"/>
                <a:cs typeface="Lato"/>
                <a:sym typeface="Lato"/>
              </a:rPr>
              <a:t>pacientes</a:t>
            </a:r>
            <a:r>
              <a:rPr lang="en-US" sz="2199" dirty="0">
                <a:solidFill>
                  <a:srgbClr val="E5E1DA"/>
                </a:solidFill>
                <a:latin typeface="Lato"/>
                <a:ea typeface="Lato"/>
                <a:cs typeface="Lato"/>
                <a:sym typeface="Lato"/>
              </a:rPr>
              <a:t>, </a:t>
            </a:r>
            <a:r>
              <a:rPr lang="en-US" sz="2199" dirty="0" err="1">
                <a:solidFill>
                  <a:srgbClr val="E5E1DA"/>
                </a:solidFill>
                <a:latin typeface="Lato"/>
                <a:ea typeface="Lato"/>
                <a:cs typeface="Lato"/>
                <a:sym typeface="Lato"/>
              </a:rPr>
              <a:t>ya</a:t>
            </a:r>
            <a:r>
              <a:rPr lang="en-US" sz="2199" dirty="0">
                <a:solidFill>
                  <a:srgbClr val="E5E1DA"/>
                </a:solidFill>
                <a:latin typeface="Lato"/>
                <a:ea typeface="Lato"/>
                <a:cs typeface="Lato"/>
                <a:sym typeface="Lato"/>
              </a:rPr>
              <a:t> que </a:t>
            </a:r>
            <a:r>
              <a:rPr lang="en-US" sz="2199" dirty="0" err="1">
                <a:solidFill>
                  <a:srgbClr val="E5E1DA"/>
                </a:solidFill>
                <a:latin typeface="Lato"/>
                <a:ea typeface="Lato"/>
                <a:cs typeface="Lato"/>
                <a:sym typeface="Lato"/>
              </a:rPr>
              <a:t>algunos</a:t>
            </a:r>
            <a:r>
              <a:rPr lang="en-US" sz="2199" dirty="0">
                <a:solidFill>
                  <a:srgbClr val="E5E1DA"/>
                </a:solidFill>
                <a:latin typeface="Lato"/>
                <a:ea typeface="Lato"/>
                <a:cs typeface="Lato"/>
                <a:sym typeface="Lato"/>
              </a:rPr>
              <a:t> </a:t>
            </a:r>
            <a:r>
              <a:rPr lang="en-US" sz="2199" dirty="0" err="1">
                <a:solidFill>
                  <a:srgbClr val="E5E1DA"/>
                </a:solidFill>
                <a:latin typeface="Lato"/>
                <a:ea typeface="Lato"/>
                <a:cs typeface="Lato"/>
                <a:sym typeface="Lato"/>
              </a:rPr>
              <a:t>pueden</a:t>
            </a:r>
            <a:r>
              <a:rPr lang="en-US" sz="2199" dirty="0">
                <a:solidFill>
                  <a:srgbClr val="E5E1DA"/>
                </a:solidFill>
                <a:latin typeface="Lato"/>
                <a:ea typeface="Lato"/>
                <a:cs typeface="Lato"/>
                <a:sym typeface="Lato"/>
              </a:rPr>
              <a:t> </a:t>
            </a:r>
            <a:r>
              <a:rPr lang="en-US" sz="2199" dirty="0" err="1">
                <a:solidFill>
                  <a:srgbClr val="E5E1DA"/>
                </a:solidFill>
                <a:latin typeface="Lato"/>
                <a:ea typeface="Lato"/>
                <a:cs typeface="Lato"/>
                <a:sym typeface="Lato"/>
              </a:rPr>
              <a:t>padecer</a:t>
            </a:r>
            <a:r>
              <a:rPr lang="en-US" sz="2199" dirty="0">
                <a:solidFill>
                  <a:srgbClr val="E5E1DA"/>
                </a:solidFill>
                <a:latin typeface="Lato"/>
                <a:ea typeface="Lato"/>
                <a:cs typeface="Lato"/>
                <a:sym typeface="Lato"/>
              </a:rPr>
              <a:t> </a:t>
            </a:r>
            <a:r>
              <a:rPr lang="en-US" sz="2199" dirty="0" err="1">
                <a:solidFill>
                  <a:srgbClr val="E5E1DA"/>
                </a:solidFill>
                <a:latin typeface="Lato"/>
                <a:ea typeface="Lato"/>
                <a:cs typeface="Lato"/>
                <a:sym typeface="Lato"/>
              </a:rPr>
              <a:t>una</a:t>
            </a:r>
            <a:r>
              <a:rPr lang="en-US" sz="2199" dirty="0">
                <a:solidFill>
                  <a:srgbClr val="E5E1DA"/>
                </a:solidFill>
                <a:latin typeface="Lato"/>
                <a:ea typeface="Lato"/>
                <a:cs typeface="Lato"/>
                <a:sym typeface="Lato"/>
              </a:rPr>
              <a:t> </a:t>
            </a:r>
            <a:r>
              <a:rPr lang="en-US" sz="2199" dirty="0" err="1">
                <a:solidFill>
                  <a:srgbClr val="E5E1DA"/>
                </a:solidFill>
                <a:latin typeface="Lato"/>
                <a:ea typeface="Lato"/>
                <a:cs typeface="Lato"/>
                <a:sym typeface="Lato"/>
              </a:rPr>
              <a:t>discapacidad</a:t>
            </a:r>
            <a:r>
              <a:rPr lang="en-US" sz="2199" dirty="0">
                <a:solidFill>
                  <a:srgbClr val="E5E1DA"/>
                </a:solidFill>
                <a:latin typeface="Lato"/>
                <a:ea typeface="Lato"/>
                <a:cs typeface="Lato"/>
                <a:sym typeface="Lato"/>
              </a:rPr>
              <a:t> </a:t>
            </a:r>
            <a:r>
              <a:rPr lang="en-US" sz="2199" dirty="0" err="1">
                <a:solidFill>
                  <a:srgbClr val="E5E1DA"/>
                </a:solidFill>
                <a:latin typeface="Lato"/>
                <a:ea typeface="Lato"/>
                <a:cs typeface="Lato"/>
                <a:sym typeface="Lato"/>
              </a:rPr>
              <a:t>conjunta</a:t>
            </a:r>
            <a:r>
              <a:rPr lang="en-US" sz="2199" dirty="0">
                <a:solidFill>
                  <a:srgbClr val="E5E1DA"/>
                </a:solidFill>
                <a:latin typeface="Lato"/>
                <a:ea typeface="Lato"/>
                <a:cs typeface="Lato"/>
                <a:sym typeface="Lato"/>
              </a:rPr>
              <a:t>, </a:t>
            </a:r>
            <a:r>
              <a:rPr lang="en-US" sz="2199" dirty="0" err="1">
                <a:solidFill>
                  <a:srgbClr val="E5E1DA"/>
                </a:solidFill>
                <a:latin typeface="Lato"/>
                <a:ea typeface="Lato"/>
                <a:cs typeface="Lato"/>
                <a:sym typeface="Lato"/>
              </a:rPr>
              <a:t>ej</a:t>
            </a:r>
            <a:r>
              <a:rPr lang="en-US" sz="2199" dirty="0">
                <a:solidFill>
                  <a:srgbClr val="E5E1DA"/>
                </a:solidFill>
                <a:latin typeface="Lato"/>
                <a:ea typeface="Lato"/>
                <a:cs typeface="Lato"/>
                <a:sym typeface="Lato"/>
              </a:rPr>
              <a:t> </a:t>
            </a:r>
            <a:r>
              <a:rPr lang="en-US" sz="2199" dirty="0" err="1">
                <a:solidFill>
                  <a:srgbClr val="E5E1DA"/>
                </a:solidFill>
                <a:latin typeface="Lato"/>
                <a:ea typeface="Lato"/>
                <a:cs typeface="Lato"/>
                <a:sym typeface="Lato"/>
              </a:rPr>
              <a:t>psico-motríz</a:t>
            </a:r>
            <a:r>
              <a:rPr lang="en-US" sz="2199" dirty="0">
                <a:solidFill>
                  <a:srgbClr val="E5E1DA"/>
                </a:solidFill>
                <a:latin typeface="Lato"/>
                <a:ea typeface="Lato"/>
                <a:cs typeface="Lato"/>
                <a:sym typeface="Lato"/>
              </a:rPr>
              <a:t>, que les </a:t>
            </a:r>
            <a:r>
              <a:rPr lang="en-US" sz="2199" dirty="0" err="1">
                <a:solidFill>
                  <a:srgbClr val="E5E1DA"/>
                </a:solidFill>
                <a:latin typeface="Lato"/>
                <a:ea typeface="Lato"/>
                <a:cs typeface="Lato"/>
                <a:sym typeface="Lato"/>
              </a:rPr>
              <a:t>impediría</a:t>
            </a:r>
            <a:r>
              <a:rPr lang="en-US" sz="2199" dirty="0">
                <a:solidFill>
                  <a:srgbClr val="E5E1DA"/>
                </a:solidFill>
                <a:latin typeface="Lato"/>
                <a:ea typeface="Lato"/>
                <a:cs typeface="Lato"/>
                <a:sym typeface="Lato"/>
              </a:rPr>
              <a:t> </a:t>
            </a:r>
            <a:r>
              <a:rPr lang="en-US" sz="2199" dirty="0" err="1">
                <a:solidFill>
                  <a:srgbClr val="E5E1DA"/>
                </a:solidFill>
                <a:latin typeface="Lato"/>
                <a:ea typeface="Lato"/>
                <a:cs typeface="Lato"/>
                <a:sym typeface="Lato"/>
              </a:rPr>
              <a:t>el</a:t>
            </a:r>
            <a:r>
              <a:rPr lang="en-US" sz="2199" dirty="0">
                <a:solidFill>
                  <a:srgbClr val="E5E1DA"/>
                </a:solidFill>
                <a:latin typeface="Lato"/>
                <a:ea typeface="Lato"/>
                <a:cs typeface="Lato"/>
                <a:sym typeface="Lato"/>
              </a:rPr>
              <a:t> </a:t>
            </a:r>
            <a:r>
              <a:rPr lang="en-US" sz="2199" dirty="0" err="1">
                <a:solidFill>
                  <a:srgbClr val="E5E1DA"/>
                </a:solidFill>
                <a:latin typeface="Lato"/>
                <a:ea typeface="Lato"/>
                <a:cs typeface="Lato"/>
                <a:sym typeface="Lato"/>
              </a:rPr>
              <a:t>uso</a:t>
            </a:r>
            <a:r>
              <a:rPr lang="en-US" sz="2199" dirty="0">
                <a:solidFill>
                  <a:srgbClr val="E5E1DA"/>
                </a:solidFill>
                <a:latin typeface="Lato"/>
                <a:ea typeface="Lato"/>
                <a:cs typeface="Lato"/>
                <a:sym typeface="Lato"/>
              </a:rPr>
              <a:t> de la </a:t>
            </a:r>
            <a:r>
              <a:rPr lang="en-US" sz="2199" dirty="0" err="1">
                <a:solidFill>
                  <a:srgbClr val="E5E1DA"/>
                </a:solidFill>
                <a:latin typeface="Lato"/>
                <a:ea typeface="Lato"/>
                <a:cs typeface="Lato"/>
                <a:sym typeface="Lato"/>
              </a:rPr>
              <a:t>aplicación</a:t>
            </a:r>
            <a:r>
              <a:rPr lang="en-US" sz="2199" dirty="0">
                <a:solidFill>
                  <a:srgbClr val="E5E1DA"/>
                </a:solidFill>
                <a:latin typeface="Lato"/>
                <a:ea typeface="Lato"/>
                <a:cs typeface="Lato"/>
                <a:sym typeface="Lato"/>
              </a:rPr>
              <a:t>. La </a:t>
            </a:r>
            <a:r>
              <a:rPr lang="en-US" sz="2199" dirty="0" err="1">
                <a:solidFill>
                  <a:srgbClr val="E5E1DA"/>
                </a:solidFill>
                <a:latin typeface="Lato"/>
                <a:ea typeface="Lato"/>
                <a:cs typeface="Lato"/>
                <a:sym typeface="Lato"/>
              </a:rPr>
              <a:t>información</a:t>
            </a:r>
            <a:r>
              <a:rPr lang="en-US" sz="2199" dirty="0">
                <a:solidFill>
                  <a:srgbClr val="E5E1DA"/>
                </a:solidFill>
                <a:latin typeface="Lato"/>
                <a:ea typeface="Lato"/>
                <a:cs typeface="Lato"/>
                <a:sym typeface="Lato"/>
              </a:rPr>
              <a:t> </a:t>
            </a:r>
            <a:r>
              <a:rPr lang="en-US" sz="2199" dirty="0" err="1">
                <a:solidFill>
                  <a:srgbClr val="E5E1DA"/>
                </a:solidFill>
                <a:latin typeface="Lato"/>
                <a:ea typeface="Lato"/>
                <a:cs typeface="Lato"/>
                <a:sym typeface="Lato"/>
              </a:rPr>
              <a:t>brindadada</a:t>
            </a:r>
            <a:r>
              <a:rPr lang="en-US" sz="2199" dirty="0">
                <a:solidFill>
                  <a:srgbClr val="E5E1DA"/>
                </a:solidFill>
                <a:latin typeface="Lato"/>
                <a:ea typeface="Lato"/>
                <a:cs typeface="Lato"/>
                <a:sym typeface="Lato"/>
              </a:rPr>
              <a:t> </a:t>
            </a:r>
            <a:r>
              <a:rPr lang="en-US" sz="2199" dirty="0" err="1">
                <a:solidFill>
                  <a:srgbClr val="E5E1DA"/>
                </a:solidFill>
                <a:latin typeface="Lato"/>
                <a:ea typeface="Lato"/>
                <a:cs typeface="Lato"/>
                <a:sym typeface="Lato"/>
              </a:rPr>
              <a:t>puede</a:t>
            </a:r>
            <a:r>
              <a:rPr lang="en-US" sz="2199" dirty="0">
                <a:solidFill>
                  <a:srgbClr val="E5E1DA"/>
                </a:solidFill>
                <a:latin typeface="Lato"/>
                <a:ea typeface="Lato"/>
                <a:cs typeface="Lato"/>
                <a:sym typeface="Lato"/>
              </a:rPr>
              <a:t> ser </a:t>
            </a:r>
            <a:r>
              <a:rPr lang="en-US" sz="2199" dirty="0" err="1">
                <a:solidFill>
                  <a:srgbClr val="E5E1DA"/>
                </a:solidFill>
                <a:latin typeface="Lato"/>
                <a:ea typeface="Lato"/>
                <a:cs typeface="Lato"/>
                <a:sym typeface="Lato"/>
              </a:rPr>
              <a:t>consultada</a:t>
            </a:r>
            <a:r>
              <a:rPr lang="en-US" sz="2199" dirty="0">
                <a:solidFill>
                  <a:srgbClr val="E5E1DA"/>
                </a:solidFill>
                <a:latin typeface="Lato"/>
                <a:ea typeface="Lato"/>
                <a:cs typeface="Lato"/>
                <a:sym typeface="Lato"/>
              </a:rPr>
              <a:t> </a:t>
            </a:r>
            <a:r>
              <a:rPr lang="en-US" sz="2199" dirty="0" err="1">
                <a:solidFill>
                  <a:srgbClr val="E5E1DA"/>
                </a:solidFill>
                <a:latin typeface="Lato"/>
                <a:ea typeface="Lato"/>
                <a:cs typeface="Lato"/>
                <a:sym typeface="Lato"/>
              </a:rPr>
              <a:t>por</a:t>
            </a:r>
            <a:r>
              <a:rPr lang="en-US" sz="2199" dirty="0">
                <a:solidFill>
                  <a:srgbClr val="E5E1DA"/>
                </a:solidFill>
                <a:latin typeface="Lato"/>
                <a:ea typeface="Lato"/>
                <a:cs typeface="Lato"/>
                <a:sym typeface="Lato"/>
              </a:rPr>
              <a:t> </a:t>
            </a:r>
            <a:r>
              <a:rPr lang="en-US" sz="2199" dirty="0" err="1">
                <a:solidFill>
                  <a:srgbClr val="E5E1DA"/>
                </a:solidFill>
                <a:latin typeface="Lato"/>
                <a:ea typeface="Lato"/>
                <a:cs typeface="Lato"/>
                <a:sym typeface="Lato"/>
              </a:rPr>
              <a:t>el</a:t>
            </a:r>
            <a:r>
              <a:rPr lang="en-US" sz="2199" dirty="0">
                <a:solidFill>
                  <a:srgbClr val="E5E1DA"/>
                </a:solidFill>
                <a:latin typeface="Lato"/>
                <a:ea typeface="Lato"/>
                <a:cs typeface="Lato"/>
                <a:sym typeface="Lato"/>
              </a:rPr>
              <a:t> </a:t>
            </a:r>
            <a:r>
              <a:rPr lang="en-US" sz="2199" dirty="0" err="1">
                <a:solidFill>
                  <a:srgbClr val="E5E1DA"/>
                </a:solidFill>
                <a:latin typeface="Lato"/>
                <a:ea typeface="Lato"/>
                <a:cs typeface="Lato"/>
                <a:sym typeface="Lato"/>
              </a:rPr>
              <a:t>fliar</a:t>
            </a:r>
            <a:r>
              <a:rPr lang="en-US" sz="2199" dirty="0">
                <a:solidFill>
                  <a:srgbClr val="E5E1DA"/>
                </a:solidFill>
                <a:latin typeface="Lato"/>
                <a:ea typeface="Lato"/>
                <a:cs typeface="Lato"/>
                <a:sym typeface="Lato"/>
              </a:rPr>
              <a:t>, </a:t>
            </a:r>
            <a:r>
              <a:rPr lang="en-US" sz="2199" dirty="0" err="1">
                <a:solidFill>
                  <a:srgbClr val="E5E1DA"/>
                </a:solidFill>
                <a:latin typeface="Lato"/>
                <a:ea typeface="Lato"/>
                <a:cs typeface="Lato"/>
                <a:sym typeface="Lato"/>
              </a:rPr>
              <a:t>brindando</a:t>
            </a:r>
            <a:r>
              <a:rPr lang="en-US" sz="2199" dirty="0">
                <a:solidFill>
                  <a:srgbClr val="E5E1DA"/>
                </a:solidFill>
                <a:latin typeface="Lato"/>
                <a:ea typeface="Lato"/>
                <a:cs typeface="Lato"/>
                <a:sym typeface="Lato"/>
              </a:rPr>
              <a:t> </a:t>
            </a:r>
            <a:r>
              <a:rPr lang="en-US" sz="2199" dirty="0" err="1">
                <a:solidFill>
                  <a:srgbClr val="E5E1DA"/>
                </a:solidFill>
                <a:latin typeface="Lato"/>
                <a:ea typeface="Lato"/>
                <a:cs typeface="Lato"/>
                <a:sym typeface="Lato"/>
              </a:rPr>
              <a:t>herramientas</a:t>
            </a:r>
            <a:r>
              <a:rPr lang="en-US" sz="2199" dirty="0">
                <a:solidFill>
                  <a:srgbClr val="E5E1DA"/>
                </a:solidFill>
                <a:latin typeface="Lato"/>
                <a:ea typeface="Lato"/>
                <a:cs typeface="Lato"/>
                <a:sym typeface="Lato"/>
              </a:rPr>
              <a:t> que </a:t>
            </a:r>
            <a:r>
              <a:rPr lang="en-US" sz="2199" dirty="0" err="1">
                <a:solidFill>
                  <a:srgbClr val="E5E1DA"/>
                </a:solidFill>
                <a:latin typeface="Lato"/>
                <a:ea typeface="Lato"/>
                <a:cs typeface="Lato"/>
                <a:sym typeface="Lato"/>
              </a:rPr>
              <a:t>faciliten</a:t>
            </a:r>
            <a:r>
              <a:rPr lang="en-US" sz="2199" dirty="0">
                <a:solidFill>
                  <a:srgbClr val="E5E1DA"/>
                </a:solidFill>
                <a:latin typeface="Lato"/>
                <a:ea typeface="Lato"/>
                <a:cs typeface="Lato"/>
                <a:sym typeface="Lato"/>
              </a:rPr>
              <a:t> </a:t>
            </a:r>
            <a:r>
              <a:rPr lang="en-US" sz="2199" dirty="0" err="1">
                <a:solidFill>
                  <a:srgbClr val="E5E1DA"/>
                </a:solidFill>
                <a:latin typeface="Lato"/>
                <a:ea typeface="Lato"/>
                <a:cs typeface="Lato"/>
                <a:sym typeface="Lato"/>
              </a:rPr>
              <a:t>el</a:t>
            </a:r>
            <a:r>
              <a:rPr lang="en-US" sz="2199" dirty="0">
                <a:solidFill>
                  <a:srgbClr val="E5E1DA"/>
                </a:solidFill>
                <a:latin typeface="Lato"/>
                <a:ea typeface="Lato"/>
                <a:cs typeface="Lato"/>
                <a:sym typeface="Lato"/>
              </a:rPr>
              <a:t> </a:t>
            </a:r>
            <a:r>
              <a:rPr lang="en-US" sz="2199" dirty="0" err="1">
                <a:solidFill>
                  <a:srgbClr val="E5E1DA"/>
                </a:solidFill>
                <a:latin typeface="Lato"/>
                <a:ea typeface="Lato"/>
                <a:cs typeface="Lato"/>
                <a:sym typeface="Lato"/>
              </a:rPr>
              <a:t>traslado</a:t>
            </a:r>
            <a:r>
              <a:rPr lang="en-US" sz="2199" dirty="0">
                <a:solidFill>
                  <a:srgbClr val="E5E1DA"/>
                </a:solidFill>
                <a:latin typeface="Lato"/>
                <a:ea typeface="Lato"/>
                <a:cs typeface="Lato"/>
                <a:sym typeface="Lato"/>
              </a:rPr>
              <a:t> y </a:t>
            </a:r>
            <a:r>
              <a:rPr lang="en-US" sz="2199" dirty="0" err="1">
                <a:solidFill>
                  <a:srgbClr val="E5E1DA"/>
                </a:solidFill>
                <a:latin typeface="Lato"/>
                <a:ea typeface="Lato"/>
                <a:cs typeface="Lato"/>
                <a:sym typeface="Lato"/>
              </a:rPr>
              <a:t>el</a:t>
            </a:r>
            <a:r>
              <a:rPr lang="en-US" sz="2199" dirty="0">
                <a:solidFill>
                  <a:srgbClr val="E5E1DA"/>
                </a:solidFill>
                <a:latin typeface="Lato"/>
                <a:ea typeface="Lato"/>
                <a:cs typeface="Lato"/>
                <a:sym typeface="Lato"/>
              </a:rPr>
              <a:t> </a:t>
            </a:r>
            <a:r>
              <a:rPr lang="en-US" sz="2199" dirty="0" err="1">
                <a:solidFill>
                  <a:srgbClr val="E5E1DA"/>
                </a:solidFill>
                <a:latin typeface="Lato"/>
                <a:ea typeface="Lato"/>
                <a:cs typeface="Lato"/>
                <a:sym typeface="Lato"/>
              </a:rPr>
              <a:t>acceso</a:t>
            </a:r>
            <a:r>
              <a:rPr lang="en-US" sz="2199" dirty="0">
                <a:solidFill>
                  <a:srgbClr val="E5E1DA"/>
                </a:solidFill>
                <a:latin typeface="Lato"/>
                <a:ea typeface="Lato"/>
                <a:cs typeface="Lato"/>
                <a:sym typeface="Lato"/>
              </a:rPr>
              <a:t> de sitios </a:t>
            </a:r>
            <a:r>
              <a:rPr lang="en-US" sz="2199" dirty="0" err="1">
                <a:solidFill>
                  <a:srgbClr val="E5E1DA"/>
                </a:solidFill>
                <a:latin typeface="Lato"/>
                <a:ea typeface="Lato"/>
                <a:cs typeface="Lato"/>
                <a:sym typeface="Lato"/>
              </a:rPr>
              <a:t>adaptados</a:t>
            </a:r>
            <a:r>
              <a:rPr lang="en-US" sz="2199" dirty="0">
                <a:solidFill>
                  <a:srgbClr val="E5E1DA"/>
                </a:solidFill>
                <a:latin typeface="Lato"/>
                <a:ea typeface="Lato"/>
                <a:cs typeface="Lato"/>
                <a:sym typeface="Lato"/>
              </a:rPr>
              <a:t>. </a:t>
            </a:r>
          </a:p>
          <a:p>
            <a:pPr algn="l">
              <a:lnSpc>
                <a:spcPts val="3079"/>
              </a:lnSpc>
              <a:spcBef>
                <a:spcPct val="0"/>
              </a:spcBef>
            </a:pPr>
            <a:r>
              <a:rPr lang="en-US" sz="2199" dirty="0" err="1">
                <a:solidFill>
                  <a:srgbClr val="E5E1DA"/>
                </a:solidFill>
                <a:latin typeface="Lato"/>
                <a:ea typeface="Lato"/>
                <a:cs typeface="Lato"/>
                <a:sym typeface="Lato"/>
              </a:rPr>
              <a:t>Ofreciendo</a:t>
            </a:r>
            <a:r>
              <a:rPr lang="en-US" sz="2199" dirty="0">
                <a:solidFill>
                  <a:srgbClr val="E5E1DA"/>
                </a:solidFill>
                <a:latin typeface="Lato"/>
                <a:ea typeface="Lato"/>
                <a:cs typeface="Lato"/>
                <a:sym typeface="Lato"/>
              </a:rPr>
              <a:t> también  la </a:t>
            </a:r>
            <a:r>
              <a:rPr lang="en-US" sz="2199" dirty="0" err="1">
                <a:solidFill>
                  <a:srgbClr val="E5E1DA"/>
                </a:solidFill>
                <a:latin typeface="Lato"/>
                <a:ea typeface="Lato"/>
                <a:cs typeface="Lato"/>
                <a:sym typeface="Lato"/>
              </a:rPr>
              <a:t>posibilidad</a:t>
            </a:r>
            <a:r>
              <a:rPr lang="en-US" sz="2199" dirty="0">
                <a:solidFill>
                  <a:srgbClr val="E5E1DA"/>
                </a:solidFill>
                <a:latin typeface="Lato"/>
                <a:ea typeface="Lato"/>
                <a:cs typeface="Lato"/>
                <a:sym typeface="Lato"/>
              </a:rPr>
              <a:t> de </a:t>
            </a:r>
            <a:r>
              <a:rPr lang="en-US" sz="2199" dirty="0" err="1">
                <a:solidFill>
                  <a:srgbClr val="E5E1DA"/>
                </a:solidFill>
                <a:latin typeface="Lato"/>
                <a:ea typeface="Lato"/>
                <a:cs typeface="Lato"/>
                <a:sym typeface="Lato"/>
              </a:rPr>
              <a:t>compartir</a:t>
            </a:r>
            <a:r>
              <a:rPr lang="en-US" sz="2199" dirty="0">
                <a:solidFill>
                  <a:srgbClr val="E5E1DA"/>
                </a:solidFill>
                <a:latin typeface="Lato"/>
                <a:ea typeface="Lato"/>
                <a:cs typeface="Lato"/>
                <a:sym typeface="Lato"/>
              </a:rPr>
              <a:t> </a:t>
            </a:r>
            <a:r>
              <a:rPr lang="en-US" sz="2199" dirty="0" err="1">
                <a:solidFill>
                  <a:srgbClr val="E5E1DA"/>
                </a:solidFill>
                <a:latin typeface="Lato"/>
                <a:ea typeface="Lato"/>
                <a:cs typeface="Lato"/>
                <a:sym typeface="Lato"/>
              </a:rPr>
              <a:t>información</a:t>
            </a:r>
            <a:r>
              <a:rPr lang="en-US" sz="2199" dirty="0">
                <a:solidFill>
                  <a:srgbClr val="E5E1DA"/>
                </a:solidFill>
                <a:latin typeface="Lato"/>
                <a:ea typeface="Lato"/>
                <a:cs typeface="Lato"/>
                <a:sym typeface="Lato"/>
              </a:rPr>
              <a:t> al </a:t>
            </a:r>
            <a:r>
              <a:rPr lang="en-US" sz="2199" dirty="0" err="1">
                <a:solidFill>
                  <a:srgbClr val="E5E1DA"/>
                </a:solidFill>
                <a:latin typeface="Lato"/>
                <a:ea typeface="Lato"/>
                <a:cs typeface="Lato"/>
                <a:sym typeface="Lato"/>
              </a:rPr>
              <a:t>respecto</a:t>
            </a:r>
            <a:r>
              <a:rPr lang="en-US" sz="2199" dirty="0">
                <a:solidFill>
                  <a:srgbClr val="E5E1DA"/>
                </a:solidFill>
                <a:latin typeface="Lato"/>
                <a:ea typeface="Lato"/>
                <a:cs typeface="Lato"/>
                <a:sym typeface="Lato"/>
              </a:rPr>
              <a:t> con </a:t>
            </a:r>
            <a:r>
              <a:rPr lang="en-US" sz="2199" dirty="0" err="1">
                <a:solidFill>
                  <a:srgbClr val="E5E1DA"/>
                </a:solidFill>
                <a:latin typeface="Lato"/>
                <a:ea typeface="Lato"/>
                <a:cs typeface="Lato"/>
                <a:sym typeface="Lato"/>
              </a:rPr>
              <a:t>los</a:t>
            </a:r>
            <a:r>
              <a:rPr lang="en-US" sz="2199" dirty="0">
                <a:solidFill>
                  <a:srgbClr val="E5E1DA"/>
                </a:solidFill>
                <a:latin typeface="Lato"/>
                <a:ea typeface="Lato"/>
                <a:cs typeface="Lato"/>
                <a:sym typeface="Lato"/>
              </a:rPr>
              <a:t> </a:t>
            </a:r>
            <a:r>
              <a:rPr lang="en-US" sz="2199" dirty="0" err="1">
                <a:solidFill>
                  <a:srgbClr val="E5E1DA"/>
                </a:solidFill>
                <a:latin typeface="Lato"/>
                <a:ea typeface="Lato"/>
                <a:cs typeface="Lato"/>
                <a:sym typeface="Lato"/>
              </a:rPr>
              <a:t>distintos</a:t>
            </a:r>
            <a:r>
              <a:rPr lang="en-US" sz="2199" dirty="0">
                <a:solidFill>
                  <a:srgbClr val="E5E1DA"/>
                </a:solidFill>
                <a:latin typeface="Lato"/>
                <a:ea typeface="Lato"/>
                <a:cs typeface="Lato"/>
                <a:sym typeface="Lato"/>
              </a:rPr>
              <a:t> </a:t>
            </a:r>
            <a:r>
              <a:rPr lang="en-US" sz="2199" dirty="0" err="1">
                <a:solidFill>
                  <a:srgbClr val="E5E1DA"/>
                </a:solidFill>
                <a:latin typeface="Lato"/>
                <a:ea typeface="Lato"/>
                <a:cs typeface="Lato"/>
                <a:sym typeface="Lato"/>
              </a:rPr>
              <a:t>usuarios</a:t>
            </a:r>
            <a:r>
              <a:rPr lang="en-US" sz="2199" dirty="0">
                <a:solidFill>
                  <a:srgbClr val="E5E1DA"/>
                </a:solidFill>
                <a:latin typeface="Lato"/>
                <a:ea typeface="Lato"/>
                <a:cs typeface="Lato"/>
                <a:sym typeface="Lato"/>
              </a:rPr>
              <a:t>. </a:t>
            </a:r>
          </a:p>
          <a:p>
            <a:pPr algn="l">
              <a:lnSpc>
                <a:spcPts val="3079"/>
              </a:lnSpc>
              <a:spcBef>
                <a:spcPct val="0"/>
              </a:spcBef>
            </a:pPr>
            <a:r>
              <a:rPr lang="en-US" sz="2199" dirty="0">
                <a:solidFill>
                  <a:srgbClr val="E5E1DA"/>
                </a:solidFill>
                <a:latin typeface="Lato"/>
                <a:ea typeface="Lato"/>
                <a:cs typeface="Lato"/>
                <a:sym typeface="Lato"/>
              </a:rPr>
              <a:t>Cabe </a:t>
            </a:r>
            <a:r>
              <a:rPr lang="en-US" sz="2199" dirty="0" err="1">
                <a:solidFill>
                  <a:srgbClr val="E5E1DA"/>
                </a:solidFill>
                <a:latin typeface="Lato"/>
                <a:ea typeface="Lato"/>
                <a:cs typeface="Lato"/>
                <a:sym typeface="Lato"/>
              </a:rPr>
              <a:t>aclarar</a:t>
            </a:r>
            <a:r>
              <a:rPr lang="en-US" sz="2199" dirty="0">
                <a:solidFill>
                  <a:srgbClr val="E5E1DA"/>
                </a:solidFill>
                <a:latin typeface="Lato"/>
                <a:ea typeface="Lato"/>
                <a:cs typeface="Lato"/>
                <a:sym typeface="Lato"/>
              </a:rPr>
              <a:t> que las </a:t>
            </a:r>
            <a:r>
              <a:rPr lang="en-US" sz="2199" dirty="0" err="1">
                <a:solidFill>
                  <a:srgbClr val="E5E1DA"/>
                </a:solidFill>
                <a:latin typeface="Lato"/>
                <a:ea typeface="Lato"/>
                <a:cs typeface="Lato"/>
                <a:sym typeface="Lato"/>
              </a:rPr>
              <a:t>reseñas</a:t>
            </a:r>
            <a:r>
              <a:rPr lang="en-US" sz="2199" dirty="0">
                <a:solidFill>
                  <a:srgbClr val="E5E1DA"/>
                </a:solidFill>
                <a:latin typeface="Lato"/>
                <a:ea typeface="Lato"/>
                <a:cs typeface="Lato"/>
                <a:sym typeface="Lato"/>
              </a:rPr>
              <a:t> </a:t>
            </a:r>
            <a:r>
              <a:rPr lang="en-US" sz="2199" dirty="0" err="1">
                <a:solidFill>
                  <a:srgbClr val="E5E1DA"/>
                </a:solidFill>
                <a:latin typeface="Lato"/>
                <a:ea typeface="Lato"/>
                <a:cs typeface="Lato"/>
                <a:sym typeface="Lato"/>
              </a:rPr>
              <a:t>puede</a:t>
            </a:r>
            <a:r>
              <a:rPr lang="en-US" sz="2199" dirty="0">
                <a:solidFill>
                  <a:srgbClr val="E5E1DA"/>
                </a:solidFill>
                <a:latin typeface="Lato"/>
                <a:ea typeface="Lato"/>
                <a:cs typeface="Lato"/>
                <a:sym typeface="Lato"/>
              </a:rPr>
              <a:t> </a:t>
            </a:r>
            <a:r>
              <a:rPr lang="en-US" sz="2199" dirty="0" err="1">
                <a:solidFill>
                  <a:srgbClr val="E5E1DA"/>
                </a:solidFill>
                <a:latin typeface="Lato"/>
                <a:ea typeface="Lato"/>
                <a:cs typeface="Lato"/>
                <a:sym typeface="Lato"/>
              </a:rPr>
              <a:t>realizarlas</a:t>
            </a:r>
            <a:r>
              <a:rPr lang="en-US" sz="2199" dirty="0">
                <a:solidFill>
                  <a:srgbClr val="E5E1DA"/>
                </a:solidFill>
                <a:latin typeface="Lato"/>
                <a:ea typeface="Lato"/>
                <a:cs typeface="Lato"/>
                <a:sym typeface="Lato"/>
              </a:rPr>
              <a:t> </a:t>
            </a:r>
            <a:r>
              <a:rPr lang="en-US" sz="2199" dirty="0" err="1">
                <a:solidFill>
                  <a:srgbClr val="E5E1DA"/>
                </a:solidFill>
                <a:latin typeface="Lato"/>
                <a:ea typeface="Lato"/>
                <a:cs typeface="Lato"/>
                <a:sym typeface="Lato"/>
              </a:rPr>
              <a:t>cualquier</a:t>
            </a:r>
            <a:r>
              <a:rPr lang="en-US" sz="2199" dirty="0">
                <a:solidFill>
                  <a:srgbClr val="E5E1DA"/>
                </a:solidFill>
                <a:latin typeface="Lato"/>
                <a:ea typeface="Lato"/>
                <a:cs typeface="Lato"/>
                <a:sym typeface="Lato"/>
              </a:rPr>
              <a:t> persona, </a:t>
            </a:r>
            <a:r>
              <a:rPr lang="en-US" sz="2199" dirty="0" err="1">
                <a:solidFill>
                  <a:srgbClr val="E5E1DA"/>
                </a:solidFill>
                <a:latin typeface="Lato"/>
                <a:ea typeface="Lato"/>
                <a:cs typeface="Lato"/>
                <a:sym typeface="Lato"/>
              </a:rPr>
              <a:t>tenga</a:t>
            </a:r>
            <a:r>
              <a:rPr lang="en-US" sz="2199" dirty="0">
                <a:solidFill>
                  <a:srgbClr val="E5E1DA"/>
                </a:solidFill>
                <a:latin typeface="Lato"/>
                <a:ea typeface="Lato"/>
                <a:cs typeface="Lato"/>
                <a:sym typeface="Lato"/>
              </a:rPr>
              <a:t> o no </a:t>
            </a:r>
            <a:r>
              <a:rPr lang="en-US" sz="2199" dirty="0" err="1">
                <a:solidFill>
                  <a:srgbClr val="E5E1DA"/>
                </a:solidFill>
                <a:latin typeface="Lato"/>
                <a:ea typeface="Lato"/>
                <a:cs typeface="Lato"/>
                <a:sym typeface="Lato"/>
              </a:rPr>
              <a:t>discapacidad</a:t>
            </a:r>
            <a:r>
              <a:rPr lang="en-US" sz="2199" dirty="0">
                <a:solidFill>
                  <a:srgbClr val="E5E1DA"/>
                </a:solidFill>
                <a:latin typeface="Lato"/>
                <a:ea typeface="Lato"/>
                <a:cs typeface="Lato"/>
                <a:sym typeface="Lato"/>
              </a:rPr>
              <a:t>, basta con </a:t>
            </a:r>
            <a:r>
              <a:rPr lang="en-US" sz="2199" dirty="0" err="1">
                <a:solidFill>
                  <a:srgbClr val="E5E1DA"/>
                </a:solidFill>
                <a:latin typeface="Lato"/>
                <a:ea typeface="Lato"/>
                <a:cs typeface="Lato"/>
                <a:sym typeface="Lato"/>
              </a:rPr>
              <a:t>querer</a:t>
            </a:r>
            <a:r>
              <a:rPr lang="en-US" sz="2199" dirty="0">
                <a:solidFill>
                  <a:srgbClr val="E5E1DA"/>
                </a:solidFill>
                <a:latin typeface="Lato"/>
                <a:ea typeface="Lato"/>
                <a:cs typeface="Lato"/>
                <a:sym typeface="Lato"/>
              </a:rPr>
              <a:t> </a:t>
            </a:r>
            <a:r>
              <a:rPr lang="en-US" sz="2199" dirty="0" err="1">
                <a:solidFill>
                  <a:srgbClr val="E5E1DA"/>
                </a:solidFill>
                <a:latin typeface="Lato"/>
                <a:ea typeface="Lato"/>
                <a:cs typeface="Lato"/>
                <a:sym typeface="Lato"/>
              </a:rPr>
              <a:t>aportar</a:t>
            </a:r>
            <a:r>
              <a:rPr lang="en-US" sz="2199" dirty="0">
                <a:solidFill>
                  <a:srgbClr val="E5E1DA"/>
                </a:solidFill>
                <a:latin typeface="Lato"/>
                <a:ea typeface="Lato"/>
                <a:cs typeface="Lato"/>
                <a:sym typeface="Lato"/>
              </a:rPr>
              <a:t> </a:t>
            </a:r>
            <a:r>
              <a:rPr lang="en-US" sz="2199" dirty="0" err="1">
                <a:solidFill>
                  <a:srgbClr val="E5E1DA"/>
                </a:solidFill>
                <a:latin typeface="Lato"/>
                <a:ea typeface="Lato"/>
                <a:cs typeface="Lato"/>
                <a:sym typeface="Lato"/>
              </a:rPr>
              <a:t>información</a:t>
            </a:r>
            <a:r>
              <a:rPr lang="en-US" sz="2199" dirty="0">
                <a:solidFill>
                  <a:srgbClr val="E5E1DA"/>
                </a:solidFill>
                <a:latin typeface="Lato"/>
                <a:ea typeface="Lato"/>
                <a:cs typeface="Lato"/>
                <a:sym typeface="Lato"/>
              </a:rPr>
              <a:t> </a:t>
            </a:r>
            <a:r>
              <a:rPr lang="en-US" sz="2199" dirty="0" err="1">
                <a:solidFill>
                  <a:srgbClr val="E5E1DA"/>
                </a:solidFill>
                <a:latin typeface="Lato"/>
                <a:ea typeface="Lato"/>
                <a:cs typeface="Lato"/>
                <a:sym typeface="Lato"/>
              </a:rPr>
              <a:t>sobre</a:t>
            </a:r>
            <a:r>
              <a:rPr lang="en-US" sz="2199" dirty="0">
                <a:solidFill>
                  <a:srgbClr val="E5E1DA"/>
                </a:solidFill>
                <a:latin typeface="Lato"/>
                <a:ea typeface="Lato"/>
                <a:cs typeface="Lato"/>
                <a:sym typeface="Lato"/>
              </a:rPr>
              <a:t> </a:t>
            </a:r>
            <a:r>
              <a:rPr lang="en-US" sz="2199" dirty="0" err="1">
                <a:solidFill>
                  <a:srgbClr val="E5E1DA"/>
                </a:solidFill>
                <a:latin typeface="Lato"/>
                <a:ea typeface="Lato"/>
                <a:cs typeface="Lato"/>
                <a:sym typeface="Lato"/>
              </a:rPr>
              <a:t>accesibilidad</a:t>
            </a:r>
            <a:r>
              <a:rPr lang="en-US" sz="2199" dirty="0">
                <a:solidFill>
                  <a:srgbClr val="E5E1DA"/>
                </a:solidFill>
                <a:latin typeface="Lato"/>
                <a:ea typeface="Lato"/>
                <a:cs typeface="Lato"/>
                <a:sym typeface="Lato"/>
              </a:rPr>
              <a:t>.</a:t>
            </a:r>
          </a:p>
        </p:txBody>
      </p:sp>
      <p:sp>
        <p:nvSpPr>
          <p:cNvPr id="18" name="TextBox 18"/>
          <p:cNvSpPr txBox="1"/>
          <p:nvPr/>
        </p:nvSpPr>
        <p:spPr>
          <a:xfrm>
            <a:off x="5910556" y="2447146"/>
            <a:ext cx="3220434" cy="404919"/>
          </a:xfrm>
          <a:prstGeom prst="rect">
            <a:avLst/>
          </a:prstGeom>
        </p:spPr>
        <p:txBody>
          <a:bodyPr lIns="0" tIns="0" rIns="0" bIns="0" rtlCol="0" anchor="t">
            <a:spAutoFit/>
          </a:bodyPr>
          <a:lstStyle/>
          <a:p>
            <a:pPr algn="l">
              <a:lnSpc>
                <a:spcPts val="3500"/>
              </a:lnSpc>
              <a:spcBef>
                <a:spcPct val="0"/>
              </a:spcBef>
            </a:pPr>
            <a:r>
              <a:rPr lang="en-US" sz="2500" b="1" dirty="0" err="1">
                <a:solidFill>
                  <a:srgbClr val="FFD944"/>
                </a:solidFill>
                <a:latin typeface="Lato Bold"/>
                <a:ea typeface="Lato Bold"/>
                <a:cs typeface="Lato Bold"/>
                <a:sym typeface="Lato Bold"/>
              </a:rPr>
              <a:t>Conclusión</a:t>
            </a:r>
            <a:endParaRPr lang="en-US" sz="2500" b="1" dirty="0">
              <a:solidFill>
                <a:srgbClr val="FFD944"/>
              </a:solidFill>
              <a:latin typeface="Lato Bold"/>
              <a:ea typeface="Lato Bold"/>
              <a:cs typeface="Lato Bold"/>
              <a:sym typeface="Lato Bold"/>
            </a:endParaRPr>
          </a:p>
        </p:txBody>
      </p:sp>
      <p:pic>
        <p:nvPicPr>
          <p:cNvPr id="4" name="Imagen 3" descr="Gráfico, Gráfico circular&#10;&#10;Descripción generada automáticamente">
            <a:extLst>
              <a:ext uri="{FF2B5EF4-FFF2-40B4-BE49-F238E27FC236}">
                <a16:creationId xmlns:a16="http://schemas.microsoft.com/office/drawing/2014/main" id="{391C5279-0EE0-9438-86C8-B53FB699946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962380" y="3754454"/>
            <a:ext cx="4762500" cy="4762500"/>
          </a:xfrm>
          <a:prstGeom prst="rect">
            <a:avLst/>
          </a:prstGeom>
        </p:spPr>
      </p:pic>
      <p:sp>
        <p:nvSpPr>
          <p:cNvPr id="5" name="Freeform 18">
            <a:extLst>
              <a:ext uri="{FF2B5EF4-FFF2-40B4-BE49-F238E27FC236}">
                <a16:creationId xmlns:a16="http://schemas.microsoft.com/office/drawing/2014/main" id="{0525ED9C-E7DA-7BE9-8986-CEFDAF797098}"/>
              </a:ext>
            </a:extLst>
          </p:cNvPr>
          <p:cNvSpPr/>
          <p:nvPr/>
        </p:nvSpPr>
        <p:spPr>
          <a:xfrm>
            <a:off x="83246" y="708508"/>
            <a:ext cx="5479448" cy="915775"/>
          </a:xfrm>
          <a:custGeom>
            <a:avLst/>
            <a:gdLst/>
            <a:ahLst/>
            <a:cxnLst/>
            <a:rect l="l" t="t" r="r" b="b"/>
            <a:pathLst>
              <a:path w="4039835" h="171301">
                <a:moveTo>
                  <a:pt x="30284" y="0"/>
                </a:moveTo>
                <a:lnTo>
                  <a:pt x="4009551" y="0"/>
                </a:lnTo>
                <a:cubicBezTo>
                  <a:pt x="4026276" y="0"/>
                  <a:pt x="4039835" y="13559"/>
                  <a:pt x="4039835" y="30284"/>
                </a:cubicBezTo>
                <a:lnTo>
                  <a:pt x="4039835" y="141018"/>
                </a:lnTo>
                <a:cubicBezTo>
                  <a:pt x="4039835" y="157743"/>
                  <a:pt x="4026276" y="171301"/>
                  <a:pt x="4009551" y="171301"/>
                </a:cubicBezTo>
                <a:lnTo>
                  <a:pt x="30284" y="171301"/>
                </a:lnTo>
                <a:cubicBezTo>
                  <a:pt x="13559" y="171301"/>
                  <a:pt x="0" y="157743"/>
                  <a:pt x="0" y="141018"/>
                </a:cubicBezTo>
                <a:lnTo>
                  <a:pt x="0" y="30284"/>
                </a:lnTo>
                <a:cubicBezTo>
                  <a:pt x="0" y="13559"/>
                  <a:pt x="13559" y="0"/>
                  <a:pt x="30284" y="0"/>
                </a:cubicBezTo>
                <a:close/>
              </a:path>
            </a:pathLst>
          </a:custGeom>
          <a:solidFill>
            <a:srgbClr val="000000">
              <a:alpha val="0"/>
            </a:srgbClr>
          </a:solidFill>
          <a:ln w="38100" cap="rnd">
            <a:solidFill>
              <a:srgbClr val="FBF9F1"/>
            </a:solidFill>
            <a:prstDash val="solid"/>
            <a:round/>
          </a:ln>
        </p:spPr>
        <p:txBody>
          <a:bodyPr/>
          <a:lstStyle/>
          <a:p>
            <a:endParaRPr lang="es-AR"/>
          </a:p>
        </p:txBody>
      </p:sp>
    </p:spTree>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rot="-1542318" flipV="1">
            <a:off x="13047988" y="-1570320"/>
            <a:ext cx="7674102" cy="8229600"/>
          </a:xfrm>
          <a:custGeom>
            <a:avLst/>
            <a:gdLst/>
            <a:ahLst/>
            <a:cxnLst/>
            <a:rect l="l" t="t" r="r" b="b"/>
            <a:pathLst>
              <a:path w="7674102" h="8229600">
                <a:moveTo>
                  <a:pt x="0" y="8229600"/>
                </a:moveTo>
                <a:lnTo>
                  <a:pt x="7674102" y="8229600"/>
                </a:lnTo>
                <a:lnTo>
                  <a:pt x="7674102" y="0"/>
                </a:lnTo>
                <a:lnTo>
                  <a:pt x="0" y="0"/>
                </a:lnTo>
                <a:lnTo>
                  <a:pt x="0" y="8229600"/>
                </a:lnTo>
                <a:close/>
              </a:path>
            </a:pathLst>
          </a:custGeom>
          <a:blipFill>
            <a:blip r:embed="rId2"/>
            <a:stretch>
              <a:fillRect/>
            </a:stretch>
          </a:blipFill>
        </p:spPr>
        <p:txBody>
          <a:bodyPr/>
          <a:lstStyle/>
          <a:p>
            <a:endParaRPr lang="es-AR"/>
          </a:p>
        </p:txBody>
      </p:sp>
      <p:grpSp>
        <p:nvGrpSpPr>
          <p:cNvPr id="3" name="Group 3"/>
          <p:cNvGrpSpPr/>
          <p:nvPr/>
        </p:nvGrpSpPr>
        <p:grpSpPr>
          <a:xfrm>
            <a:off x="243787" y="2228931"/>
            <a:ext cx="17759369" cy="7367677"/>
            <a:chOff x="0" y="0"/>
            <a:chExt cx="4677365" cy="1940458"/>
          </a:xfrm>
        </p:grpSpPr>
        <p:sp>
          <p:nvSpPr>
            <p:cNvPr id="4" name="Freeform 4"/>
            <p:cNvSpPr/>
            <p:nvPr/>
          </p:nvSpPr>
          <p:spPr>
            <a:xfrm>
              <a:off x="0" y="0"/>
              <a:ext cx="4677365" cy="1940458"/>
            </a:xfrm>
            <a:custGeom>
              <a:avLst/>
              <a:gdLst/>
              <a:ahLst/>
              <a:cxnLst/>
              <a:rect l="l" t="t" r="r" b="b"/>
              <a:pathLst>
                <a:path w="4677365" h="1940458">
                  <a:moveTo>
                    <a:pt x="8719" y="0"/>
                  </a:moveTo>
                  <a:lnTo>
                    <a:pt x="4668646" y="0"/>
                  </a:lnTo>
                  <a:cubicBezTo>
                    <a:pt x="4670959" y="0"/>
                    <a:pt x="4673176" y="919"/>
                    <a:pt x="4674811" y="2554"/>
                  </a:cubicBezTo>
                  <a:cubicBezTo>
                    <a:pt x="4676446" y="4189"/>
                    <a:pt x="4677365" y="6406"/>
                    <a:pt x="4677365" y="8719"/>
                  </a:cubicBezTo>
                  <a:lnTo>
                    <a:pt x="4677365" y="1931739"/>
                  </a:lnTo>
                  <a:cubicBezTo>
                    <a:pt x="4677365" y="1934052"/>
                    <a:pt x="4676446" y="1936269"/>
                    <a:pt x="4674811" y="1937904"/>
                  </a:cubicBezTo>
                  <a:cubicBezTo>
                    <a:pt x="4673176" y="1939540"/>
                    <a:pt x="4670959" y="1940458"/>
                    <a:pt x="4668646" y="1940458"/>
                  </a:cubicBezTo>
                  <a:lnTo>
                    <a:pt x="8719" y="1940458"/>
                  </a:lnTo>
                  <a:cubicBezTo>
                    <a:pt x="6406" y="1940458"/>
                    <a:pt x="4189" y="1939540"/>
                    <a:pt x="2554" y="1937904"/>
                  </a:cubicBezTo>
                  <a:cubicBezTo>
                    <a:pt x="919" y="1936269"/>
                    <a:pt x="0" y="1934052"/>
                    <a:pt x="0" y="1931739"/>
                  </a:cubicBezTo>
                  <a:lnTo>
                    <a:pt x="0" y="8719"/>
                  </a:lnTo>
                  <a:cubicBezTo>
                    <a:pt x="0" y="6406"/>
                    <a:pt x="919" y="4189"/>
                    <a:pt x="2554" y="2554"/>
                  </a:cubicBezTo>
                  <a:cubicBezTo>
                    <a:pt x="4189" y="919"/>
                    <a:pt x="6406" y="0"/>
                    <a:pt x="8719" y="0"/>
                  </a:cubicBezTo>
                  <a:close/>
                </a:path>
              </a:pathLst>
            </a:custGeom>
            <a:solidFill>
              <a:srgbClr val="000000"/>
            </a:solidFill>
            <a:ln w="38100" cap="sq">
              <a:solidFill>
                <a:srgbClr val="E5E1DA"/>
              </a:solidFill>
              <a:prstDash val="solid"/>
              <a:miter/>
            </a:ln>
          </p:spPr>
          <p:txBody>
            <a:bodyPr/>
            <a:lstStyle/>
            <a:p>
              <a:endParaRPr lang="es-AR"/>
            </a:p>
          </p:txBody>
        </p:sp>
        <p:sp>
          <p:nvSpPr>
            <p:cNvPr id="5" name="TextBox 5"/>
            <p:cNvSpPr txBox="1"/>
            <p:nvPr/>
          </p:nvSpPr>
          <p:spPr>
            <a:xfrm>
              <a:off x="0" y="-47625"/>
              <a:ext cx="4677365" cy="1988083"/>
            </a:xfrm>
            <a:prstGeom prst="rect">
              <a:avLst/>
            </a:prstGeom>
          </p:spPr>
          <p:txBody>
            <a:bodyPr lIns="50800" tIns="50800" rIns="50800" bIns="50800" rtlCol="0" anchor="ctr"/>
            <a:lstStyle/>
            <a:p>
              <a:pPr marL="0" lvl="0" indent="0" algn="l">
                <a:lnSpc>
                  <a:spcPts val="3499"/>
                </a:lnSpc>
                <a:spcBef>
                  <a:spcPct val="0"/>
                </a:spcBef>
              </a:pPr>
              <a:endParaRPr/>
            </a:p>
          </p:txBody>
        </p:sp>
      </p:grpSp>
      <p:sp>
        <p:nvSpPr>
          <p:cNvPr id="6" name="Freeform 6"/>
          <p:cNvSpPr/>
          <p:nvPr/>
        </p:nvSpPr>
        <p:spPr>
          <a:xfrm>
            <a:off x="-2147874" y="7962921"/>
            <a:ext cx="5747719" cy="3384081"/>
          </a:xfrm>
          <a:custGeom>
            <a:avLst/>
            <a:gdLst/>
            <a:ahLst/>
            <a:cxnLst/>
            <a:rect l="l" t="t" r="r" b="b"/>
            <a:pathLst>
              <a:path w="5747719" h="3384081">
                <a:moveTo>
                  <a:pt x="0" y="0"/>
                </a:moveTo>
                <a:lnTo>
                  <a:pt x="5747719" y="0"/>
                </a:lnTo>
                <a:lnTo>
                  <a:pt x="5747719" y="3384080"/>
                </a:lnTo>
                <a:lnTo>
                  <a:pt x="0" y="3384080"/>
                </a:lnTo>
                <a:lnTo>
                  <a:pt x="0" y="0"/>
                </a:lnTo>
                <a:close/>
              </a:path>
            </a:pathLst>
          </a:custGeom>
          <a:blipFill>
            <a:blip r:embed="rId3"/>
            <a:stretch>
              <a:fillRect l="-18302" b="-143185"/>
            </a:stretch>
          </a:blipFill>
        </p:spPr>
        <p:txBody>
          <a:bodyPr/>
          <a:lstStyle/>
          <a:p>
            <a:endParaRPr lang="es-AR"/>
          </a:p>
        </p:txBody>
      </p:sp>
      <p:sp>
        <p:nvSpPr>
          <p:cNvPr id="8" name="TextBox 8"/>
          <p:cNvSpPr txBox="1"/>
          <p:nvPr/>
        </p:nvSpPr>
        <p:spPr>
          <a:xfrm>
            <a:off x="725985" y="713019"/>
            <a:ext cx="7574051" cy="991875"/>
          </a:xfrm>
          <a:prstGeom prst="rect">
            <a:avLst/>
          </a:prstGeom>
        </p:spPr>
        <p:txBody>
          <a:bodyPr lIns="0" tIns="0" rIns="0" bIns="0" rtlCol="0" anchor="t">
            <a:spAutoFit/>
          </a:bodyPr>
          <a:lstStyle/>
          <a:p>
            <a:pPr algn="l">
              <a:lnSpc>
                <a:spcPts val="7699"/>
              </a:lnSpc>
            </a:pPr>
            <a:r>
              <a:rPr lang="en-US" sz="6999" b="1" dirty="0" err="1">
                <a:solidFill>
                  <a:srgbClr val="FBF9F1"/>
                </a:solidFill>
                <a:latin typeface="Poppins Bold"/>
                <a:ea typeface="Poppins Bold"/>
                <a:cs typeface="Poppins Bold"/>
                <a:sym typeface="Poppins Bold"/>
              </a:rPr>
              <a:t>Recorrido</a:t>
            </a:r>
            <a:endParaRPr lang="en-US" sz="6999" b="1" dirty="0">
              <a:solidFill>
                <a:srgbClr val="FBF9F1"/>
              </a:solidFill>
              <a:latin typeface="Poppins Bold"/>
              <a:ea typeface="Poppins Bold"/>
              <a:cs typeface="Poppins Bold"/>
              <a:sym typeface="Poppins Bold"/>
            </a:endParaRPr>
          </a:p>
        </p:txBody>
      </p:sp>
      <p:sp>
        <p:nvSpPr>
          <p:cNvPr id="9" name="TextBox 9"/>
          <p:cNvSpPr txBox="1"/>
          <p:nvPr/>
        </p:nvSpPr>
        <p:spPr>
          <a:xfrm>
            <a:off x="2224052" y="2738154"/>
            <a:ext cx="5441644" cy="422275"/>
          </a:xfrm>
          <a:prstGeom prst="rect">
            <a:avLst/>
          </a:prstGeom>
        </p:spPr>
        <p:txBody>
          <a:bodyPr lIns="0" tIns="0" rIns="0" bIns="0" rtlCol="0" anchor="t">
            <a:spAutoFit/>
          </a:bodyPr>
          <a:lstStyle/>
          <a:p>
            <a:pPr algn="l">
              <a:lnSpc>
                <a:spcPts val="3499"/>
              </a:lnSpc>
              <a:spcBef>
                <a:spcPct val="0"/>
              </a:spcBef>
            </a:pPr>
            <a:r>
              <a:rPr lang="en-US" sz="2499">
                <a:solidFill>
                  <a:srgbClr val="E5E1DA"/>
                </a:solidFill>
                <a:latin typeface="Lato"/>
                <a:ea typeface="Lato"/>
                <a:cs typeface="Lato"/>
                <a:sym typeface="Lato"/>
              </a:rPr>
              <a:t>Planteamiento  del Problema</a:t>
            </a:r>
          </a:p>
        </p:txBody>
      </p:sp>
      <p:sp>
        <p:nvSpPr>
          <p:cNvPr id="10" name="TextBox 10"/>
          <p:cNvSpPr txBox="1"/>
          <p:nvPr/>
        </p:nvSpPr>
        <p:spPr>
          <a:xfrm>
            <a:off x="1525526" y="2738154"/>
            <a:ext cx="444559" cy="422275"/>
          </a:xfrm>
          <a:prstGeom prst="rect">
            <a:avLst/>
          </a:prstGeom>
        </p:spPr>
        <p:txBody>
          <a:bodyPr lIns="0" tIns="0" rIns="0" bIns="0" rtlCol="0" anchor="t">
            <a:spAutoFit/>
          </a:bodyPr>
          <a:lstStyle/>
          <a:p>
            <a:pPr algn="r">
              <a:lnSpc>
                <a:spcPts val="3499"/>
              </a:lnSpc>
              <a:spcBef>
                <a:spcPct val="0"/>
              </a:spcBef>
            </a:pPr>
            <a:r>
              <a:rPr lang="en-US" sz="2499" b="1">
                <a:solidFill>
                  <a:srgbClr val="FFD944"/>
                </a:solidFill>
                <a:latin typeface="Lato Bold"/>
                <a:ea typeface="Lato Bold"/>
                <a:cs typeface="Lato Bold"/>
                <a:sym typeface="Lato Bold"/>
              </a:rPr>
              <a:t>1</a:t>
            </a:r>
          </a:p>
        </p:txBody>
      </p:sp>
      <p:sp>
        <p:nvSpPr>
          <p:cNvPr id="11" name="TextBox 11"/>
          <p:cNvSpPr txBox="1"/>
          <p:nvPr/>
        </p:nvSpPr>
        <p:spPr>
          <a:xfrm>
            <a:off x="2224052" y="3561308"/>
            <a:ext cx="5441644" cy="422275"/>
          </a:xfrm>
          <a:prstGeom prst="rect">
            <a:avLst/>
          </a:prstGeom>
        </p:spPr>
        <p:txBody>
          <a:bodyPr lIns="0" tIns="0" rIns="0" bIns="0" rtlCol="0" anchor="t">
            <a:spAutoFit/>
          </a:bodyPr>
          <a:lstStyle/>
          <a:p>
            <a:pPr algn="l">
              <a:lnSpc>
                <a:spcPts val="3499"/>
              </a:lnSpc>
              <a:spcBef>
                <a:spcPct val="0"/>
              </a:spcBef>
            </a:pPr>
            <a:r>
              <a:rPr lang="en-US" sz="2499" dirty="0" err="1">
                <a:solidFill>
                  <a:srgbClr val="E5E1DA"/>
                </a:solidFill>
                <a:latin typeface="Lato"/>
                <a:ea typeface="Lato"/>
                <a:cs typeface="Lato"/>
                <a:sym typeface="Lato"/>
              </a:rPr>
              <a:t>Resarch</a:t>
            </a:r>
            <a:endParaRPr lang="en-US" sz="2499" dirty="0">
              <a:solidFill>
                <a:srgbClr val="E5E1DA"/>
              </a:solidFill>
              <a:latin typeface="Lato"/>
              <a:ea typeface="Lato"/>
              <a:cs typeface="Lato"/>
              <a:sym typeface="Lato"/>
            </a:endParaRPr>
          </a:p>
        </p:txBody>
      </p:sp>
      <p:sp>
        <p:nvSpPr>
          <p:cNvPr id="12" name="TextBox 12"/>
          <p:cNvSpPr txBox="1"/>
          <p:nvPr/>
        </p:nvSpPr>
        <p:spPr>
          <a:xfrm>
            <a:off x="1525526" y="3561308"/>
            <a:ext cx="444559" cy="422275"/>
          </a:xfrm>
          <a:prstGeom prst="rect">
            <a:avLst/>
          </a:prstGeom>
        </p:spPr>
        <p:txBody>
          <a:bodyPr lIns="0" tIns="0" rIns="0" bIns="0" rtlCol="0" anchor="t">
            <a:spAutoFit/>
          </a:bodyPr>
          <a:lstStyle/>
          <a:p>
            <a:pPr algn="r">
              <a:lnSpc>
                <a:spcPts val="3499"/>
              </a:lnSpc>
              <a:spcBef>
                <a:spcPct val="0"/>
              </a:spcBef>
            </a:pPr>
            <a:r>
              <a:rPr lang="en-US" sz="2499" b="1">
                <a:solidFill>
                  <a:srgbClr val="FFD944"/>
                </a:solidFill>
                <a:latin typeface="Lato Bold"/>
                <a:ea typeface="Lato Bold"/>
                <a:cs typeface="Lato Bold"/>
                <a:sym typeface="Lato Bold"/>
              </a:rPr>
              <a:t>2</a:t>
            </a:r>
          </a:p>
        </p:txBody>
      </p:sp>
      <p:sp>
        <p:nvSpPr>
          <p:cNvPr id="13" name="TextBox 13"/>
          <p:cNvSpPr txBox="1"/>
          <p:nvPr/>
        </p:nvSpPr>
        <p:spPr>
          <a:xfrm>
            <a:off x="2224052" y="4344320"/>
            <a:ext cx="5441644" cy="422275"/>
          </a:xfrm>
          <a:prstGeom prst="rect">
            <a:avLst/>
          </a:prstGeom>
        </p:spPr>
        <p:txBody>
          <a:bodyPr lIns="0" tIns="0" rIns="0" bIns="0" rtlCol="0" anchor="t">
            <a:spAutoFit/>
          </a:bodyPr>
          <a:lstStyle/>
          <a:p>
            <a:pPr algn="l">
              <a:lnSpc>
                <a:spcPts val="3499"/>
              </a:lnSpc>
              <a:spcBef>
                <a:spcPct val="0"/>
              </a:spcBef>
            </a:pPr>
            <a:r>
              <a:rPr lang="en-US" sz="2499" dirty="0">
                <a:solidFill>
                  <a:srgbClr val="E5E1DA"/>
                </a:solidFill>
                <a:latin typeface="Lato"/>
                <a:ea typeface="Lato"/>
                <a:cs typeface="Lato"/>
                <a:sym typeface="Lato"/>
              </a:rPr>
              <a:t>Benchmarking </a:t>
            </a:r>
          </a:p>
        </p:txBody>
      </p:sp>
      <p:sp>
        <p:nvSpPr>
          <p:cNvPr id="14" name="TextBox 14"/>
          <p:cNvSpPr txBox="1"/>
          <p:nvPr/>
        </p:nvSpPr>
        <p:spPr>
          <a:xfrm>
            <a:off x="1525526" y="4344320"/>
            <a:ext cx="444559" cy="422275"/>
          </a:xfrm>
          <a:prstGeom prst="rect">
            <a:avLst/>
          </a:prstGeom>
        </p:spPr>
        <p:txBody>
          <a:bodyPr lIns="0" tIns="0" rIns="0" bIns="0" rtlCol="0" anchor="t">
            <a:spAutoFit/>
          </a:bodyPr>
          <a:lstStyle/>
          <a:p>
            <a:pPr algn="r">
              <a:lnSpc>
                <a:spcPts val="3499"/>
              </a:lnSpc>
              <a:spcBef>
                <a:spcPct val="0"/>
              </a:spcBef>
            </a:pPr>
            <a:r>
              <a:rPr lang="en-US" sz="2499" b="1">
                <a:solidFill>
                  <a:srgbClr val="FFD944"/>
                </a:solidFill>
                <a:latin typeface="Lato Bold"/>
                <a:ea typeface="Lato Bold"/>
                <a:cs typeface="Lato Bold"/>
                <a:sym typeface="Lato Bold"/>
              </a:rPr>
              <a:t>3</a:t>
            </a:r>
          </a:p>
        </p:txBody>
      </p:sp>
      <p:sp>
        <p:nvSpPr>
          <p:cNvPr id="15" name="TextBox 15"/>
          <p:cNvSpPr txBox="1"/>
          <p:nvPr/>
        </p:nvSpPr>
        <p:spPr>
          <a:xfrm>
            <a:off x="2224052" y="5166645"/>
            <a:ext cx="5441644" cy="404919"/>
          </a:xfrm>
          <a:prstGeom prst="rect">
            <a:avLst/>
          </a:prstGeom>
        </p:spPr>
        <p:txBody>
          <a:bodyPr lIns="0" tIns="0" rIns="0" bIns="0" rtlCol="0" anchor="t">
            <a:spAutoFit/>
          </a:bodyPr>
          <a:lstStyle/>
          <a:p>
            <a:pPr algn="l">
              <a:lnSpc>
                <a:spcPts val="3499"/>
              </a:lnSpc>
              <a:spcBef>
                <a:spcPct val="0"/>
              </a:spcBef>
            </a:pPr>
            <a:r>
              <a:rPr lang="en-US" sz="2499" dirty="0">
                <a:solidFill>
                  <a:srgbClr val="E5E1DA"/>
                </a:solidFill>
                <a:latin typeface="Lato"/>
                <a:ea typeface="Lato"/>
                <a:cs typeface="Lato"/>
                <a:sym typeface="Lato"/>
              </a:rPr>
              <a:t>Benchmarking - </a:t>
            </a:r>
            <a:r>
              <a:rPr lang="en-US" sz="2499" dirty="0" err="1">
                <a:solidFill>
                  <a:srgbClr val="E5E1DA"/>
                </a:solidFill>
                <a:latin typeface="Lato"/>
                <a:ea typeface="Lato"/>
                <a:cs typeface="Lato"/>
                <a:sym typeface="Lato"/>
              </a:rPr>
              <a:t>Conclusiones</a:t>
            </a:r>
            <a:endParaRPr lang="en-US" sz="2499" dirty="0">
              <a:solidFill>
                <a:srgbClr val="E5E1DA"/>
              </a:solidFill>
              <a:latin typeface="Lato"/>
              <a:ea typeface="Lato"/>
              <a:cs typeface="Lato"/>
              <a:sym typeface="Lato"/>
            </a:endParaRPr>
          </a:p>
        </p:txBody>
      </p:sp>
      <p:sp>
        <p:nvSpPr>
          <p:cNvPr id="16" name="TextBox 16"/>
          <p:cNvSpPr txBox="1"/>
          <p:nvPr/>
        </p:nvSpPr>
        <p:spPr>
          <a:xfrm>
            <a:off x="1525526" y="5166645"/>
            <a:ext cx="444559" cy="422275"/>
          </a:xfrm>
          <a:prstGeom prst="rect">
            <a:avLst/>
          </a:prstGeom>
        </p:spPr>
        <p:txBody>
          <a:bodyPr lIns="0" tIns="0" rIns="0" bIns="0" rtlCol="0" anchor="t">
            <a:spAutoFit/>
          </a:bodyPr>
          <a:lstStyle/>
          <a:p>
            <a:pPr algn="r">
              <a:lnSpc>
                <a:spcPts val="3499"/>
              </a:lnSpc>
              <a:spcBef>
                <a:spcPct val="0"/>
              </a:spcBef>
            </a:pPr>
            <a:r>
              <a:rPr lang="en-US" sz="2499" b="1">
                <a:solidFill>
                  <a:srgbClr val="FFD944"/>
                </a:solidFill>
                <a:latin typeface="Lato Bold"/>
                <a:ea typeface="Lato Bold"/>
                <a:cs typeface="Lato Bold"/>
                <a:sym typeface="Lato Bold"/>
              </a:rPr>
              <a:t>4</a:t>
            </a:r>
          </a:p>
        </p:txBody>
      </p:sp>
      <p:sp>
        <p:nvSpPr>
          <p:cNvPr id="17" name="TextBox 17"/>
          <p:cNvSpPr txBox="1"/>
          <p:nvPr/>
        </p:nvSpPr>
        <p:spPr>
          <a:xfrm>
            <a:off x="2214298" y="5950870"/>
            <a:ext cx="5441644" cy="422275"/>
          </a:xfrm>
          <a:prstGeom prst="rect">
            <a:avLst/>
          </a:prstGeom>
        </p:spPr>
        <p:txBody>
          <a:bodyPr lIns="0" tIns="0" rIns="0" bIns="0" rtlCol="0" anchor="t">
            <a:spAutoFit/>
          </a:bodyPr>
          <a:lstStyle/>
          <a:p>
            <a:pPr algn="l">
              <a:lnSpc>
                <a:spcPts val="3499"/>
              </a:lnSpc>
              <a:spcBef>
                <a:spcPct val="0"/>
              </a:spcBef>
            </a:pPr>
            <a:r>
              <a:rPr lang="en-US" sz="2499">
                <a:solidFill>
                  <a:srgbClr val="E5E1DA"/>
                </a:solidFill>
                <a:latin typeface="Lato"/>
                <a:ea typeface="Lato"/>
                <a:cs typeface="Lato"/>
                <a:sym typeface="Lato"/>
              </a:rPr>
              <a:t>Mapa de Empatía</a:t>
            </a:r>
          </a:p>
        </p:txBody>
      </p:sp>
      <p:sp>
        <p:nvSpPr>
          <p:cNvPr id="18" name="TextBox 18"/>
          <p:cNvSpPr txBox="1"/>
          <p:nvPr/>
        </p:nvSpPr>
        <p:spPr>
          <a:xfrm>
            <a:off x="1525526" y="5950870"/>
            <a:ext cx="444559" cy="422275"/>
          </a:xfrm>
          <a:prstGeom prst="rect">
            <a:avLst/>
          </a:prstGeom>
        </p:spPr>
        <p:txBody>
          <a:bodyPr lIns="0" tIns="0" rIns="0" bIns="0" rtlCol="0" anchor="t">
            <a:spAutoFit/>
          </a:bodyPr>
          <a:lstStyle/>
          <a:p>
            <a:pPr algn="r">
              <a:lnSpc>
                <a:spcPts val="3499"/>
              </a:lnSpc>
              <a:spcBef>
                <a:spcPct val="0"/>
              </a:spcBef>
            </a:pPr>
            <a:r>
              <a:rPr lang="en-US" sz="2499" b="1">
                <a:solidFill>
                  <a:srgbClr val="FFD944"/>
                </a:solidFill>
                <a:latin typeface="Lato Bold"/>
                <a:ea typeface="Lato Bold"/>
                <a:cs typeface="Lato Bold"/>
                <a:sym typeface="Lato Bold"/>
              </a:rPr>
              <a:t>5</a:t>
            </a:r>
          </a:p>
        </p:txBody>
      </p:sp>
      <p:sp>
        <p:nvSpPr>
          <p:cNvPr id="19" name="TextBox 19"/>
          <p:cNvSpPr txBox="1"/>
          <p:nvPr/>
        </p:nvSpPr>
        <p:spPr>
          <a:xfrm>
            <a:off x="2224052" y="6773195"/>
            <a:ext cx="5441644" cy="422275"/>
          </a:xfrm>
          <a:prstGeom prst="rect">
            <a:avLst/>
          </a:prstGeom>
        </p:spPr>
        <p:txBody>
          <a:bodyPr lIns="0" tIns="0" rIns="0" bIns="0" rtlCol="0" anchor="t">
            <a:spAutoFit/>
          </a:bodyPr>
          <a:lstStyle/>
          <a:p>
            <a:pPr algn="l">
              <a:lnSpc>
                <a:spcPts val="3499"/>
              </a:lnSpc>
              <a:spcBef>
                <a:spcPct val="0"/>
              </a:spcBef>
            </a:pPr>
            <a:r>
              <a:rPr lang="en-US" sz="2499">
                <a:solidFill>
                  <a:srgbClr val="E5E1DA"/>
                </a:solidFill>
                <a:latin typeface="Lato"/>
                <a:ea typeface="Lato"/>
                <a:cs typeface="Lato"/>
                <a:sym typeface="Lato"/>
              </a:rPr>
              <a:t>Encuestas</a:t>
            </a:r>
          </a:p>
        </p:txBody>
      </p:sp>
      <p:sp>
        <p:nvSpPr>
          <p:cNvPr id="20" name="TextBox 20"/>
          <p:cNvSpPr txBox="1"/>
          <p:nvPr/>
        </p:nvSpPr>
        <p:spPr>
          <a:xfrm>
            <a:off x="1525526" y="6735095"/>
            <a:ext cx="444559" cy="422275"/>
          </a:xfrm>
          <a:prstGeom prst="rect">
            <a:avLst/>
          </a:prstGeom>
        </p:spPr>
        <p:txBody>
          <a:bodyPr lIns="0" tIns="0" rIns="0" bIns="0" rtlCol="0" anchor="t">
            <a:spAutoFit/>
          </a:bodyPr>
          <a:lstStyle/>
          <a:p>
            <a:pPr algn="r">
              <a:lnSpc>
                <a:spcPts val="3499"/>
              </a:lnSpc>
              <a:spcBef>
                <a:spcPct val="0"/>
              </a:spcBef>
            </a:pPr>
            <a:r>
              <a:rPr lang="en-US" sz="2499" b="1">
                <a:solidFill>
                  <a:srgbClr val="FFD944"/>
                </a:solidFill>
                <a:latin typeface="Lato Bold"/>
                <a:ea typeface="Lato Bold"/>
                <a:cs typeface="Lato Bold"/>
                <a:sym typeface="Lato Bold"/>
              </a:rPr>
              <a:t>6</a:t>
            </a:r>
          </a:p>
        </p:txBody>
      </p:sp>
      <p:sp>
        <p:nvSpPr>
          <p:cNvPr id="21" name="TextBox 21"/>
          <p:cNvSpPr txBox="1"/>
          <p:nvPr/>
        </p:nvSpPr>
        <p:spPr>
          <a:xfrm>
            <a:off x="2214298" y="7535358"/>
            <a:ext cx="5441644" cy="422275"/>
          </a:xfrm>
          <a:prstGeom prst="rect">
            <a:avLst/>
          </a:prstGeom>
        </p:spPr>
        <p:txBody>
          <a:bodyPr lIns="0" tIns="0" rIns="0" bIns="0" rtlCol="0" anchor="t">
            <a:spAutoFit/>
          </a:bodyPr>
          <a:lstStyle/>
          <a:p>
            <a:pPr algn="l">
              <a:lnSpc>
                <a:spcPts val="3499"/>
              </a:lnSpc>
              <a:spcBef>
                <a:spcPct val="0"/>
              </a:spcBef>
            </a:pPr>
            <a:r>
              <a:rPr lang="en-US" sz="2499">
                <a:solidFill>
                  <a:srgbClr val="E5E1DA"/>
                </a:solidFill>
                <a:latin typeface="Lato"/>
                <a:ea typeface="Lato"/>
                <a:cs typeface="Lato"/>
                <a:sym typeface="Lato"/>
              </a:rPr>
              <a:t>Resultado de las Encuestas</a:t>
            </a:r>
          </a:p>
        </p:txBody>
      </p:sp>
      <p:sp>
        <p:nvSpPr>
          <p:cNvPr id="22" name="TextBox 22"/>
          <p:cNvSpPr txBox="1"/>
          <p:nvPr/>
        </p:nvSpPr>
        <p:spPr>
          <a:xfrm>
            <a:off x="1525526" y="7519320"/>
            <a:ext cx="444559" cy="422275"/>
          </a:xfrm>
          <a:prstGeom prst="rect">
            <a:avLst/>
          </a:prstGeom>
        </p:spPr>
        <p:txBody>
          <a:bodyPr lIns="0" tIns="0" rIns="0" bIns="0" rtlCol="0" anchor="t">
            <a:spAutoFit/>
          </a:bodyPr>
          <a:lstStyle/>
          <a:p>
            <a:pPr algn="r">
              <a:lnSpc>
                <a:spcPts val="3499"/>
              </a:lnSpc>
              <a:spcBef>
                <a:spcPct val="0"/>
              </a:spcBef>
            </a:pPr>
            <a:r>
              <a:rPr lang="en-US" sz="2499" b="1">
                <a:solidFill>
                  <a:srgbClr val="FFD944"/>
                </a:solidFill>
                <a:latin typeface="Lato Bold"/>
                <a:ea typeface="Lato Bold"/>
                <a:cs typeface="Lato Bold"/>
                <a:sym typeface="Lato Bold"/>
              </a:rPr>
              <a:t>7</a:t>
            </a:r>
          </a:p>
        </p:txBody>
      </p:sp>
      <p:sp>
        <p:nvSpPr>
          <p:cNvPr id="23" name="TextBox 23"/>
          <p:cNvSpPr txBox="1"/>
          <p:nvPr/>
        </p:nvSpPr>
        <p:spPr>
          <a:xfrm>
            <a:off x="2214298" y="8297358"/>
            <a:ext cx="5441644" cy="422275"/>
          </a:xfrm>
          <a:prstGeom prst="rect">
            <a:avLst/>
          </a:prstGeom>
        </p:spPr>
        <p:txBody>
          <a:bodyPr lIns="0" tIns="0" rIns="0" bIns="0" rtlCol="0" anchor="t">
            <a:spAutoFit/>
          </a:bodyPr>
          <a:lstStyle/>
          <a:p>
            <a:pPr algn="l">
              <a:lnSpc>
                <a:spcPts val="3499"/>
              </a:lnSpc>
              <a:spcBef>
                <a:spcPct val="0"/>
              </a:spcBef>
            </a:pPr>
            <a:r>
              <a:rPr lang="en-US" sz="2499">
                <a:solidFill>
                  <a:srgbClr val="E5E1DA"/>
                </a:solidFill>
                <a:latin typeface="Lato"/>
                <a:ea typeface="Lato"/>
                <a:cs typeface="Lato"/>
                <a:sym typeface="Lato"/>
              </a:rPr>
              <a:t>Entrevistas</a:t>
            </a:r>
          </a:p>
        </p:txBody>
      </p:sp>
      <p:sp>
        <p:nvSpPr>
          <p:cNvPr id="24" name="TextBox 24"/>
          <p:cNvSpPr txBox="1"/>
          <p:nvPr/>
        </p:nvSpPr>
        <p:spPr>
          <a:xfrm>
            <a:off x="1525526" y="8297358"/>
            <a:ext cx="444559" cy="422275"/>
          </a:xfrm>
          <a:prstGeom prst="rect">
            <a:avLst/>
          </a:prstGeom>
        </p:spPr>
        <p:txBody>
          <a:bodyPr lIns="0" tIns="0" rIns="0" bIns="0" rtlCol="0" anchor="t">
            <a:spAutoFit/>
          </a:bodyPr>
          <a:lstStyle/>
          <a:p>
            <a:pPr algn="r">
              <a:lnSpc>
                <a:spcPts val="3499"/>
              </a:lnSpc>
              <a:spcBef>
                <a:spcPct val="0"/>
              </a:spcBef>
            </a:pPr>
            <a:r>
              <a:rPr lang="en-US" sz="2499" b="1">
                <a:solidFill>
                  <a:srgbClr val="FFD944"/>
                </a:solidFill>
                <a:latin typeface="Lato Bold"/>
                <a:ea typeface="Lato Bold"/>
                <a:cs typeface="Lato Bold"/>
                <a:sym typeface="Lato Bold"/>
              </a:rPr>
              <a:t>8</a:t>
            </a:r>
          </a:p>
        </p:txBody>
      </p:sp>
      <p:sp>
        <p:nvSpPr>
          <p:cNvPr id="25" name="TextBox 25"/>
          <p:cNvSpPr txBox="1"/>
          <p:nvPr/>
        </p:nvSpPr>
        <p:spPr>
          <a:xfrm>
            <a:off x="9624501" y="2738154"/>
            <a:ext cx="5441644" cy="422275"/>
          </a:xfrm>
          <a:prstGeom prst="rect">
            <a:avLst/>
          </a:prstGeom>
        </p:spPr>
        <p:txBody>
          <a:bodyPr lIns="0" tIns="0" rIns="0" bIns="0" rtlCol="0" anchor="t">
            <a:spAutoFit/>
          </a:bodyPr>
          <a:lstStyle/>
          <a:p>
            <a:pPr algn="l">
              <a:lnSpc>
                <a:spcPts val="3499"/>
              </a:lnSpc>
              <a:spcBef>
                <a:spcPct val="0"/>
              </a:spcBef>
            </a:pPr>
            <a:r>
              <a:rPr lang="en-US" sz="2499">
                <a:solidFill>
                  <a:srgbClr val="E5E1DA"/>
                </a:solidFill>
                <a:latin typeface="Lato"/>
                <a:ea typeface="Lato"/>
                <a:cs typeface="Lato"/>
                <a:sym typeface="Lato"/>
              </a:rPr>
              <a:t>Conclusiones</a:t>
            </a:r>
          </a:p>
        </p:txBody>
      </p:sp>
      <p:sp>
        <p:nvSpPr>
          <p:cNvPr id="26" name="TextBox 26"/>
          <p:cNvSpPr txBox="1"/>
          <p:nvPr/>
        </p:nvSpPr>
        <p:spPr>
          <a:xfrm>
            <a:off x="8922767" y="2738154"/>
            <a:ext cx="444559" cy="422275"/>
          </a:xfrm>
          <a:prstGeom prst="rect">
            <a:avLst/>
          </a:prstGeom>
        </p:spPr>
        <p:txBody>
          <a:bodyPr lIns="0" tIns="0" rIns="0" bIns="0" rtlCol="0" anchor="t">
            <a:spAutoFit/>
          </a:bodyPr>
          <a:lstStyle/>
          <a:p>
            <a:pPr algn="r">
              <a:lnSpc>
                <a:spcPts val="3499"/>
              </a:lnSpc>
              <a:spcBef>
                <a:spcPct val="0"/>
              </a:spcBef>
            </a:pPr>
            <a:r>
              <a:rPr lang="en-US" sz="2499" b="1">
                <a:solidFill>
                  <a:srgbClr val="FFD944"/>
                </a:solidFill>
                <a:latin typeface="Lato Bold"/>
                <a:ea typeface="Lato Bold"/>
                <a:cs typeface="Lato Bold"/>
                <a:sym typeface="Lato Bold"/>
              </a:rPr>
              <a:t>9</a:t>
            </a:r>
          </a:p>
        </p:txBody>
      </p:sp>
      <p:sp>
        <p:nvSpPr>
          <p:cNvPr id="27" name="TextBox 27"/>
          <p:cNvSpPr txBox="1"/>
          <p:nvPr/>
        </p:nvSpPr>
        <p:spPr>
          <a:xfrm>
            <a:off x="9628302" y="3541237"/>
            <a:ext cx="5441644" cy="422275"/>
          </a:xfrm>
          <a:prstGeom prst="rect">
            <a:avLst/>
          </a:prstGeom>
        </p:spPr>
        <p:txBody>
          <a:bodyPr lIns="0" tIns="0" rIns="0" bIns="0" rtlCol="0" anchor="t">
            <a:spAutoFit/>
          </a:bodyPr>
          <a:lstStyle/>
          <a:p>
            <a:pPr algn="l">
              <a:lnSpc>
                <a:spcPts val="3499"/>
              </a:lnSpc>
              <a:spcBef>
                <a:spcPct val="0"/>
              </a:spcBef>
            </a:pPr>
            <a:r>
              <a:rPr lang="en-US" sz="2499">
                <a:solidFill>
                  <a:srgbClr val="E5E1DA"/>
                </a:solidFill>
                <a:latin typeface="Lato"/>
                <a:ea typeface="Lato"/>
                <a:cs typeface="Lato"/>
                <a:sym typeface="Lato"/>
              </a:rPr>
              <a:t>Emociones</a:t>
            </a:r>
          </a:p>
        </p:txBody>
      </p:sp>
      <p:sp>
        <p:nvSpPr>
          <p:cNvPr id="28" name="TextBox 28"/>
          <p:cNvSpPr txBox="1"/>
          <p:nvPr/>
        </p:nvSpPr>
        <p:spPr>
          <a:xfrm>
            <a:off x="8926568" y="3561308"/>
            <a:ext cx="444559" cy="422275"/>
          </a:xfrm>
          <a:prstGeom prst="rect">
            <a:avLst/>
          </a:prstGeom>
        </p:spPr>
        <p:txBody>
          <a:bodyPr lIns="0" tIns="0" rIns="0" bIns="0" rtlCol="0" anchor="t">
            <a:spAutoFit/>
          </a:bodyPr>
          <a:lstStyle/>
          <a:p>
            <a:pPr algn="r">
              <a:lnSpc>
                <a:spcPts val="3499"/>
              </a:lnSpc>
              <a:spcBef>
                <a:spcPct val="0"/>
              </a:spcBef>
            </a:pPr>
            <a:r>
              <a:rPr lang="en-US" sz="2499" b="1">
                <a:solidFill>
                  <a:srgbClr val="FFD944"/>
                </a:solidFill>
                <a:latin typeface="Lato Bold"/>
                <a:ea typeface="Lato Bold"/>
                <a:cs typeface="Lato Bold"/>
                <a:sym typeface="Lato Bold"/>
              </a:rPr>
              <a:t>10</a:t>
            </a:r>
          </a:p>
        </p:txBody>
      </p:sp>
      <p:sp>
        <p:nvSpPr>
          <p:cNvPr id="29" name="TextBox 29"/>
          <p:cNvSpPr txBox="1"/>
          <p:nvPr/>
        </p:nvSpPr>
        <p:spPr>
          <a:xfrm>
            <a:off x="8921721" y="4344320"/>
            <a:ext cx="444559" cy="422275"/>
          </a:xfrm>
          <a:prstGeom prst="rect">
            <a:avLst/>
          </a:prstGeom>
        </p:spPr>
        <p:txBody>
          <a:bodyPr lIns="0" tIns="0" rIns="0" bIns="0" rtlCol="0" anchor="t">
            <a:spAutoFit/>
          </a:bodyPr>
          <a:lstStyle/>
          <a:p>
            <a:pPr algn="r">
              <a:lnSpc>
                <a:spcPts val="3499"/>
              </a:lnSpc>
              <a:spcBef>
                <a:spcPct val="0"/>
              </a:spcBef>
            </a:pPr>
            <a:r>
              <a:rPr lang="en-US" sz="2499">
                <a:solidFill>
                  <a:srgbClr val="FFD944"/>
                </a:solidFill>
                <a:latin typeface="Lato"/>
                <a:ea typeface="Lato"/>
                <a:cs typeface="Lato"/>
                <a:sym typeface="Lato"/>
              </a:rPr>
              <a:t>11</a:t>
            </a:r>
          </a:p>
        </p:txBody>
      </p:sp>
      <p:sp>
        <p:nvSpPr>
          <p:cNvPr id="30" name="TextBox 30"/>
          <p:cNvSpPr txBox="1"/>
          <p:nvPr/>
        </p:nvSpPr>
        <p:spPr>
          <a:xfrm>
            <a:off x="8921721" y="5166645"/>
            <a:ext cx="444559" cy="422275"/>
          </a:xfrm>
          <a:prstGeom prst="rect">
            <a:avLst/>
          </a:prstGeom>
        </p:spPr>
        <p:txBody>
          <a:bodyPr lIns="0" tIns="0" rIns="0" bIns="0" rtlCol="0" anchor="t">
            <a:spAutoFit/>
          </a:bodyPr>
          <a:lstStyle/>
          <a:p>
            <a:pPr algn="r">
              <a:lnSpc>
                <a:spcPts val="3499"/>
              </a:lnSpc>
              <a:spcBef>
                <a:spcPct val="0"/>
              </a:spcBef>
            </a:pPr>
            <a:r>
              <a:rPr lang="en-US" sz="2499" b="1">
                <a:solidFill>
                  <a:srgbClr val="FFD944"/>
                </a:solidFill>
                <a:latin typeface="Lato Bold"/>
                <a:ea typeface="Lato Bold"/>
                <a:cs typeface="Lato Bold"/>
                <a:sym typeface="Lato Bold"/>
              </a:rPr>
              <a:t>12</a:t>
            </a:r>
          </a:p>
        </p:txBody>
      </p:sp>
      <p:sp>
        <p:nvSpPr>
          <p:cNvPr id="31" name="TextBox 31"/>
          <p:cNvSpPr txBox="1"/>
          <p:nvPr/>
        </p:nvSpPr>
        <p:spPr>
          <a:xfrm>
            <a:off x="8926568" y="5950870"/>
            <a:ext cx="444559" cy="422275"/>
          </a:xfrm>
          <a:prstGeom prst="rect">
            <a:avLst/>
          </a:prstGeom>
        </p:spPr>
        <p:txBody>
          <a:bodyPr lIns="0" tIns="0" rIns="0" bIns="0" rtlCol="0" anchor="t">
            <a:spAutoFit/>
          </a:bodyPr>
          <a:lstStyle/>
          <a:p>
            <a:pPr algn="r">
              <a:lnSpc>
                <a:spcPts val="3499"/>
              </a:lnSpc>
              <a:spcBef>
                <a:spcPct val="0"/>
              </a:spcBef>
            </a:pPr>
            <a:r>
              <a:rPr lang="en-US" sz="2499" b="1">
                <a:solidFill>
                  <a:srgbClr val="FFD944"/>
                </a:solidFill>
                <a:latin typeface="Lato Bold"/>
                <a:ea typeface="Lato Bold"/>
                <a:cs typeface="Lato Bold"/>
                <a:sym typeface="Lato Bold"/>
              </a:rPr>
              <a:t>13</a:t>
            </a:r>
          </a:p>
        </p:txBody>
      </p:sp>
      <p:sp>
        <p:nvSpPr>
          <p:cNvPr id="32" name="TextBox 32"/>
          <p:cNvSpPr txBox="1"/>
          <p:nvPr/>
        </p:nvSpPr>
        <p:spPr>
          <a:xfrm>
            <a:off x="8926568" y="6735095"/>
            <a:ext cx="444559" cy="422275"/>
          </a:xfrm>
          <a:prstGeom prst="rect">
            <a:avLst/>
          </a:prstGeom>
        </p:spPr>
        <p:txBody>
          <a:bodyPr lIns="0" tIns="0" rIns="0" bIns="0" rtlCol="0" anchor="t">
            <a:spAutoFit/>
          </a:bodyPr>
          <a:lstStyle/>
          <a:p>
            <a:pPr algn="r">
              <a:lnSpc>
                <a:spcPts val="3499"/>
              </a:lnSpc>
              <a:spcBef>
                <a:spcPct val="0"/>
              </a:spcBef>
            </a:pPr>
            <a:r>
              <a:rPr lang="en-US" sz="2499" b="1">
                <a:solidFill>
                  <a:srgbClr val="FFD944"/>
                </a:solidFill>
                <a:latin typeface="Lato Bold"/>
                <a:ea typeface="Lato Bold"/>
                <a:cs typeface="Lato Bold"/>
                <a:sym typeface="Lato Bold"/>
              </a:rPr>
              <a:t>14</a:t>
            </a:r>
          </a:p>
        </p:txBody>
      </p:sp>
      <p:sp>
        <p:nvSpPr>
          <p:cNvPr id="33" name="TextBox 33"/>
          <p:cNvSpPr txBox="1"/>
          <p:nvPr/>
        </p:nvSpPr>
        <p:spPr>
          <a:xfrm>
            <a:off x="8926568" y="7535358"/>
            <a:ext cx="444559" cy="422275"/>
          </a:xfrm>
          <a:prstGeom prst="rect">
            <a:avLst/>
          </a:prstGeom>
        </p:spPr>
        <p:txBody>
          <a:bodyPr lIns="0" tIns="0" rIns="0" bIns="0" rtlCol="0" anchor="t">
            <a:spAutoFit/>
          </a:bodyPr>
          <a:lstStyle/>
          <a:p>
            <a:pPr algn="r">
              <a:lnSpc>
                <a:spcPts val="3499"/>
              </a:lnSpc>
              <a:spcBef>
                <a:spcPct val="0"/>
              </a:spcBef>
            </a:pPr>
            <a:r>
              <a:rPr lang="en-US" sz="2499" b="1">
                <a:solidFill>
                  <a:srgbClr val="FFD944"/>
                </a:solidFill>
                <a:latin typeface="Lato Bold"/>
                <a:ea typeface="Lato Bold"/>
                <a:cs typeface="Lato Bold"/>
                <a:sym typeface="Lato Bold"/>
              </a:rPr>
              <a:t>15</a:t>
            </a:r>
          </a:p>
        </p:txBody>
      </p:sp>
      <p:sp>
        <p:nvSpPr>
          <p:cNvPr id="34" name="TextBox 34"/>
          <p:cNvSpPr txBox="1"/>
          <p:nvPr/>
        </p:nvSpPr>
        <p:spPr>
          <a:xfrm>
            <a:off x="8926568" y="8297358"/>
            <a:ext cx="444559" cy="422275"/>
          </a:xfrm>
          <a:prstGeom prst="rect">
            <a:avLst/>
          </a:prstGeom>
        </p:spPr>
        <p:txBody>
          <a:bodyPr lIns="0" tIns="0" rIns="0" bIns="0" rtlCol="0" anchor="t">
            <a:spAutoFit/>
          </a:bodyPr>
          <a:lstStyle/>
          <a:p>
            <a:pPr algn="r">
              <a:lnSpc>
                <a:spcPts val="3499"/>
              </a:lnSpc>
              <a:spcBef>
                <a:spcPct val="0"/>
              </a:spcBef>
            </a:pPr>
            <a:r>
              <a:rPr lang="en-US" sz="2499" b="1">
                <a:solidFill>
                  <a:srgbClr val="FFD944"/>
                </a:solidFill>
                <a:latin typeface="Lato Bold"/>
                <a:ea typeface="Lato Bold"/>
                <a:cs typeface="Lato Bold"/>
                <a:sym typeface="Lato Bold"/>
              </a:rPr>
              <a:t>16</a:t>
            </a:r>
          </a:p>
        </p:txBody>
      </p:sp>
      <p:sp>
        <p:nvSpPr>
          <p:cNvPr id="35" name="TextBox 35"/>
          <p:cNvSpPr txBox="1"/>
          <p:nvPr/>
        </p:nvSpPr>
        <p:spPr>
          <a:xfrm>
            <a:off x="9628302" y="4344320"/>
            <a:ext cx="5441644" cy="422275"/>
          </a:xfrm>
          <a:prstGeom prst="rect">
            <a:avLst/>
          </a:prstGeom>
        </p:spPr>
        <p:txBody>
          <a:bodyPr lIns="0" tIns="0" rIns="0" bIns="0" rtlCol="0" anchor="t">
            <a:spAutoFit/>
          </a:bodyPr>
          <a:lstStyle/>
          <a:p>
            <a:pPr algn="l">
              <a:lnSpc>
                <a:spcPts val="3499"/>
              </a:lnSpc>
              <a:spcBef>
                <a:spcPct val="0"/>
              </a:spcBef>
            </a:pPr>
            <a:r>
              <a:rPr lang="en-US" sz="2499">
                <a:solidFill>
                  <a:srgbClr val="E5E1DA"/>
                </a:solidFill>
                <a:latin typeface="Lato"/>
                <a:ea typeface="Lato"/>
                <a:cs typeface="Lato"/>
                <a:sym typeface="Lato"/>
              </a:rPr>
              <a:t>POV</a:t>
            </a:r>
          </a:p>
        </p:txBody>
      </p:sp>
      <p:sp>
        <p:nvSpPr>
          <p:cNvPr id="36" name="TextBox 36"/>
          <p:cNvSpPr txBox="1"/>
          <p:nvPr/>
        </p:nvSpPr>
        <p:spPr>
          <a:xfrm>
            <a:off x="9628302" y="5128545"/>
            <a:ext cx="5441644" cy="422275"/>
          </a:xfrm>
          <a:prstGeom prst="rect">
            <a:avLst/>
          </a:prstGeom>
        </p:spPr>
        <p:txBody>
          <a:bodyPr lIns="0" tIns="0" rIns="0" bIns="0" rtlCol="0" anchor="t">
            <a:spAutoFit/>
          </a:bodyPr>
          <a:lstStyle/>
          <a:p>
            <a:pPr algn="l">
              <a:lnSpc>
                <a:spcPts val="3499"/>
              </a:lnSpc>
              <a:spcBef>
                <a:spcPct val="0"/>
              </a:spcBef>
            </a:pPr>
            <a:r>
              <a:rPr lang="en-US" sz="2499">
                <a:solidFill>
                  <a:srgbClr val="E5E1DA"/>
                </a:solidFill>
                <a:latin typeface="Lato"/>
                <a:ea typeface="Lato"/>
                <a:cs typeface="Lato"/>
                <a:sym typeface="Lato"/>
              </a:rPr>
              <a:t>Storytelling</a:t>
            </a:r>
          </a:p>
        </p:txBody>
      </p:sp>
      <p:sp>
        <p:nvSpPr>
          <p:cNvPr id="37" name="TextBox 37"/>
          <p:cNvSpPr txBox="1"/>
          <p:nvPr/>
        </p:nvSpPr>
        <p:spPr>
          <a:xfrm>
            <a:off x="9618777" y="5912770"/>
            <a:ext cx="5441644" cy="860425"/>
          </a:xfrm>
          <a:prstGeom prst="rect">
            <a:avLst/>
          </a:prstGeom>
        </p:spPr>
        <p:txBody>
          <a:bodyPr lIns="0" tIns="0" rIns="0" bIns="0" rtlCol="0" anchor="t">
            <a:spAutoFit/>
          </a:bodyPr>
          <a:lstStyle/>
          <a:p>
            <a:pPr algn="l">
              <a:lnSpc>
                <a:spcPts val="3499"/>
              </a:lnSpc>
            </a:pPr>
            <a:r>
              <a:rPr lang="en-US" sz="2499">
                <a:solidFill>
                  <a:srgbClr val="E5E1DA"/>
                </a:solidFill>
                <a:latin typeface="Lato"/>
                <a:ea typeface="Lato"/>
                <a:cs typeface="Lato"/>
                <a:sym typeface="Lato"/>
              </a:rPr>
              <a:t>Storyboard</a:t>
            </a:r>
          </a:p>
          <a:p>
            <a:pPr algn="l">
              <a:lnSpc>
                <a:spcPts val="3499"/>
              </a:lnSpc>
              <a:spcBef>
                <a:spcPct val="0"/>
              </a:spcBef>
            </a:pPr>
            <a:endParaRPr lang="en-US" sz="2499">
              <a:solidFill>
                <a:srgbClr val="E5E1DA"/>
              </a:solidFill>
              <a:latin typeface="Lato"/>
              <a:ea typeface="Lato"/>
              <a:cs typeface="Lato"/>
              <a:sym typeface="Lato"/>
            </a:endParaRPr>
          </a:p>
        </p:txBody>
      </p:sp>
      <p:sp>
        <p:nvSpPr>
          <p:cNvPr id="38" name="TextBox 38"/>
          <p:cNvSpPr txBox="1"/>
          <p:nvPr/>
        </p:nvSpPr>
        <p:spPr>
          <a:xfrm>
            <a:off x="9628302" y="6712870"/>
            <a:ext cx="5441644" cy="422275"/>
          </a:xfrm>
          <a:prstGeom prst="rect">
            <a:avLst/>
          </a:prstGeom>
        </p:spPr>
        <p:txBody>
          <a:bodyPr lIns="0" tIns="0" rIns="0" bIns="0" rtlCol="0" anchor="t">
            <a:spAutoFit/>
          </a:bodyPr>
          <a:lstStyle/>
          <a:p>
            <a:pPr algn="l">
              <a:lnSpc>
                <a:spcPts val="3499"/>
              </a:lnSpc>
              <a:spcBef>
                <a:spcPct val="0"/>
              </a:spcBef>
            </a:pPr>
            <a:r>
              <a:rPr lang="en-US" sz="2499">
                <a:solidFill>
                  <a:srgbClr val="E5E1DA"/>
                </a:solidFill>
                <a:latin typeface="Lato"/>
                <a:ea typeface="Lato"/>
                <a:cs typeface="Lato"/>
                <a:sym typeface="Lato"/>
              </a:rPr>
              <a:t>MVP</a:t>
            </a:r>
          </a:p>
        </p:txBody>
      </p:sp>
      <p:sp>
        <p:nvSpPr>
          <p:cNvPr id="39" name="TextBox 39"/>
          <p:cNvSpPr txBox="1"/>
          <p:nvPr/>
        </p:nvSpPr>
        <p:spPr>
          <a:xfrm>
            <a:off x="9628302" y="7535358"/>
            <a:ext cx="8415911" cy="860425"/>
          </a:xfrm>
          <a:prstGeom prst="rect">
            <a:avLst/>
          </a:prstGeom>
        </p:spPr>
        <p:txBody>
          <a:bodyPr lIns="0" tIns="0" rIns="0" bIns="0" rtlCol="0" anchor="t">
            <a:spAutoFit/>
          </a:bodyPr>
          <a:lstStyle/>
          <a:p>
            <a:pPr algn="l">
              <a:lnSpc>
                <a:spcPts val="3499"/>
              </a:lnSpc>
            </a:pPr>
            <a:r>
              <a:rPr lang="en-US" sz="2499">
                <a:solidFill>
                  <a:srgbClr val="E5E1DA"/>
                </a:solidFill>
                <a:latin typeface="Lato"/>
                <a:ea typeface="Lato"/>
                <a:cs typeface="Lato"/>
                <a:sym typeface="Lato"/>
              </a:rPr>
              <a:t>Arquitectura de la Información - Card Sorting</a:t>
            </a:r>
          </a:p>
          <a:p>
            <a:pPr algn="l">
              <a:lnSpc>
                <a:spcPts val="3499"/>
              </a:lnSpc>
              <a:spcBef>
                <a:spcPct val="0"/>
              </a:spcBef>
            </a:pPr>
            <a:endParaRPr lang="en-US" sz="2499">
              <a:solidFill>
                <a:srgbClr val="E5E1DA"/>
              </a:solidFill>
              <a:latin typeface="Lato"/>
              <a:ea typeface="Lato"/>
              <a:cs typeface="Lato"/>
              <a:sym typeface="Lato"/>
            </a:endParaRPr>
          </a:p>
        </p:txBody>
      </p:sp>
      <p:sp>
        <p:nvSpPr>
          <p:cNvPr id="40" name="TextBox 40"/>
          <p:cNvSpPr txBox="1"/>
          <p:nvPr/>
        </p:nvSpPr>
        <p:spPr>
          <a:xfrm>
            <a:off x="9628302" y="8297358"/>
            <a:ext cx="5441644" cy="422275"/>
          </a:xfrm>
          <a:prstGeom prst="rect">
            <a:avLst/>
          </a:prstGeom>
        </p:spPr>
        <p:txBody>
          <a:bodyPr lIns="0" tIns="0" rIns="0" bIns="0" rtlCol="0" anchor="t">
            <a:spAutoFit/>
          </a:bodyPr>
          <a:lstStyle/>
          <a:p>
            <a:pPr algn="l">
              <a:lnSpc>
                <a:spcPts val="3499"/>
              </a:lnSpc>
              <a:spcBef>
                <a:spcPct val="0"/>
              </a:spcBef>
            </a:pPr>
            <a:r>
              <a:rPr lang="en-US" sz="2499">
                <a:solidFill>
                  <a:srgbClr val="E5E1DA"/>
                </a:solidFill>
                <a:latin typeface="Lato"/>
                <a:ea typeface="Lato"/>
                <a:cs typeface="Lato"/>
                <a:sym typeface="Lato"/>
              </a:rPr>
              <a:t>Dendrograma</a:t>
            </a:r>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a:extLst>
            <a:ext uri="{FF2B5EF4-FFF2-40B4-BE49-F238E27FC236}">
              <a16:creationId xmlns:a16="http://schemas.microsoft.com/office/drawing/2014/main" id="{81911A9D-9319-1790-A280-F1934E803CFA}"/>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88D0A68E-5CAD-8193-23CF-7C4BADD32B82}"/>
              </a:ext>
            </a:extLst>
          </p:cNvPr>
          <p:cNvSpPr/>
          <p:nvPr/>
        </p:nvSpPr>
        <p:spPr>
          <a:xfrm rot="6172189">
            <a:off x="12863238" y="849318"/>
            <a:ext cx="14813747" cy="14461452"/>
          </a:xfrm>
          <a:custGeom>
            <a:avLst/>
            <a:gdLst/>
            <a:ahLst/>
            <a:cxnLst/>
            <a:rect l="l" t="t" r="r" b="b"/>
            <a:pathLst>
              <a:path w="10128448" h="10895890">
                <a:moveTo>
                  <a:pt x="0" y="0"/>
                </a:moveTo>
                <a:lnTo>
                  <a:pt x="10128448" y="0"/>
                </a:lnTo>
                <a:lnTo>
                  <a:pt x="10128448" y="10895890"/>
                </a:lnTo>
                <a:lnTo>
                  <a:pt x="0" y="10895890"/>
                </a:lnTo>
                <a:lnTo>
                  <a:pt x="0" y="0"/>
                </a:lnTo>
                <a:close/>
              </a:path>
            </a:pathLst>
          </a:custGeom>
          <a:blipFill>
            <a:blip r:embed="rId2"/>
            <a:stretch>
              <a:fillRect l="-157" r="-157"/>
            </a:stretch>
          </a:blipFill>
        </p:spPr>
        <p:txBody>
          <a:bodyPr/>
          <a:lstStyle/>
          <a:p>
            <a:endParaRPr lang="es-AR" dirty="0"/>
          </a:p>
        </p:txBody>
      </p:sp>
      <p:sp>
        <p:nvSpPr>
          <p:cNvPr id="6" name="Freeform 6">
            <a:extLst>
              <a:ext uri="{FF2B5EF4-FFF2-40B4-BE49-F238E27FC236}">
                <a16:creationId xmlns:a16="http://schemas.microsoft.com/office/drawing/2014/main" id="{8711A9CA-1426-A36D-26EA-6A01EEEEE975}"/>
              </a:ext>
            </a:extLst>
          </p:cNvPr>
          <p:cNvSpPr/>
          <p:nvPr/>
        </p:nvSpPr>
        <p:spPr>
          <a:xfrm>
            <a:off x="511669" y="1842642"/>
            <a:ext cx="408164" cy="411249"/>
          </a:xfrm>
          <a:custGeom>
            <a:avLst/>
            <a:gdLst/>
            <a:ahLst/>
            <a:cxnLst/>
            <a:rect l="l" t="t" r="r" b="b"/>
            <a:pathLst>
              <a:path w="408164" h="411249">
                <a:moveTo>
                  <a:pt x="0" y="0"/>
                </a:moveTo>
                <a:lnTo>
                  <a:pt x="408164" y="0"/>
                </a:lnTo>
                <a:lnTo>
                  <a:pt x="408164" y="411249"/>
                </a:lnTo>
                <a:lnTo>
                  <a:pt x="0" y="411249"/>
                </a:lnTo>
                <a:lnTo>
                  <a:pt x="0" y="0"/>
                </a:lnTo>
                <a:close/>
              </a:path>
            </a:pathLst>
          </a:custGeom>
          <a:blipFill>
            <a:blip r:embed="rId3"/>
            <a:stretch>
              <a:fillRect/>
            </a:stretch>
          </a:blipFill>
        </p:spPr>
        <p:txBody>
          <a:bodyPr/>
          <a:lstStyle/>
          <a:p>
            <a:endParaRPr lang="es-AR"/>
          </a:p>
        </p:txBody>
      </p:sp>
      <p:sp>
        <p:nvSpPr>
          <p:cNvPr id="7" name="Freeform 7">
            <a:extLst>
              <a:ext uri="{FF2B5EF4-FFF2-40B4-BE49-F238E27FC236}">
                <a16:creationId xmlns:a16="http://schemas.microsoft.com/office/drawing/2014/main" id="{412A401A-771E-8525-2401-5CAA7B8B6BE7}"/>
              </a:ext>
            </a:extLst>
          </p:cNvPr>
          <p:cNvSpPr/>
          <p:nvPr/>
        </p:nvSpPr>
        <p:spPr>
          <a:xfrm>
            <a:off x="537757" y="6515171"/>
            <a:ext cx="408164" cy="411249"/>
          </a:xfrm>
          <a:custGeom>
            <a:avLst/>
            <a:gdLst/>
            <a:ahLst/>
            <a:cxnLst/>
            <a:rect l="l" t="t" r="r" b="b"/>
            <a:pathLst>
              <a:path w="408164" h="411249">
                <a:moveTo>
                  <a:pt x="0" y="0"/>
                </a:moveTo>
                <a:lnTo>
                  <a:pt x="408165" y="0"/>
                </a:lnTo>
                <a:lnTo>
                  <a:pt x="408165" y="411249"/>
                </a:lnTo>
                <a:lnTo>
                  <a:pt x="0" y="411249"/>
                </a:lnTo>
                <a:lnTo>
                  <a:pt x="0" y="0"/>
                </a:lnTo>
                <a:close/>
              </a:path>
            </a:pathLst>
          </a:custGeom>
          <a:blipFill>
            <a:blip r:embed="rId3"/>
            <a:stretch>
              <a:fillRect/>
            </a:stretch>
          </a:blipFill>
        </p:spPr>
        <p:txBody>
          <a:bodyPr/>
          <a:lstStyle/>
          <a:p>
            <a:endParaRPr lang="es-AR"/>
          </a:p>
        </p:txBody>
      </p:sp>
      <p:sp>
        <p:nvSpPr>
          <p:cNvPr id="8" name="Freeform 8">
            <a:extLst>
              <a:ext uri="{FF2B5EF4-FFF2-40B4-BE49-F238E27FC236}">
                <a16:creationId xmlns:a16="http://schemas.microsoft.com/office/drawing/2014/main" id="{A3416759-43BC-C5B0-BED5-FDA92E8644D0}"/>
              </a:ext>
            </a:extLst>
          </p:cNvPr>
          <p:cNvSpPr/>
          <p:nvPr/>
        </p:nvSpPr>
        <p:spPr>
          <a:xfrm>
            <a:off x="10574499" y="911961"/>
            <a:ext cx="408164" cy="411249"/>
          </a:xfrm>
          <a:custGeom>
            <a:avLst/>
            <a:gdLst/>
            <a:ahLst/>
            <a:cxnLst/>
            <a:rect l="l" t="t" r="r" b="b"/>
            <a:pathLst>
              <a:path w="408164" h="411249">
                <a:moveTo>
                  <a:pt x="0" y="0"/>
                </a:moveTo>
                <a:lnTo>
                  <a:pt x="408164" y="0"/>
                </a:lnTo>
                <a:lnTo>
                  <a:pt x="408164" y="411248"/>
                </a:lnTo>
                <a:lnTo>
                  <a:pt x="0" y="411248"/>
                </a:lnTo>
                <a:lnTo>
                  <a:pt x="0" y="0"/>
                </a:lnTo>
                <a:close/>
              </a:path>
            </a:pathLst>
          </a:custGeom>
          <a:blipFill>
            <a:blip r:embed="rId3"/>
            <a:stretch>
              <a:fillRect/>
            </a:stretch>
          </a:blipFill>
        </p:spPr>
        <p:txBody>
          <a:bodyPr/>
          <a:lstStyle/>
          <a:p>
            <a:endParaRPr lang="es-AR"/>
          </a:p>
        </p:txBody>
      </p:sp>
      <p:sp>
        <p:nvSpPr>
          <p:cNvPr id="11" name="TextBox 11">
            <a:extLst>
              <a:ext uri="{FF2B5EF4-FFF2-40B4-BE49-F238E27FC236}">
                <a16:creationId xmlns:a16="http://schemas.microsoft.com/office/drawing/2014/main" id="{05CB5C98-B22D-EAA9-8546-E517F7718B83}"/>
              </a:ext>
            </a:extLst>
          </p:cNvPr>
          <p:cNvSpPr txBox="1"/>
          <p:nvPr/>
        </p:nvSpPr>
        <p:spPr>
          <a:xfrm>
            <a:off x="1130380" y="1848972"/>
            <a:ext cx="3220434" cy="404919"/>
          </a:xfrm>
          <a:prstGeom prst="rect">
            <a:avLst/>
          </a:prstGeom>
        </p:spPr>
        <p:txBody>
          <a:bodyPr lIns="0" tIns="0" rIns="0" bIns="0" rtlCol="0" anchor="t">
            <a:spAutoFit/>
          </a:bodyPr>
          <a:lstStyle/>
          <a:p>
            <a:pPr algn="l">
              <a:lnSpc>
                <a:spcPts val="3500"/>
              </a:lnSpc>
              <a:spcBef>
                <a:spcPct val="0"/>
              </a:spcBef>
            </a:pPr>
            <a:r>
              <a:rPr lang="en-US" sz="2500" b="1" dirty="0">
                <a:solidFill>
                  <a:srgbClr val="FFD944"/>
                </a:solidFill>
                <a:latin typeface="Lato Bold"/>
                <a:ea typeface="Lato Bold"/>
                <a:cs typeface="Lato Bold"/>
                <a:sym typeface="Lato Bold"/>
              </a:rPr>
              <a:t> </a:t>
            </a:r>
            <a:r>
              <a:rPr lang="en-US" sz="2500" b="1" dirty="0" err="1">
                <a:solidFill>
                  <a:srgbClr val="FFD944"/>
                </a:solidFill>
                <a:latin typeface="Lato Bold"/>
                <a:ea typeface="Lato Bold"/>
                <a:cs typeface="Lato Bold"/>
                <a:sym typeface="Lato Bold"/>
              </a:rPr>
              <a:t>Pregunta</a:t>
            </a:r>
            <a:r>
              <a:rPr lang="en-US" sz="2500" b="1" dirty="0">
                <a:solidFill>
                  <a:srgbClr val="FFD944"/>
                </a:solidFill>
                <a:latin typeface="Lato Bold"/>
                <a:ea typeface="Lato Bold"/>
                <a:cs typeface="Lato Bold"/>
                <a:sym typeface="Lato Bold"/>
              </a:rPr>
              <a:t> </a:t>
            </a:r>
            <a:r>
              <a:rPr lang="en-US" sz="2500" b="1" dirty="0" err="1">
                <a:solidFill>
                  <a:srgbClr val="FFD944"/>
                </a:solidFill>
                <a:latin typeface="Lato Bold"/>
                <a:ea typeface="Lato Bold"/>
                <a:cs typeface="Lato Bold"/>
                <a:sym typeface="Lato Bold"/>
              </a:rPr>
              <a:t>realizada</a:t>
            </a:r>
            <a:r>
              <a:rPr lang="en-US" sz="2500" b="1" dirty="0">
                <a:solidFill>
                  <a:srgbClr val="FFD944"/>
                </a:solidFill>
                <a:latin typeface="Lato Bold"/>
                <a:ea typeface="Lato Bold"/>
                <a:cs typeface="Lato Bold"/>
                <a:sym typeface="Lato Bold"/>
              </a:rPr>
              <a:t>: </a:t>
            </a:r>
          </a:p>
        </p:txBody>
      </p:sp>
      <p:sp>
        <p:nvSpPr>
          <p:cNvPr id="12" name="TextBox 12">
            <a:extLst>
              <a:ext uri="{FF2B5EF4-FFF2-40B4-BE49-F238E27FC236}">
                <a16:creationId xmlns:a16="http://schemas.microsoft.com/office/drawing/2014/main" id="{0E078BFD-9348-2B16-B636-4C8E106EA459}"/>
              </a:ext>
            </a:extLst>
          </p:cNvPr>
          <p:cNvSpPr txBox="1"/>
          <p:nvPr/>
        </p:nvSpPr>
        <p:spPr>
          <a:xfrm>
            <a:off x="511669" y="2665140"/>
            <a:ext cx="3887437" cy="795089"/>
          </a:xfrm>
          <a:prstGeom prst="rect">
            <a:avLst/>
          </a:prstGeom>
        </p:spPr>
        <p:txBody>
          <a:bodyPr wrap="square" lIns="0" tIns="0" rIns="0" bIns="0" rtlCol="0" anchor="t">
            <a:spAutoFit/>
          </a:bodyPr>
          <a:lstStyle/>
          <a:p>
            <a:pPr algn="ctr">
              <a:lnSpc>
                <a:spcPts val="3079"/>
              </a:lnSpc>
              <a:spcBef>
                <a:spcPct val="0"/>
              </a:spcBef>
            </a:pPr>
            <a:r>
              <a:rPr lang="es-ES" sz="2400" b="0" i="0" dirty="0">
                <a:solidFill>
                  <a:srgbClr val="EEEEEE"/>
                </a:solidFill>
                <a:effectLst/>
                <a:latin typeface="Open Sans" panose="020B0606030504020204" pitchFamily="34" charset="0"/>
              </a:rPr>
              <a:t>¿Cuál es su discapacidad motriz?</a:t>
            </a:r>
            <a:endParaRPr lang="en-US" sz="2000" dirty="0">
              <a:solidFill>
                <a:srgbClr val="E5E1DA"/>
              </a:solidFill>
              <a:latin typeface="Lato"/>
              <a:ea typeface="Lato"/>
              <a:cs typeface="Lato"/>
              <a:sym typeface="Lato"/>
            </a:endParaRPr>
          </a:p>
        </p:txBody>
      </p:sp>
      <p:sp>
        <p:nvSpPr>
          <p:cNvPr id="13" name="TextBox 13">
            <a:extLst>
              <a:ext uri="{FF2B5EF4-FFF2-40B4-BE49-F238E27FC236}">
                <a16:creationId xmlns:a16="http://schemas.microsoft.com/office/drawing/2014/main" id="{6836BB08-7C3E-460B-67D5-3EC81BCD2510}"/>
              </a:ext>
            </a:extLst>
          </p:cNvPr>
          <p:cNvSpPr txBox="1"/>
          <p:nvPr/>
        </p:nvSpPr>
        <p:spPr>
          <a:xfrm>
            <a:off x="919833" y="571500"/>
            <a:ext cx="5717469" cy="850233"/>
          </a:xfrm>
          <a:prstGeom prst="rect">
            <a:avLst/>
          </a:prstGeom>
        </p:spPr>
        <p:txBody>
          <a:bodyPr lIns="0" tIns="0" rIns="0" bIns="0" rtlCol="0" anchor="t">
            <a:spAutoFit/>
          </a:bodyPr>
          <a:lstStyle/>
          <a:p>
            <a:pPr algn="l">
              <a:lnSpc>
                <a:spcPts val="6600"/>
              </a:lnSpc>
            </a:pPr>
            <a:r>
              <a:rPr lang="en-US" sz="6000" b="1" dirty="0">
                <a:solidFill>
                  <a:srgbClr val="FBF9F1"/>
                </a:solidFill>
                <a:latin typeface="Poppins Bold"/>
                <a:ea typeface="Poppins Bold"/>
                <a:cs typeface="Poppins Bold"/>
                <a:sym typeface="Poppins Bold"/>
              </a:rPr>
              <a:t>ENCUESTAS</a:t>
            </a:r>
          </a:p>
        </p:txBody>
      </p:sp>
      <p:sp>
        <p:nvSpPr>
          <p:cNvPr id="14" name="TextBox 14">
            <a:extLst>
              <a:ext uri="{FF2B5EF4-FFF2-40B4-BE49-F238E27FC236}">
                <a16:creationId xmlns:a16="http://schemas.microsoft.com/office/drawing/2014/main" id="{1EA18089-13D6-E04D-E195-904494CBEBA0}"/>
              </a:ext>
            </a:extLst>
          </p:cNvPr>
          <p:cNvSpPr txBox="1"/>
          <p:nvPr/>
        </p:nvSpPr>
        <p:spPr>
          <a:xfrm>
            <a:off x="1216772" y="6515171"/>
            <a:ext cx="3220434" cy="404919"/>
          </a:xfrm>
          <a:prstGeom prst="rect">
            <a:avLst/>
          </a:prstGeom>
        </p:spPr>
        <p:txBody>
          <a:bodyPr lIns="0" tIns="0" rIns="0" bIns="0" rtlCol="0" anchor="t">
            <a:spAutoFit/>
          </a:bodyPr>
          <a:lstStyle/>
          <a:p>
            <a:pPr algn="l">
              <a:lnSpc>
                <a:spcPts val="3500"/>
              </a:lnSpc>
              <a:spcBef>
                <a:spcPct val="0"/>
              </a:spcBef>
            </a:pPr>
            <a:r>
              <a:rPr lang="en-US" sz="2500" b="1" dirty="0" err="1">
                <a:solidFill>
                  <a:srgbClr val="FFD944"/>
                </a:solidFill>
                <a:latin typeface="Lato Bold"/>
                <a:ea typeface="Lato Bold"/>
                <a:cs typeface="Lato Bold"/>
                <a:sym typeface="Lato Bold"/>
              </a:rPr>
              <a:t>Pregunta</a:t>
            </a:r>
            <a:r>
              <a:rPr lang="en-US" sz="2500" b="1" dirty="0">
                <a:solidFill>
                  <a:srgbClr val="FFD944"/>
                </a:solidFill>
                <a:latin typeface="Lato Bold"/>
                <a:ea typeface="Lato Bold"/>
                <a:cs typeface="Lato Bold"/>
                <a:sym typeface="Lato Bold"/>
              </a:rPr>
              <a:t> </a:t>
            </a:r>
            <a:r>
              <a:rPr lang="en-US" sz="2500" b="1" dirty="0" err="1">
                <a:solidFill>
                  <a:srgbClr val="FFD944"/>
                </a:solidFill>
                <a:latin typeface="Lato Bold"/>
                <a:ea typeface="Lato Bold"/>
                <a:cs typeface="Lato Bold"/>
                <a:sym typeface="Lato Bold"/>
              </a:rPr>
              <a:t>realizada</a:t>
            </a:r>
            <a:endParaRPr lang="en-US" sz="2500" b="1" dirty="0">
              <a:solidFill>
                <a:srgbClr val="FFD944"/>
              </a:solidFill>
              <a:latin typeface="Lato Bold"/>
              <a:ea typeface="Lato Bold"/>
              <a:cs typeface="Lato Bold"/>
              <a:sym typeface="Lato Bold"/>
            </a:endParaRPr>
          </a:p>
        </p:txBody>
      </p:sp>
      <p:sp>
        <p:nvSpPr>
          <p:cNvPr id="15" name="TextBox 15">
            <a:extLst>
              <a:ext uri="{FF2B5EF4-FFF2-40B4-BE49-F238E27FC236}">
                <a16:creationId xmlns:a16="http://schemas.microsoft.com/office/drawing/2014/main" id="{EA5E2F25-5604-2191-E83A-54166D889196}"/>
              </a:ext>
            </a:extLst>
          </p:cNvPr>
          <p:cNvSpPr txBox="1"/>
          <p:nvPr/>
        </p:nvSpPr>
        <p:spPr>
          <a:xfrm>
            <a:off x="824981" y="6796638"/>
            <a:ext cx="3253027" cy="1169807"/>
          </a:xfrm>
          <a:prstGeom prst="rect">
            <a:avLst/>
          </a:prstGeom>
        </p:spPr>
        <p:txBody>
          <a:bodyPr lIns="0" tIns="0" rIns="0" bIns="0" rtlCol="0" anchor="t">
            <a:spAutoFit/>
          </a:bodyPr>
          <a:lstStyle/>
          <a:p>
            <a:pPr algn="ctr">
              <a:lnSpc>
                <a:spcPts val="3079"/>
              </a:lnSpc>
              <a:spcBef>
                <a:spcPct val="0"/>
              </a:spcBef>
            </a:pPr>
            <a:br>
              <a:rPr lang="es-ES" sz="2400" dirty="0"/>
            </a:br>
            <a:r>
              <a:rPr lang="es-ES" sz="2400" b="0" i="0" dirty="0">
                <a:solidFill>
                  <a:srgbClr val="EEEEEE"/>
                </a:solidFill>
                <a:effectLst/>
                <a:latin typeface="Open Sans" panose="020B0606030504020204" pitchFamily="34" charset="0"/>
              </a:rPr>
              <a:t>¿Usa una silla de ruedas?</a:t>
            </a:r>
            <a:endParaRPr lang="en-US" sz="2199" dirty="0">
              <a:solidFill>
                <a:srgbClr val="E5E1DA"/>
              </a:solidFill>
              <a:latin typeface="Lato"/>
              <a:ea typeface="Lato"/>
              <a:cs typeface="Lato"/>
              <a:sym typeface="Lato"/>
            </a:endParaRPr>
          </a:p>
        </p:txBody>
      </p:sp>
      <p:sp>
        <p:nvSpPr>
          <p:cNvPr id="17" name="TextBox 17">
            <a:extLst>
              <a:ext uri="{FF2B5EF4-FFF2-40B4-BE49-F238E27FC236}">
                <a16:creationId xmlns:a16="http://schemas.microsoft.com/office/drawing/2014/main" id="{2B711740-5024-4651-C50A-34722263D21C}"/>
              </a:ext>
            </a:extLst>
          </p:cNvPr>
          <p:cNvSpPr txBox="1"/>
          <p:nvPr/>
        </p:nvSpPr>
        <p:spPr>
          <a:xfrm>
            <a:off x="10394076" y="1588424"/>
            <a:ext cx="7395999" cy="3555076"/>
          </a:xfrm>
          <a:prstGeom prst="rect">
            <a:avLst/>
          </a:prstGeom>
        </p:spPr>
        <p:txBody>
          <a:bodyPr wrap="square" lIns="0" tIns="0" rIns="0" bIns="0" rtlCol="0" anchor="t">
            <a:spAutoFit/>
          </a:bodyPr>
          <a:lstStyle/>
          <a:p>
            <a:pPr algn="ctr">
              <a:lnSpc>
                <a:spcPts val="3079"/>
              </a:lnSpc>
              <a:spcBef>
                <a:spcPct val="0"/>
              </a:spcBef>
            </a:pPr>
            <a:br>
              <a:rPr lang="es-ES" sz="2400" dirty="0"/>
            </a:br>
            <a:r>
              <a:rPr lang="es-ES" sz="2400" b="0" i="0" dirty="0">
                <a:solidFill>
                  <a:srgbClr val="EEEEEE"/>
                </a:solidFill>
                <a:effectLst/>
                <a:latin typeface="Open Sans" panose="020B0606030504020204" pitchFamily="34" charset="0"/>
              </a:rPr>
              <a:t>¿Qué tipo de adaptaciones de accesibilidad son las más importantes para usted en los espacios públicos?</a:t>
            </a:r>
          </a:p>
          <a:p>
            <a:pPr marL="342900" indent="-342900">
              <a:lnSpc>
                <a:spcPts val="3079"/>
              </a:lnSpc>
              <a:spcBef>
                <a:spcPct val="0"/>
              </a:spcBef>
              <a:buFont typeface="Arial" panose="020B0604020202020204" pitchFamily="34" charset="0"/>
              <a:buChar char="•"/>
            </a:pPr>
            <a:r>
              <a:rPr lang="es-ES" sz="2400" dirty="0">
                <a:solidFill>
                  <a:srgbClr val="EEEEEE"/>
                </a:solidFill>
                <a:latin typeface="Open Sans" panose="020B0606030504020204" pitchFamily="34" charset="0"/>
                <a:ea typeface="Lato"/>
                <a:cs typeface="Lato"/>
                <a:sym typeface="Lato"/>
              </a:rPr>
              <a:t>Rampas</a:t>
            </a:r>
          </a:p>
          <a:p>
            <a:pPr marL="342900" indent="-342900">
              <a:lnSpc>
                <a:spcPts val="3079"/>
              </a:lnSpc>
              <a:spcBef>
                <a:spcPct val="0"/>
              </a:spcBef>
              <a:buFont typeface="Arial" panose="020B0604020202020204" pitchFamily="34" charset="0"/>
              <a:buChar char="•"/>
            </a:pPr>
            <a:r>
              <a:rPr lang="es-ES" sz="2400" dirty="0">
                <a:solidFill>
                  <a:srgbClr val="EEEEEE"/>
                </a:solidFill>
                <a:latin typeface="Open Sans" panose="020B0606030504020204" pitchFamily="34" charset="0"/>
                <a:ea typeface="Lato"/>
                <a:cs typeface="Lato"/>
                <a:sym typeface="Lato"/>
              </a:rPr>
              <a:t>Ascensores</a:t>
            </a:r>
          </a:p>
          <a:p>
            <a:pPr marL="342900" indent="-342900">
              <a:lnSpc>
                <a:spcPts val="3079"/>
              </a:lnSpc>
              <a:spcBef>
                <a:spcPct val="0"/>
              </a:spcBef>
              <a:buFont typeface="Arial" panose="020B0604020202020204" pitchFamily="34" charset="0"/>
              <a:buChar char="•"/>
            </a:pPr>
            <a:r>
              <a:rPr lang="es-ES" sz="2400" dirty="0">
                <a:solidFill>
                  <a:srgbClr val="EEEEEE"/>
                </a:solidFill>
                <a:latin typeface="Open Sans" panose="020B0606030504020204" pitchFamily="34" charset="0"/>
                <a:ea typeface="Lato"/>
                <a:cs typeface="Lato"/>
                <a:sym typeface="Lato"/>
              </a:rPr>
              <a:t>Puertas automáticas</a:t>
            </a:r>
          </a:p>
          <a:p>
            <a:pPr marL="342900" indent="-342900">
              <a:lnSpc>
                <a:spcPts val="3079"/>
              </a:lnSpc>
              <a:spcBef>
                <a:spcPct val="0"/>
              </a:spcBef>
              <a:buFont typeface="Arial" panose="020B0604020202020204" pitchFamily="34" charset="0"/>
              <a:buChar char="•"/>
            </a:pPr>
            <a:r>
              <a:rPr lang="es-ES" sz="2400" dirty="0">
                <a:solidFill>
                  <a:srgbClr val="EEEEEE"/>
                </a:solidFill>
                <a:latin typeface="Open Sans" panose="020B0606030504020204" pitchFamily="34" charset="0"/>
                <a:ea typeface="Lato"/>
                <a:cs typeface="Lato"/>
                <a:sym typeface="Lato"/>
              </a:rPr>
              <a:t>Sanitarios accesibles</a:t>
            </a:r>
          </a:p>
          <a:p>
            <a:pPr marL="342900" indent="-342900">
              <a:lnSpc>
                <a:spcPts val="3079"/>
              </a:lnSpc>
              <a:spcBef>
                <a:spcPct val="0"/>
              </a:spcBef>
              <a:buFont typeface="Arial" panose="020B0604020202020204" pitchFamily="34" charset="0"/>
              <a:buChar char="•"/>
            </a:pPr>
            <a:r>
              <a:rPr lang="es-ES" sz="2400" dirty="0">
                <a:solidFill>
                  <a:srgbClr val="EEEEEE"/>
                </a:solidFill>
                <a:latin typeface="Open Sans" panose="020B0606030504020204" pitchFamily="34" charset="0"/>
                <a:ea typeface="Lato"/>
                <a:cs typeface="Lato"/>
                <a:sym typeface="Lato"/>
              </a:rPr>
              <a:t>Estacionamientos accesibles</a:t>
            </a:r>
            <a:endParaRPr lang="en-US" sz="2199" dirty="0">
              <a:solidFill>
                <a:srgbClr val="E5E1DA"/>
              </a:solidFill>
              <a:latin typeface="Lato"/>
              <a:ea typeface="Lato"/>
              <a:cs typeface="Lato"/>
              <a:sym typeface="Lato"/>
            </a:endParaRPr>
          </a:p>
        </p:txBody>
      </p:sp>
      <p:sp>
        <p:nvSpPr>
          <p:cNvPr id="18" name="TextBox 18">
            <a:extLst>
              <a:ext uri="{FF2B5EF4-FFF2-40B4-BE49-F238E27FC236}">
                <a16:creationId xmlns:a16="http://schemas.microsoft.com/office/drawing/2014/main" id="{894EFCB3-6584-4763-6C2F-46107BDA26B8}"/>
              </a:ext>
            </a:extLst>
          </p:cNvPr>
          <p:cNvSpPr txBox="1"/>
          <p:nvPr/>
        </p:nvSpPr>
        <p:spPr>
          <a:xfrm>
            <a:off x="11378485" y="918291"/>
            <a:ext cx="3220434" cy="404919"/>
          </a:xfrm>
          <a:prstGeom prst="rect">
            <a:avLst/>
          </a:prstGeom>
        </p:spPr>
        <p:txBody>
          <a:bodyPr lIns="0" tIns="0" rIns="0" bIns="0" rtlCol="0" anchor="t">
            <a:spAutoFit/>
          </a:bodyPr>
          <a:lstStyle/>
          <a:p>
            <a:pPr algn="l">
              <a:lnSpc>
                <a:spcPts val="3500"/>
              </a:lnSpc>
              <a:spcBef>
                <a:spcPct val="0"/>
              </a:spcBef>
            </a:pPr>
            <a:r>
              <a:rPr lang="en-US" sz="2500" b="1" dirty="0" err="1">
                <a:solidFill>
                  <a:srgbClr val="FFD944"/>
                </a:solidFill>
                <a:latin typeface="Lato Bold"/>
                <a:ea typeface="Lato Bold"/>
                <a:cs typeface="Lato Bold"/>
                <a:sym typeface="Lato Bold"/>
              </a:rPr>
              <a:t>Pregunta</a:t>
            </a:r>
            <a:r>
              <a:rPr lang="en-US" sz="2500" b="1" dirty="0">
                <a:solidFill>
                  <a:srgbClr val="FFD944"/>
                </a:solidFill>
                <a:latin typeface="Lato Bold"/>
                <a:ea typeface="Lato Bold"/>
                <a:cs typeface="Lato Bold"/>
                <a:sym typeface="Lato Bold"/>
              </a:rPr>
              <a:t> </a:t>
            </a:r>
            <a:r>
              <a:rPr lang="en-US" sz="2500" b="1" dirty="0" err="1">
                <a:solidFill>
                  <a:srgbClr val="FFD944"/>
                </a:solidFill>
                <a:latin typeface="Lato Bold"/>
                <a:ea typeface="Lato Bold"/>
                <a:cs typeface="Lato Bold"/>
                <a:sym typeface="Lato Bold"/>
              </a:rPr>
              <a:t>realizada</a:t>
            </a:r>
            <a:endParaRPr lang="en-US" sz="2500" b="1" dirty="0">
              <a:solidFill>
                <a:srgbClr val="FFD944"/>
              </a:solidFill>
              <a:latin typeface="Lato Bold"/>
              <a:ea typeface="Lato Bold"/>
              <a:cs typeface="Lato Bold"/>
              <a:sym typeface="Lato Bold"/>
            </a:endParaRPr>
          </a:p>
        </p:txBody>
      </p:sp>
      <p:pic>
        <p:nvPicPr>
          <p:cNvPr id="4" name="Imagen 3" descr="Captura de pantalla de un celular&#10;&#10;Descripción generada automáticamente">
            <a:extLst>
              <a:ext uri="{FF2B5EF4-FFF2-40B4-BE49-F238E27FC236}">
                <a16:creationId xmlns:a16="http://schemas.microsoft.com/office/drawing/2014/main" id="{E04FBC85-E509-0CDC-FFC1-72E1087E76A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7925" y="3748260"/>
            <a:ext cx="7221126" cy="2361373"/>
          </a:xfrm>
          <a:prstGeom prst="rect">
            <a:avLst/>
          </a:prstGeom>
        </p:spPr>
      </p:pic>
      <p:pic>
        <p:nvPicPr>
          <p:cNvPr id="9" name="Imagen 8" descr="Interfaz de usuario gráfica&#10;&#10;Descripción generada automáticamente con confianza media">
            <a:extLst>
              <a:ext uri="{FF2B5EF4-FFF2-40B4-BE49-F238E27FC236}">
                <a16:creationId xmlns:a16="http://schemas.microsoft.com/office/drawing/2014/main" id="{3F89FF7C-5F38-9E40-6283-032EA9EF170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7926" y="8247912"/>
            <a:ext cx="7398168" cy="1757168"/>
          </a:xfrm>
          <a:prstGeom prst="rect">
            <a:avLst/>
          </a:prstGeom>
        </p:spPr>
      </p:pic>
      <p:pic>
        <p:nvPicPr>
          <p:cNvPr id="22" name="Imagen 21" descr="Interfaz de usuario gráfica&#10;&#10;Descripción generada automáticamente">
            <a:extLst>
              <a:ext uri="{FF2B5EF4-FFF2-40B4-BE49-F238E27FC236}">
                <a16:creationId xmlns:a16="http://schemas.microsoft.com/office/drawing/2014/main" id="{4879C84F-8F01-4D2C-3037-4176EC93FFB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031998" y="5673927"/>
            <a:ext cx="7853501" cy="3096175"/>
          </a:xfrm>
          <a:prstGeom prst="rect">
            <a:avLst/>
          </a:prstGeom>
        </p:spPr>
      </p:pic>
      <p:grpSp>
        <p:nvGrpSpPr>
          <p:cNvPr id="3" name="Group 17">
            <a:extLst>
              <a:ext uri="{FF2B5EF4-FFF2-40B4-BE49-F238E27FC236}">
                <a16:creationId xmlns:a16="http://schemas.microsoft.com/office/drawing/2014/main" id="{70B8BEED-2083-A06B-98B0-4B82A333BB36}"/>
              </a:ext>
            </a:extLst>
          </p:cNvPr>
          <p:cNvGrpSpPr/>
          <p:nvPr/>
        </p:nvGrpSpPr>
        <p:grpSpPr>
          <a:xfrm>
            <a:off x="239752" y="401230"/>
            <a:ext cx="6477000" cy="1153381"/>
            <a:chOff x="0" y="0"/>
            <a:chExt cx="4039835" cy="171301"/>
          </a:xfrm>
        </p:grpSpPr>
        <p:sp>
          <p:nvSpPr>
            <p:cNvPr id="5" name="Freeform 18">
              <a:extLst>
                <a:ext uri="{FF2B5EF4-FFF2-40B4-BE49-F238E27FC236}">
                  <a16:creationId xmlns:a16="http://schemas.microsoft.com/office/drawing/2014/main" id="{5DEE18C8-F5EB-717C-1063-7BC579FF063B}"/>
                </a:ext>
              </a:extLst>
            </p:cNvPr>
            <p:cNvSpPr/>
            <p:nvPr/>
          </p:nvSpPr>
          <p:spPr>
            <a:xfrm>
              <a:off x="0" y="0"/>
              <a:ext cx="4039835" cy="171301"/>
            </a:xfrm>
            <a:custGeom>
              <a:avLst/>
              <a:gdLst/>
              <a:ahLst/>
              <a:cxnLst/>
              <a:rect l="l" t="t" r="r" b="b"/>
              <a:pathLst>
                <a:path w="4039835" h="171301">
                  <a:moveTo>
                    <a:pt x="30284" y="0"/>
                  </a:moveTo>
                  <a:lnTo>
                    <a:pt x="4009551" y="0"/>
                  </a:lnTo>
                  <a:cubicBezTo>
                    <a:pt x="4026276" y="0"/>
                    <a:pt x="4039835" y="13559"/>
                    <a:pt x="4039835" y="30284"/>
                  </a:cubicBezTo>
                  <a:lnTo>
                    <a:pt x="4039835" y="141018"/>
                  </a:lnTo>
                  <a:cubicBezTo>
                    <a:pt x="4039835" y="157743"/>
                    <a:pt x="4026276" y="171301"/>
                    <a:pt x="4009551" y="171301"/>
                  </a:cubicBezTo>
                  <a:lnTo>
                    <a:pt x="30284" y="171301"/>
                  </a:lnTo>
                  <a:cubicBezTo>
                    <a:pt x="13559" y="171301"/>
                    <a:pt x="0" y="157743"/>
                    <a:pt x="0" y="141018"/>
                  </a:cubicBezTo>
                  <a:lnTo>
                    <a:pt x="0" y="30284"/>
                  </a:lnTo>
                  <a:cubicBezTo>
                    <a:pt x="0" y="13559"/>
                    <a:pt x="13559" y="0"/>
                    <a:pt x="30284" y="0"/>
                  </a:cubicBezTo>
                  <a:close/>
                </a:path>
              </a:pathLst>
            </a:custGeom>
            <a:solidFill>
              <a:srgbClr val="000000">
                <a:alpha val="0"/>
              </a:srgbClr>
            </a:solidFill>
            <a:ln w="38100" cap="rnd">
              <a:solidFill>
                <a:srgbClr val="FBF9F1"/>
              </a:solidFill>
              <a:prstDash val="solid"/>
              <a:round/>
            </a:ln>
          </p:spPr>
          <p:txBody>
            <a:bodyPr/>
            <a:lstStyle/>
            <a:p>
              <a:endParaRPr lang="es-AR"/>
            </a:p>
          </p:txBody>
        </p:sp>
        <p:sp>
          <p:nvSpPr>
            <p:cNvPr id="10" name="TextBox 19">
              <a:extLst>
                <a:ext uri="{FF2B5EF4-FFF2-40B4-BE49-F238E27FC236}">
                  <a16:creationId xmlns:a16="http://schemas.microsoft.com/office/drawing/2014/main" id="{6BD1A7DC-21C9-ED02-0F3F-2C067A854D86}"/>
                </a:ext>
              </a:extLst>
            </p:cNvPr>
            <p:cNvSpPr txBox="1"/>
            <p:nvPr/>
          </p:nvSpPr>
          <p:spPr>
            <a:xfrm>
              <a:off x="0" y="-38100"/>
              <a:ext cx="4039835" cy="209401"/>
            </a:xfrm>
            <a:prstGeom prst="rect">
              <a:avLst/>
            </a:prstGeom>
          </p:spPr>
          <p:txBody>
            <a:bodyPr lIns="50800" tIns="50800" rIns="50800" bIns="50800" rtlCol="0" anchor="ctr"/>
            <a:lstStyle/>
            <a:p>
              <a:pPr algn="ctr">
                <a:lnSpc>
                  <a:spcPts val="2659"/>
                </a:lnSpc>
              </a:pPr>
              <a:endParaRPr/>
            </a:p>
          </p:txBody>
        </p:sp>
      </p:grpSp>
    </p:spTree>
    <p:extLst>
      <p:ext uri="{BB962C8B-B14F-4D97-AF65-F5344CB8AC3E}">
        <p14:creationId xmlns:p14="http://schemas.microsoft.com/office/powerpoint/2010/main" val="1348776922"/>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rot="-10800000">
            <a:off x="-7116894" y="-3283768"/>
            <a:ext cx="9744477" cy="7040385"/>
          </a:xfrm>
          <a:custGeom>
            <a:avLst/>
            <a:gdLst/>
            <a:ahLst/>
            <a:cxnLst/>
            <a:rect l="l" t="t" r="r" b="b"/>
            <a:pathLst>
              <a:path w="9744477" h="7040385">
                <a:moveTo>
                  <a:pt x="0" y="0"/>
                </a:moveTo>
                <a:lnTo>
                  <a:pt x="9744477" y="0"/>
                </a:lnTo>
                <a:lnTo>
                  <a:pt x="9744477" y="7040384"/>
                </a:lnTo>
                <a:lnTo>
                  <a:pt x="0" y="7040384"/>
                </a:lnTo>
                <a:lnTo>
                  <a:pt x="0" y="0"/>
                </a:lnTo>
                <a:close/>
              </a:path>
            </a:pathLst>
          </a:custGeom>
          <a:blipFill>
            <a:blip r:embed="rId2"/>
            <a:stretch>
              <a:fillRect/>
            </a:stretch>
          </a:blipFill>
        </p:spPr>
        <p:txBody>
          <a:bodyPr/>
          <a:lstStyle/>
          <a:p>
            <a:endParaRPr lang="es-AR"/>
          </a:p>
        </p:txBody>
      </p:sp>
      <p:sp>
        <p:nvSpPr>
          <p:cNvPr id="3" name="Freeform 3"/>
          <p:cNvSpPr/>
          <p:nvPr/>
        </p:nvSpPr>
        <p:spPr>
          <a:xfrm rot="1527818">
            <a:off x="13994167" y="-2039919"/>
            <a:ext cx="9744477" cy="7040385"/>
          </a:xfrm>
          <a:custGeom>
            <a:avLst/>
            <a:gdLst/>
            <a:ahLst/>
            <a:cxnLst/>
            <a:rect l="l" t="t" r="r" b="b"/>
            <a:pathLst>
              <a:path w="9744477" h="7040385">
                <a:moveTo>
                  <a:pt x="0" y="0"/>
                </a:moveTo>
                <a:lnTo>
                  <a:pt x="9744477" y="0"/>
                </a:lnTo>
                <a:lnTo>
                  <a:pt x="9744477" y="7040385"/>
                </a:lnTo>
                <a:lnTo>
                  <a:pt x="0" y="7040385"/>
                </a:lnTo>
                <a:lnTo>
                  <a:pt x="0" y="0"/>
                </a:lnTo>
                <a:close/>
              </a:path>
            </a:pathLst>
          </a:custGeom>
          <a:blipFill>
            <a:blip r:embed="rId2"/>
            <a:stretch>
              <a:fillRect/>
            </a:stretch>
          </a:blipFill>
        </p:spPr>
        <p:txBody>
          <a:bodyPr/>
          <a:lstStyle/>
          <a:p>
            <a:endParaRPr lang="es-AR"/>
          </a:p>
        </p:txBody>
      </p:sp>
      <p:sp>
        <p:nvSpPr>
          <p:cNvPr id="4" name="TextBox 4"/>
          <p:cNvSpPr txBox="1"/>
          <p:nvPr/>
        </p:nvSpPr>
        <p:spPr>
          <a:xfrm>
            <a:off x="8701812" y="5010423"/>
            <a:ext cx="9483893" cy="5170646"/>
          </a:xfrm>
          <a:prstGeom prst="rect">
            <a:avLst/>
          </a:prstGeom>
        </p:spPr>
        <p:txBody>
          <a:bodyPr wrap="square" lIns="0" tIns="0" rIns="0" bIns="0" rtlCol="0" anchor="t">
            <a:spAutoFit/>
          </a:bodyPr>
          <a:lstStyle/>
          <a:p>
            <a:pPr algn="l"/>
            <a:endParaRPr lang="es-ES" sz="2600" b="0" i="0" dirty="0">
              <a:solidFill>
                <a:srgbClr val="FFFFFF"/>
              </a:solidFill>
              <a:effectLst/>
              <a:latin typeface="Open Sans" panose="020B0606030504020204" pitchFamily="34" charset="0"/>
            </a:endParaRPr>
          </a:p>
          <a:p>
            <a:pPr algn="l"/>
            <a:r>
              <a:rPr lang="es-ES" sz="2600" b="1" i="0" dirty="0">
                <a:solidFill>
                  <a:srgbClr val="FFFFFF"/>
                </a:solidFill>
                <a:effectLst/>
                <a:latin typeface="Open Sans" panose="020B0606030504020204" pitchFamily="34" charset="0"/>
              </a:rPr>
              <a:t>Respuestas Más Frecuentes</a:t>
            </a:r>
          </a:p>
          <a:p>
            <a:pPr algn="l"/>
            <a:endParaRPr lang="es-ES" sz="2600" b="1" i="0" dirty="0">
              <a:solidFill>
                <a:srgbClr val="FFFFFF"/>
              </a:solidFill>
              <a:effectLst/>
              <a:latin typeface="Open Sans" panose="020B0606030504020204" pitchFamily="34" charset="0"/>
            </a:endParaRPr>
          </a:p>
          <a:p>
            <a:pPr algn="l"/>
            <a:r>
              <a:rPr lang="es-ES" sz="2600" b="0" i="0" dirty="0">
                <a:solidFill>
                  <a:srgbClr val="FFFFFF"/>
                </a:solidFill>
                <a:effectLst/>
                <a:latin typeface="Open Sans" panose="020B0606030504020204" pitchFamily="34" charset="0"/>
              </a:rPr>
              <a:t>La discapacidad motriz más común entre los encuestados fue "Otra", con 19 respuestas. </a:t>
            </a:r>
            <a:r>
              <a:rPr lang="es-ES" sz="2600" b="0" i="0" dirty="0" err="1">
                <a:solidFill>
                  <a:srgbClr val="FFFFFF"/>
                </a:solidFill>
                <a:effectLst/>
                <a:latin typeface="Open Sans" panose="020B0606030504020204" pitchFamily="34" charset="0"/>
              </a:rPr>
              <a:t>Ésto</a:t>
            </a:r>
            <a:r>
              <a:rPr lang="es-ES" sz="2600" b="0" i="0" dirty="0">
                <a:solidFill>
                  <a:srgbClr val="FFFFFF"/>
                </a:solidFill>
                <a:effectLst/>
                <a:latin typeface="Open Sans" panose="020B0606030504020204" pitchFamily="34" charset="0"/>
              </a:rPr>
              <a:t> indica que la encuesta probablemente incluyó un amplio espectro de discapacidades motrices. Entre las adaptaciones de accesibilidad consideradas más importantes, las rampas fueron elegidas por 29 encuestados, seguidas por los sanitarios accesibles 26. La mayoría de los encuestados (26) también consideran importantes los ascensores, (22) las puertas automáticas y (20) el estacionamiento accesible.</a:t>
            </a:r>
          </a:p>
          <a:p>
            <a:pPr algn="l"/>
            <a:endParaRPr lang="es-ES" sz="2400" b="0" i="0" dirty="0">
              <a:solidFill>
                <a:srgbClr val="FFFFFF"/>
              </a:solidFill>
              <a:effectLst/>
              <a:latin typeface="Open Sans" panose="020B0606030504020204" pitchFamily="34" charset="0"/>
            </a:endParaRPr>
          </a:p>
        </p:txBody>
      </p:sp>
      <p:sp>
        <p:nvSpPr>
          <p:cNvPr id="15" name="TextBox 15"/>
          <p:cNvSpPr txBox="1"/>
          <p:nvPr/>
        </p:nvSpPr>
        <p:spPr>
          <a:xfrm>
            <a:off x="10031803" y="8273979"/>
            <a:ext cx="6823913" cy="984321"/>
          </a:xfrm>
          <a:prstGeom prst="rect">
            <a:avLst/>
          </a:prstGeom>
        </p:spPr>
        <p:txBody>
          <a:bodyPr lIns="50800" tIns="50800" rIns="50800" bIns="50800" rtlCol="0" anchor="ctr"/>
          <a:lstStyle/>
          <a:p>
            <a:pPr algn="ctr">
              <a:lnSpc>
                <a:spcPts val="2799"/>
              </a:lnSpc>
            </a:pPr>
            <a:endParaRPr lang="en-US" sz="1999" dirty="0">
              <a:solidFill>
                <a:srgbClr val="E5E1DA"/>
              </a:solidFill>
              <a:latin typeface="Lato"/>
              <a:ea typeface="Lato"/>
              <a:cs typeface="Lato"/>
              <a:sym typeface="Lato"/>
            </a:endParaRPr>
          </a:p>
        </p:txBody>
      </p:sp>
      <p:grpSp>
        <p:nvGrpSpPr>
          <p:cNvPr id="17" name="Group 17"/>
          <p:cNvGrpSpPr/>
          <p:nvPr/>
        </p:nvGrpSpPr>
        <p:grpSpPr>
          <a:xfrm>
            <a:off x="914400" y="596905"/>
            <a:ext cx="7277100" cy="1365423"/>
            <a:chOff x="0" y="0"/>
            <a:chExt cx="4039835" cy="171301"/>
          </a:xfrm>
        </p:grpSpPr>
        <p:sp>
          <p:nvSpPr>
            <p:cNvPr id="18" name="Freeform 18"/>
            <p:cNvSpPr/>
            <p:nvPr/>
          </p:nvSpPr>
          <p:spPr>
            <a:xfrm>
              <a:off x="0" y="0"/>
              <a:ext cx="4039835" cy="171301"/>
            </a:xfrm>
            <a:custGeom>
              <a:avLst/>
              <a:gdLst/>
              <a:ahLst/>
              <a:cxnLst/>
              <a:rect l="l" t="t" r="r" b="b"/>
              <a:pathLst>
                <a:path w="4039835" h="171301">
                  <a:moveTo>
                    <a:pt x="30284" y="0"/>
                  </a:moveTo>
                  <a:lnTo>
                    <a:pt x="4009551" y="0"/>
                  </a:lnTo>
                  <a:cubicBezTo>
                    <a:pt x="4026276" y="0"/>
                    <a:pt x="4039835" y="13559"/>
                    <a:pt x="4039835" y="30284"/>
                  </a:cubicBezTo>
                  <a:lnTo>
                    <a:pt x="4039835" y="141018"/>
                  </a:lnTo>
                  <a:cubicBezTo>
                    <a:pt x="4039835" y="157743"/>
                    <a:pt x="4026276" y="171301"/>
                    <a:pt x="4009551" y="171301"/>
                  </a:cubicBezTo>
                  <a:lnTo>
                    <a:pt x="30284" y="171301"/>
                  </a:lnTo>
                  <a:cubicBezTo>
                    <a:pt x="13559" y="171301"/>
                    <a:pt x="0" y="157743"/>
                    <a:pt x="0" y="141018"/>
                  </a:cubicBezTo>
                  <a:lnTo>
                    <a:pt x="0" y="30284"/>
                  </a:lnTo>
                  <a:cubicBezTo>
                    <a:pt x="0" y="13559"/>
                    <a:pt x="13559" y="0"/>
                    <a:pt x="30284" y="0"/>
                  </a:cubicBezTo>
                  <a:close/>
                </a:path>
              </a:pathLst>
            </a:custGeom>
            <a:solidFill>
              <a:srgbClr val="000000">
                <a:alpha val="0"/>
              </a:srgbClr>
            </a:solidFill>
            <a:ln w="38100" cap="rnd">
              <a:solidFill>
                <a:srgbClr val="FBF9F1"/>
              </a:solidFill>
              <a:prstDash val="solid"/>
              <a:round/>
            </a:ln>
          </p:spPr>
          <p:txBody>
            <a:bodyPr/>
            <a:lstStyle/>
            <a:p>
              <a:endParaRPr lang="es-AR"/>
            </a:p>
          </p:txBody>
        </p:sp>
        <p:sp>
          <p:nvSpPr>
            <p:cNvPr id="19" name="TextBox 19"/>
            <p:cNvSpPr txBox="1"/>
            <p:nvPr/>
          </p:nvSpPr>
          <p:spPr>
            <a:xfrm>
              <a:off x="0" y="-38100"/>
              <a:ext cx="4039835" cy="209401"/>
            </a:xfrm>
            <a:prstGeom prst="rect">
              <a:avLst/>
            </a:prstGeom>
          </p:spPr>
          <p:txBody>
            <a:bodyPr lIns="50800" tIns="50800" rIns="50800" bIns="50800" rtlCol="0" anchor="ctr"/>
            <a:lstStyle/>
            <a:p>
              <a:pPr algn="ctr">
                <a:lnSpc>
                  <a:spcPts val="2659"/>
                </a:lnSpc>
              </a:pPr>
              <a:endParaRPr/>
            </a:p>
          </p:txBody>
        </p:sp>
      </p:grpSp>
      <p:sp>
        <p:nvSpPr>
          <p:cNvPr id="21" name="CuadroTexto 20">
            <a:extLst>
              <a:ext uri="{FF2B5EF4-FFF2-40B4-BE49-F238E27FC236}">
                <a16:creationId xmlns:a16="http://schemas.microsoft.com/office/drawing/2014/main" id="{1A5F235C-EC43-5F28-2E55-6884D7BF28F3}"/>
              </a:ext>
            </a:extLst>
          </p:cNvPr>
          <p:cNvSpPr txBox="1"/>
          <p:nvPr/>
        </p:nvSpPr>
        <p:spPr>
          <a:xfrm>
            <a:off x="1447800" y="892526"/>
            <a:ext cx="16424910" cy="964110"/>
          </a:xfrm>
          <a:prstGeom prst="rect">
            <a:avLst/>
          </a:prstGeom>
          <a:noFill/>
        </p:spPr>
        <p:txBody>
          <a:bodyPr wrap="square">
            <a:spAutoFit/>
          </a:bodyPr>
          <a:lstStyle/>
          <a:p>
            <a:pPr algn="l">
              <a:lnSpc>
                <a:spcPts val="6600"/>
              </a:lnSpc>
            </a:pPr>
            <a:r>
              <a:rPr lang="en-US" sz="6600" b="1" dirty="0">
                <a:solidFill>
                  <a:srgbClr val="FBF9F1"/>
                </a:solidFill>
                <a:latin typeface="Poppins Bold"/>
                <a:ea typeface="Poppins Bold"/>
                <a:cs typeface="Poppins Bold"/>
                <a:sym typeface="Poppins Bold"/>
              </a:rPr>
              <a:t>RESULTADOS</a:t>
            </a:r>
          </a:p>
        </p:txBody>
      </p:sp>
      <p:sp>
        <p:nvSpPr>
          <p:cNvPr id="7" name="CuadroTexto 6">
            <a:extLst>
              <a:ext uri="{FF2B5EF4-FFF2-40B4-BE49-F238E27FC236}">
                <a16:creationId xmlns:a16="http://schemas.microsoft.com/office/drawing/2014/main" id="{DEAE4111-4C96-16E8-A82D-2C4C2683C053}"/>
              </a:ext>
            </a:extLst>
          </p:cNvPr>
          <p:cNvSpPr txBox="1"/>
          <p:nvPr/>
        </p:nvSpPr>
        <p:spPr>
          <a:xfrm>
            <a:off x="219075" y="2889919"/>
            <a:ext cx="15944850" cy="5293757"/>
          </a:xfrm>
          <a:prstGeom prst="rect">
            <a:avLst/>
          </a:prstGeom>
          <a:noFill/>
        </p:spPr>
        <p:txBody>
          <a:bodyPr wrap="square">
            <a:spAutoFit/>
          </a:bodyPr>
          <a:lstStyle/>
          <a:p>
            <a:pPr algn="just"/>
            <a:r>
              <a:rPr lang="es-ES" sz="2600" b="1" i="0">
                <a:solidFill>
                  <a:srgbClr val="FFFFFF"/>
                </a:solidFill>
                <a:effectLst/>
                <a:latin typeface="Open Sans" panose="020B0606030504020204" pitchFamily="34" charset="0"/>
              </a:rPr>
              <a:t>Tendencias Generales</a:t>
            </a:r>
          </a:p>
          <a:p>
            <a:pPr algn="just"/>
            <a:endParaRPr lang="es-ES" sz="2600" b="1" i="0">
              <a:solidFill>
                <a:srgbClr val="FFFFFF"/>
              </a:solidFill>
              <a:effectLst/>
              <a:latin typeface="Open Sans" panose="020B0606030504020204" pitchFamily="34" charset="0"/>
            </a:endParaRPr>
          </a:p>
          <a:p>
            <a:pPr algn="just"/>
            <a:r>
              <a:rPr lang="es-ES" sz="2600" b="0" i="0">
                <a:solidFill>
                  <a:srgbClr val="FFFFFF"/>
                </a:solidFill>
                <a:effectLst/>
                <a:latin typeface="Open Sans" panose="020B0606030504020204" pitchFamily="34" charset="0"/>
              </a:rPr>
              <a:t>El análisis de la encuesta revela que la mayoría </a:t>
            </a:r>
          </a:p>
          <a:p>
            <a:pPr algn="just"/>
            <a:r>
              <a:rPr lang="es-ES" sz="2600" b="0" i="0">
                <a:solidFill>
                  <a:srgbClr val="FFFFFF"/>
                </a:solidFill>
                <a:effectLst/>
                <a:latin typeface="Open Sans" panose="020B0606030504020204" pitchFamily="34" charset="0"/>
              </a:rPr>
              <a:t>de los encuestados tienen dificultades para</a:t>
            </a:r>
          </a:p>
          <a:p>
            <a:pPr algn="just"/>
            <a:r>
              <a:rPr lang="es-ES" sz="2600" b="0" i="0">
                <a:solidFill>
                  <a:srgbClr val="FFFFFF"/>
                </a:solidFill>
                <a:effectLst/>
                <a:latin typeface="Open Sans" panose="020B0606030504020204" pitchFamily="34" charset="0"/>
              </a:rPr>
              <a:t>acceder a espacios públicos debido a su </a:t>
            </a:r>
          </a:p>
          <a:p>
            <a:pPr algn="just"/>
            <a:r>
              <a:rPr lang="es-ES" sz="2600" b="0" i="0">
                <a:solidFill>
                  <a:srgbClr val="FFFFFF"/>
                </a:solidFill>
                <a:effectLst/>
                <a:latin typeface="Open Sans" panose="020B0606030504020204" pitchFamily="34" charset="0"/>
              </a:rPr>
              <a:t>discapacidad motriz. La mayoría de los encuestados</a:t>
            </a:r>
          </a:p>
          <a:p>
            <a:pPr algn="just"/>
            <a:r>
              <a:rPr lang="es-ES" sz="2600" b="0" i="0">
                <a:solidFill>
                  <a:srgbClr val="FFFFFF"/>
                </a:solidFill>
                <a:effectLst/>
                <a:latin typeface="Open Sans" panose="020B0606030504020204" pitchFamily="34" charset="0"/>
              </a:rPr>
              <a:t>(24 de 31) reportaron tener dificultades para subir </a:t>
            </a:r>
          </a:p>
          <a:p>
            <a:pPr algn="just"/>
            <a:r>
              <a:rPr lang="es-ES" sz="2600" b="0" i="0">
                <a:solidFill>
                  <a:srgbClr val="FFFFFF"/>
                </a:solidFill>
                <a:effectLst/>
                <a:latin typeface="Open Sans" panose="020B0606030504020204" pitchFamily="34" charset="0"/>
              </a:rPr>
              <a:t>escaleras, al igual que reportaron tener dificultades </a:t>
            </a:r>
          </a:p>
          <a:p>
            <a:pPr algn="just"/>
            <a:r>
              <a:rPr lang="es-ES" sz="2600" b="0" i="0">
                <a:solidFill>
                  <a:srgbClr val="FFFFFF"/>
                </a:solidFill>
                <a:effectLst/>
                <a:latin typeface="Open Sans" panose="020B0606030504020204" pitchFamily="34" charset="0"/>
              </a:rPr>
              <a:t>para caminar distancias largas. Estas dificultades se </a:t>
            </a:r>
          </a:p>
          <a:p>
            <a:pPr algn="just"/>
            <a:r>
              <a:rPr lang="es-ES" sz="2600" b="0" i="0">
                <a:solidFill>
                  <a:srgbClr val="FFFFFF"/>
                </a:solidFill>
                <a:effectLst/>
                <a:latin typeface="Open Sans" panose="020B0606030504020204" pitchFamily="34" charset="0"/>
              </a:rPr>
              <a:t>reflejan en las respuestas a las preguntas sobre el </a:t>
            </a:r>
          </a:p>
          <a:p>
            <a:pPr algn="just"/>
            <a:r>
              <a:rPr lang="es-ES" sz="2600" b="0" i="0">
                <a:solidFill>
                  <a:srgbClr val="FFFFFF"/>
                </a:solidFill>
                <a:effectLst/>
                <a:latin typeface="Open Sans" panose="020B0606030504020204" pitchFamily="34" charset="0"/>
              </a:rPr>
              <a:t>uso de sillas de ruedas, muletas o bastones, y en la </a:t>
            </a:r>
          </a:p>
          <a:p>
            <a:pPr algn="just"/>
            <a:r>
              <a:rPr lang="es-ES" sz="2600" b="0" i="0">
                <a:solidFill>
                  <a:srgbClr val="FFFFFF"/>
                </a:solidFill>
                <a:effectLst/>
                <a:latin typeface="Open Sans" panose="020B0606030504020204" pitchFamily="34" charset="0"/>
              </a:rPr>
              <a:t>dificultad para caminar distancias largas o subir </a:t>
            </a:r>
          </a:p>
          <a:p>
            <a:pPr algn="just"/>
            <a:r>
              <a:rPr lang="es-ES" sz="2600" b="0" i="0">
                <a:solidFill>
                  <a:srgbClr val="FFFFFF"/>
                </a:solidFill>
                <a:effectLst/>
                <a:latin typeface="Open Sans" panose="020B0606030504020204" pitchFamily="34" charset="0"/>
              </a:rPr>
              <a:t>escaleras.</a:t>
            </a:r>
            <a:endParaRPr lang="es-ES" sz="2600" b="0" i="0" dirty="0">
              <a:solidFill>
                <a:srgbClr val="FFFFFF"/>
              </a:solidFill>
              <a:effectLst/>
              <a:latin typeface="Open Sans" panose="020B0606030504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2000">
        <p14:ferris dir="l"/>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a:extLst>
            <a:ext uri="{FF2B5EF4-FFF2-40B4-BE49-F238E27FC236}">
              <a16:creationId xmlns:a16="http://schemas.microsoft.com/office/drawing/2014/main" id="{6249092E-1868-02F7-1A67-620CF1645725}"/>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013F56D4-4F08-A2C4-A799-E2F0FAEBFB0E}"/>
              </a:ext>
            </a:extLst>
          </p:cNvPr>
          <p:cNvSpPr/>
          <p:nvPr/>
        </p:nvSpPr>
        <p:spPr>
          <a:xfrm rot="-10800000">
            <a:off x="-7250032" y="-4029385"/>
            <a:ext cx="9744477" cy="7040385"/>
          </a:xfrm>
          <a:custGeom>
            <a:avLst/>
            <a:gdLst/>
            <a:ahLst/>
            <a:cxnLst/>
            <a:rect l="l" t="t" r="r" b="b"/>
            <a:pathLst>
              <a:path w="9744477" h="7040385">
                <a:moveTo>
                  <a:pt x="0" y="0"/>
                </a:moveTo>
                <a:lnTo>
                  <a:pt x="9744477" y="0"/>
                </a:lnTo>
                <a:lnTo>
                  <a:pt x="9744477" y="7040384"/>
                </a:lnTo>
                <a:lnTo>
                  <a:pt x="0" y="7040384"/>
                </a:lnTo>
                <a:lnTo>
                  <a:pt x="0" y="0"/>
                </a:lnTo>
                <a:close/>
              </a:path>
            </a:pathLst>
          </a:custGeom>
          <a:blipFill>
            <a:blip r:embed="rId2"/>
            <a:stretch>
              <a:fillRect/>
            </a:stretch>
          </a:blipFill>
        </p:spPr>
        <p:txBody>
          <a:bodyPr/>
          <a:lstStyle/>
          <a:p>
            <a:endParaRPr lang="es-AR"/>
          </a:p>
        </p:txBody>
      </p:sp>
      <p:sp>
        <p:nvSpPr>
          <p:cNvPr id="3" name="Freeform 3">
            <a:extLst>
              <a:ext uri="{FF2B5EF4-FFF2-40B4-BE49-F238E27FC236}">
                <a16:creationId xmlns:a16="http://schemas.microsoft.com/office/drawing/2014/main" id="{D3B6B58B-6C92-441F-14DD-F149B3CE8949}"/>
              </a:ext>
            </a:extLst>
          </p:cNvPr>
          <p:cNvSpPr/>
          <p:nvPr/>
        </p:nvSpPr>
        <p:spPr>
          <a:xfrm rot="225789">
            <a:off x="13178039" y="-2521975"/>
            <a:ext cx="9744477" cy="7040385"/>
          </a:xfrm>
          <a:custGeom>
            <a:avLst/>
            <a:gdLst/>
            <a:ahLst/>
            <a:cxnLst/>
            <a:rect l="l" t="t" r="r" b="b"/>
            <a:pathLst>
              <a:path w="9744477" h="7040385">
                <a:moveTo>
                  <a:pt x="0" y="0"/>
                </a:moveTo>
                <a:lnTo>
                  <a:pt x="9744477" y="0"/>
                </a:lnTo>
                <a:lnTo>
                  <a:pt x="9744477" y="7040385"/>
                </a:lnTo>
                <a:lnTo>
                  <a:pt x="0" y="7040385"/>
                </a:lnTo>
                <a:lnTo>
                  <a:pt x="0" y="0"/>
                </a:lnTo>
                <a:close/>
              </a:path>
            </a:pathLst>
          </a:custGeom>
          <a:blipFill>
            <a:blip r:embed="rId2"/>
            <a:stretch>
              <a:fillRect/>
            </a:stretch>
          </a:blipFill>
        </p:spPr>
        <p:txBody>
          <a:bodyPr/>
          <a:lstStyle/>
          <a:p>
            <a:endParaRPr lang="es-AR"/>
          </a:p>
        </p:txBody>
      </p:sp>
      <p:sp>
        <p:nvSpPr>
          <p:cNvPr id="4" name="TextBox 4">
            <a:extLst>
              <a:ext uri="{FF2B5EF4-FFF2-40B4-BE49-F238E27FC236}">
                <a16:creationId xmlns:a16="http://schemas.microsoft.com/office/drawing/2014/main" id="{7A3983B4-B235-D695-3DED-DE29D9DC1795}"/>
              </a:ext>
            </a:extLst>
          </p:cNvPr>
          <p:cNvSpPr txBox="1"/>
          <p:nvPr/>
        </p:nvSpPr>
        <p:spPr>
          <a:xfrm>
            <a:off x="465923" y="2078984"/>
            <a:ext cx="9483893" cy="8125301"/>
          </a:xfrm>
          <a:prstGeom prst="rect">
            <a:avLst/>
          </a:prstGeom>
        </p:spPr>
        <p:txBody>
          <a:bodyPr wrap="square" lIns="0" tIns="0" rIns="0" bIns="0" rtlCol="0" anchor="t">
            <a:spAutoFit/>
          </a:bodyPr>
          <a:lstStyle/>
          <a:p>
            <a:pPr algn="l"/>
            <a:r>
              <a:rPr lang="es-ES" sz="2400" b="1" i="0" dirty="0">
                <a:solidFill>
                  <a:srgbClr val="FFFFFF"/>
                </a:solidFill>
                <a:effectLst/>
                <a:latin typeface="Open Sans" panose="020B0606030504020204" pitchFamily="34" charset="0"/>
              </a:rPr>
              <a:t>Hallazgos Clave</a:t>
            </a:r>
          </a:p>
          <a:p>
            <a:pPr algn="l"/>
            <a:endParaRPr lang="es-ES" sz="2400" b="1" i="0" dirty="0">
              <a:solidFill>
                <a:srgbClr val="FFFFFF"/>
              </a:solidFill>
              <a:effectLst/>
              <a:latin typeface="Open Sans" panose="020B0606030504020204" pitchFamily="34" charset="0"/>
            </a:endParaRPr>
          </a:p>
          <a:p>
            <a:pPr algn="l"/>
            <a:r>
              <a:rPr lang="es-ES" sz="2400" b="0" i="0" dirty="0">
                <a:solidFill>
                  <a:srgbClr val="FFFFFF"/>
                </a:solidFill>
                <a:effectLst/>
                <a:latin typeface="Open Sans" panose="020B0606030504020204" pitchFamily="34" charset="0"/>
              </a:rPr>
              <a:t>La encuesta destaca la importancia de las rampas como una adaptación de accesibilidad crucial para las personas con discapacidad motriz. El acceso a los baños </a:t>
            </a:r>
            <a:r>
              <a:rPr lang="es-ES" sz="2400" b="0" i="0" dirty="0" err="1">
                <a:solidFill>
                  <a:srgbClr val="FFFFFF"/>
                </a:solidFill>
                <a:effectLst/>
                <a:latin typeface="Open Sans" panose="020B0606030504020204" pitchFamily="34" charset="0"/>
              </a:rPr>
              <a:t>aadaptados</a:t>
            </a:r>
            <a:r>
              <a:rPr lang="es-ES" sz="2400" b="0" i="0" dirty="0">
                <a:solidFill>
                  <a:srgbClr val="FFFFFF"/>
                </a:solidFill>
                <a:effectLst/>
                <a:latin typeface="Open Sans" panose="020B0606030504020204" pitchFamily="34" charset="0"/>
              </a:rPr>
              <a:t>, y la disponibilidad de ascensores, también son considerados elementos esenciales para facilitar la movilidad. La encuesta también reveló la necesidad de una mejor planificación y construcción de las veredas, así como la eliminación de obstáculos en los espacios públicos.</a:t>
            </a:r>
          </a:p>
          <a:p>
            <a:pPr algn="l"/>
            <a:endParaRPr lang="es-ES" sz="2400" b="0" i="0" dirty="0">
              <a:solidFill>
                <a:srgbClr val="FFFFFF"/>
              </a:solidFill>
              <a:effectLst/>
              <a:latin typeface="Open Sans" panose="020B0606030504020204" pitchFamily="34" charset="0"/>
            </a:endParaRPr>
          </a:p>
          <a:p>
            <a:pPr algn="l"/>
            <a:r>
              <a:rPr lang="es-ES" sz="2400" b="1" i="0" dirty="0">
                <a:solidFill>
                  <a:srgbClr val="FFFFFF"/>
                </a:solidFill>
                <a:effectLst/>
                <a:latin typeface="Open Sans" panose="020B0606030504020204" pitchFamily="34" charset="0"/>
              </a:rPr>
              <a:t>Recomendaciones</a:t>
            </a:r>
          </a:p>
          <a:p>
            <a:pPr algn="l"/>
            <a:endParaRPr lang="es-ES" sz="2400" b="1" i="0" dirty="0">
              <a:solidFill>
                <a:srgbClr val="FFFFFF"/>
              </a:solidFill>
              <a:effectLst/>
              <a:latin typeface="Open Sans" panose="020B0606030504020204" pitchFamily="34" charset="0"/>
            </a:endParaRPr>
          </a:p>
          <a:p>
            <a:pPr algn="l"/>
            <a:r>
              <a:rPr lang="es-ES" sz="2400" b="0" i="0" dirty="0">
                <a:solidFill>
                  <a:srgbClr val="FFFFFF"/>
                </a:solidFill>
                <a:effectLst/>
                <a:latin typeface="Open Sans" panose="020B0606030504020204" pitchFamily="34" charset="0"/>
              </a:rPr>
              <a:t>Se recomienda que se priorice la construcción de rampas en los espacios públicos y que se asegure la existencia de baños accesibles en todos los lugares. También es crucial que se mejoren las veredas y se eliminen los obstáculos como mesas, carteles y otros objetos que dificulten la movilidad. Es importante recordar que las veredas son el principal medio de movilidad para muchas personas con discapacidad motriz, y deben ser seguras y accesibles para todos.</a:t>
            </a:r>
          </a:p>
          <a:p>
            <a:pPr algn="l"/>
            <a:endParaRPr lang="es-ES" sz="2400" b="0" i="0" dirty="0">
              <a:solidFill>
                <a:srgbClr val="FFFFFF"/>
              </a:solidFill>
              <a:effectLst/>
              <a:latin typeface="Open Sans" panose="020B0606030504020204" pitchFamily="34" charset="0"/>
            </a:endParaRPr>
          </a:p>
        </p:txBody>
      </p:sp>
      <p:sp>
        <p:nvSpPr>
          <p:cNvPr id="15" name="TextBox 15">
            <a:extLst>
              <a:ext uri="{FF2B5EF4-FFF2-40B4-BE49-F238E27FC236}">
                <a16:creationId xmlns:a16="http://schemas.microsoft.com/office/drawing/2014/main" id="{BD9596A5-7379-62FD-C4B6-39ED125DAF4F}"/>
              </a:ext>
            </a:extLst>
          </p:cNvPr>
          <p:cNvSpPr txBox="1"/>
          <p:nvPr/>
        </p:nvSpPr>
        <p:spPr>
          <a:xfrm>
            <a:off x="10031803" y="8273979"/>
            <a:ext cx="6823913" cy="984321"/>
          </a:xfrm>
          <a:prstGeom prst="rect">
            <a:avLst/>
          </a:prstGeom>
        </p:spPr>
        <p:txBody>
          <a:bodyPr lIns="50800" tIns="50800" rIns="50800" bIns="50800" rtlCol="0" anchor="ctr"/>
          <a:lstStyle/>
          <a:p>
            <a:pPr algn="ctr">
              <a:lnSpc>
                <a:spcPts val="2799"/>
              </a:lnSpc>
            </a:pPr>
            <a:endParaRPr lang="en-US" sz="1999" dirty="0">
              <a:solidFill>
                <a:srgbClr val="E5E1DA"/>
              </a:solidFill>
              <a:latin typeface="Lato"/>
              <a:ea typeface="Lato"/>
              <a:cs typeface="Lato"/>
              <a:sym typeface="Lato"/>
            </a:endParaRPr>
          </a:p>
        </p:txBody>
      </p:sp>
      <p:grpSp>
        <p:nvGrpSpPr>
          <p:cNvPr id="17" name="Group 17">
            <a:extLst>
              <a:ext uri="{FF2B5EF4-FFF2-40B4-BE49-F238E27FC236}">
                <a16:creationId xmlns:a16="http://schemas.microsoft.com/office/drawing/2014/main" id="{1FDCC454-0F84-F5F1-D569-66CCD0AE7CF5}"/>
              </a:ext>
            </a:extLst>
          </p:cNvPr>
          <p:cNvGrpSpPr/>
          <p:nvPr/>
        </p:nvGrpSpPr>
        <p:grpSpPr>
          <a:xfrm>
            <a:off x="782803" y="315505"/>
            <a:ext cx="7277100" cy="1365423"/>
            <a:chOff x="0" y="0"/>
            <a:chExt cx="4039835" cy="171301"/>
          </a:xfrm>
        </p:grpSpPr>
        <p:sp>
          <p:nvSpPr>
            <p:cNvPr id="18" name="Freeform 18">
              <a:extLst>
                <a:ext uri="{FF2B5EF4-FFF2-40B4-BE49-F238E27FC236}">
                  <a16:creationId xmlns:a16="http://schemas.microsoft.com/office/drawing/2014/main" id="{F1FD9C8B-3B68-AD22-E68E-9D93392F4FCB}"/>
                </a:ext>
              </a:extLst>
            </p:cNvPr>
            <p:cNvSpPr/>
            <p:nvPr/>
          </p:nvSpPr>
          <p:spPr>
            <a:xfrm>
              <a:off x="0" y="0"/>
              <a:ext cx="4039835" cy="171301"/>
            </a:xfrm>
            <a:custGeom>
              <a:avLst/>
              <a:gdLst/>
              <a:ahLst/>
              <a:cxnLst/>
              <a:rect l="l" t="t" r="r" b="b"/>
              <a:pathLst>
                <a:path w="4039835" h="171301">
                  <a:moveTo>
                    <a:pt x="30284" y="0"/>
                  </a:moveTo>
                  <a:lnTo>
                    <a:pt x="4009551" y="0"/>
                  </a:lnTo>
                  <a:cubicBezTo>
                    <a:pt x="4026276" y="0"/>
                    <a:pt x="4039835" y="13559"/>
                    <a:pt x="4039835" y="30284"/>
                  </a:cubicBezTo>
                  <a:lnTo>
                    <a:pt x="4039835" y="141018"/>
                  </a:lnTo>
                  <a:cubicBezTo>
                    <a:pt x="4039835" y="157743"/>
                    <a:pt x="4026276" y="171301"/>
                    <a:pt x="4009551" y="171301"/>
                  </a:cubicBezTo>
                  <a:lnTo>
                    <a:pt x="30284" y="171301"/>
                  </a:lnTo>
                  <a:cubicBezTo>
                    <a:pt x="13559" y="171301"/>
                    <a:pt x="0" y="157743"/>
                    <a:pt x="0" y="141018"/>
                  </a:cubicBezTo>
                  <a:lnTo>
                    <a:pt x="0" y="30284"/>
                  </a:lnTo>
                  <a:cubicBezTo>
                    <a:pt x="0" y="13559"/>
                    <a:pt x="13559" y="0"/>
                    <a:pt x="30284" y="0"/>
                  </a:cubicBezTo>
                  <a:close/>
                </a:path>
              </a:pathLst>
            </a:custGeom>
            <a:solidFill>
              <a:srgbClr val="000000">
                <a:alpha val="0"/>
              </a:srgbClr>
            </a:solidFill>
            <a:ln w="38100" cap="rnd">
              <a:solidFill>
                <a:srgbClr val="FBF9F1"/>
              </a:solidFill>
              <a:prstDash val="solid"/>
              <a:round/>
            </a:ln>
          </p:spPr>
          <p:txBody>
            <a:bodyPr/>
            <a:lstStyle/>
            <a:p>
              <a:endParaRPr lang="es-AR"/>
            </a:p>
          </p:txBody>
        </p:sp>
        <p:sp>
          <p:nvSpPr>
            <p:cNvPr id="19" name="TextBox 19">
              <a:extLst>
                <a:ext uri="{FF2B5EF4-FFF2-40B4-BE49-F238E27FC236}">
                  <a16:creationId xmlns:a16="http://schemas.microsoft.com/office/drawing/2014/main" id="{A7E3D82E-EE75-7F04-525E-BEADA45D2278}"/>
                </a:ext>
              </a:extLst>
            </p:cNvPr>
            <p:cNvSpPr txBox="1"/>
            <p:nvPr/>
          </p:nvSpPr>
          <p:spPr>
            <a:xfrm>
              <a:off x="0" y="-38100"/>
              <a:ext cx="4039835" cy="209401"/>
            </a:xfrm>
            <a:prstGeom prst="rect">
              <a:avLst/>
            </a:prstGeom>
          </p:spPr>
          <p:txBody>
            <a:bodyPr lIns="50800" tIns="50800" rIns="50800" bIns="50800" rtlCol="0" anchor="ctr"/>
            <a:lstStyle/>
            <a:p>
              <a:pPr algn="ctr">
                <a:lnSpc>
                  <a:spcPts val="2659"/>
                </a:lnSpc>
              </a:pPr>
              <a:endParaRPr/>
            </a:p>
          </p:txBody>
        </p:sp>
      </p:grpSp>
      <p:sp>
        <p:nvSpPr>
          <p:cNvPr id="21" name="CuadroTexto 20">
            <a:extLst>
              <a:ext uri="{FF2B5EF4-FFF2-40B4-BE49-F238E27FC236}">
                <a16:creationId xmlns:a16="http://schemas.microsoft.com/office/drawing/2014/main" id="{929B1011-077C-89E4-293D-4998B415B89C}"/>
              </a:ext>
            </a:extLst>
          </p:cNvPr>
          <p:cNvSpPr txBox="1"/>
          <p:nvPr/>
        </p:nvSpPr>
        <p:spPr>
          <a:xfrm>
            <a:off x="1625367" y="516161"/>
            <a:ext cx="16424910" cy="964110"/>
          </a:xfrm>
          <a:prstGeom prst="rect">
            <a:avLst/>
          </a:prstGeom>
          <a:noFill/>
        </p:spPr>
        <p:txBody>
          <a:bodyPr wrap="square">
            <a:spAutoFit/>
          </a:bodyPr>
          <a:lstStyle/>
          <a:p>
            <a:pPr algn="l">
              <a:lnSpc>
                <a:spcPts val="6600"/>
              </a:lnSpc>
            </a:pPr>
            <a:r>
              <a:rPr lang="en-US" sz="6600" b="1" dirty="0">
                <a:solidFill>
                  <a:srgbClr val="FBF9F1"/>
                </a:solidFill>
                <a:latin typeface="Poppins Bold"/>
                <a:ea typeface="Poppins Bold"/>
                <a:cs typeface="Poppins Bold"/>
                <a:sym typeface="Poppins Bold"/>
              </a:rPr>
              <a:t>RESULTADOS</a:t>
            </a:r>
          </a:p>
        </p:txBody>
      </p:sp>
      <p:sp>
        <p:nvSpPr>
          <p:cNvPr id="7" name="CuadroTexto 6">
            <a:extLst>
              <a:ext uri="{FF2B5EF4-FFF2-40B4-BE49-F238E27FC236}">
                <a16:creationId xmlns:a16="http://schemas.microsoft.com/office/drawing/2014/main" id="{FFCC92BA-96BF-6C4D-E273-5CE38811B950}"/>
              </a:ext>
            </a:extLst>
          </p:cNvPr>
          <p:cNvSpPr txBox="1"/>
          <p:nvPr/>
        </p:nvSpPr>
        <p:spPr>
          <a:xfrm>
            <a:off x="10210400" y="2586814"/>
            <a:ext cx="10338435" cy="7109639"/>
          </a:xfrm>
          <a:prstGeom prst="rect">
            <a:avLst/>
          </a:prstGeom>
          <a:noFill/>
        </p:spPr>
        <p:txBody>
          <a:bodyPr wrap="square">
            <a:spAutoFit/>
          </a:bodyPr>
          <a:lstStyle/>
          <a:p>
            <a:pPr algn="just"/>
            <a:r>
              <a:rPr lang="es-ES" sz="2400" b="1" i="0" dirty="0">
                <a:solidFill>
                  <a:srgbClr val="FFFFFF"/>
                </a:solidFill>
                <a:effectLst/>
                <a:latin typeface="Open Sans" panose="020B0606030504020204" pitchFamily="34" charset="0"/>
              </a:rPr>
              <a:t>Información Adicional</a:t>
            </a:r>
          </a:p>
          <a:p>
            <a:pPr algn="just"/>
            <a:endParaRPr lang="es-ES" sz="2400" b="1" i="0" dirty="0">
              <a:solidFill>
                <a:srgbClr val="FFFFFF"/>
              </a:solidFill>
              <a:effectLst/>
              <a:latin typeface="Open Sans" panose="020B0606030504020204" pitchFamily="34" charset="0"/>
            </a:endParaRPr>
          </a:p>
          <a:p>
            <a:pPr algn="just"/>
            <a:r>
              <a:rPr lang="es-ES" sz="2400" b="0" i="0" dirty="0">
                <a:solidFill>
                  <a:srgbClr val="FFFFFF"/>
                </a:solidFill>
                <a:effectLst/>
                <a:latin typeface="Open Sans" panose="020B0606030504020204" pitchFamily="34" charset="0"/>
              </a:rPr>
              <a:t>Las respuestas escritas a las preguntas abiertas </a:t>
            </a:r>
          </a:p>
          <a:p>
            <a:pPr algn="just"/>
            <a:r>
              <a:rPr lang="es-ES" sz="2400" b="0" i="0" dirty="0">
                <a:solidFill>
                  <a:srgbClr val="FFFFFF"/>
                </a:solidFill>
                <a:effectLst/>
                <a:latin typeface="Open Sans" panose="020B0606030504020204" pitchFamily="34" charset="0"/>
              </a:rPr>
              <a:t>revelan algunas preocupaciones adicionales.</a:t>
            </a:r>
          </a:p>
          <a:p>
            <a:pPr algn="just"/>
            <a:r>
              <a:rPr lang="es-ES" sz="2400" b="0" i="0" dirty="0">
                <a:solidFill>
                  <a:srgbClr val="FFFFFF"/>
                </a:solidFill>
                <a:effectLst/>
                <a:latin typeface="Open Sans" panose="020B0606030504020204" pitchFamily="34" charset="0"/>
              </a:rPr>
              <a:t> Los encuestados mencionaron la necesidad de</a:t>
            </a:r>
          </a:p>
          <a:p>
            <a:pPr algn="just"/>
            <a:r>
              <a:rPr lang="es-ES" sz="2400" b="0" i="0" dirty="0">
                <a:solidFill>
                  <a:srgbClr val="FFFFFF"/>
                </a:solidFill>
                <a:effectLst/>
                <a:latin typeface="Open Sans" panose="020B0606030504020204" pitchFamily="34" charset="0"/>
              </a:rPr>
              <a:t> mejorar el transporte público, especialmente en </a:t>
            </a:r>
          </a:p>
          <a:p>
            <a:pPr algn="just"/>
            <a:r>
              <a:rPr lang="es-ES" sz="2400" b="0" i="0" dirty="0">
                <a:solidFill>
                  <a:srgbClr val="FFFFFF"/>
                </a:solidFill>
                <a:effectLst/>
                <a:latin typeface="Open Sans" panose="020B0606030504020204" pitchFamily="34" charset="0"/>
              </a:rPr>
              <a:t>relación con la accesibilidad de los subtes y colectivos.</a:t>
            </a:r>
          </a:p>
          <a:p>
            <a:pPr algn="just"/>
            <a:r>
              <a:rPr lang="es-ES" sz="2400" dirty="0">
                <a:solidFill>
                  <a:srgbClr val="FFFFFF"/>
                </a:solidFill>
                <a:latin typeface="Open Sans" panose="020B0606030504020204" pitchFamily="34" charset="0"/>
              </a:rPr>
              <a:t>También se menciona la existencia de </a:t>
            </a:r>
            <a:r>
              <a:rPr lang="es-ES" sz="2400" i="0" dirty="0">
                <a:solidFill>
                  <a:srgbClr val="FFFFFF"/>
                </a:solidFill>
                <a:effectLst/>
                <a:latin typeface="Open Sans" panose="020B0606030504020204" pitchFamily="34" charset="0"/>
              </a:rPr>
              <a:t>Cambiadores</a:t>
            </a:r>
          </a:p>
          <a:p>
            <a:pPr algn="just"/>
            <a:r>
              <a:rPr lang="es-ES" sz="2400" i="0" dirty="0">
                <a:solidFill>
                  <a:srgbClr val="FFFFFF"/>
                </a:solidFill>
                <a:effectLst/>
                <a:latin typeface="Open Sans" panose="020B0606030504020204" pitchFamily="34" charset="0"/>
              </a:rPr>
              <a:t> grandes en los baños adaptados, plazas con juegos </a:t>
            </a:r>
          </a:p>
          <a:p>
            <a:pPr algn="just"/>
            <a:r>
              <a:rPr lang="es-ES" sz="2400" i="0" dirty="0">
                <a:solidFill>
                  <a:srgbClr val="FFFFFF"/>
                </a:solidFill>
                <a:effectLst/>
                <a:latin typeface="Open Sans" panose="020B0606030504020204" pitchFamily="34" charset="0"/>
              </a:rPr>
              <a:t>adaptados para niños grandes y ascensores amplios. </a:t>
            </a:r>
          </a:p>
          <a:p>
            <a:pPr algn="just"/>
            <a:r>
              <a:rPr lang="es-ES" sz="2400" b="0" i="0" dirty="0">
                <a:solidFill>
                  <a:srgbClr val="FFFFFF"/>
                </a:solidFill>
                <a:effectLst/>
                <a:latin typeface="Open Sans" panose="020B0606030504020204" pitchFamily="34" charset="0"/>
              </a:rPr>
              <a:t>También se resaltó la importancia de la </a:t>
            </a:r>
          </a:p>
          <a:p>
            <a:pPr algn="just"/>
            <a:r>
              <a:rPr lang="es-ES" sz="2400" b="0" i="0" dirty="0">
                <a:solidFill>
                  <a:srgbClr val="FFFFFF"/>
                </a:solidFill>
                <a:effectLst/>
                <a:latin typeface="Open Sans" panose="020B0606030504020204" pitchFamily="34" charset="0"/>
              </a:rPr>
              <a:t>concientización sobre la discapacidad motriz, y la </a:t>
            </a:r>
          </a:p>
          <a:p>
            <a:pPr algn="just"/>
            <a:r>
              <a:rPr lang="es-ES" sz="2400" b="0" i="0" dirty="0">
                <a:solidFill>
                  <a:srgbClr val="FFFFFF"/>
                </a:solidFill>
                <a:effectLst/>
                <a:latin typeface="Open Sans" panose="020B0606030504020204" pitchFamily="34" charset="0"/>
              </a:rPr>
              <a:t>necesidad de que la sociedad se ponga en el lugar </a:t>
            </a:r>
          </a:p>
          <a:p>
            <a:pPr algn="just"/>
            <a:r>
              <a:rPr lang="es-ES" sz="2400" b="0" i="0" dirty="0">
                <a:solidFill>
                  <a:srgbClr val="FFFFFF"/>
                </a:solidFill>
                <a:effectLst/>
                <a:latin typeface="Open Sans" panose="020B0606030504020204" pitchFamily="34" charset="0"/>
              </a:rPr>
              <a:t>de las personas con discapacidad, empatía es la </a:t>
            </a:r>
          </a:p>
          <a:p>
            <a:pPr algn="just"/>
            <a:r>
              <a:rPr lang="es-ES" sz="2400" b="0" i="0" dirty="0">
                <a:solidFill>
                  <a:srgbClr val="FFFFFF"/>
                </a:solidFill>
                <a:effectLst/>
                <a:latin typeface="Open Sans" panose="020B0606030504020204" pitchFamily="34" charset="0"/>
              </a:rPr>
              <a:t>palabra que más se menciona. </a:t>
            </a:r>
          </a:p>
          <a:p>
            <a:pPr algn="just"/>
            <a:r>
              <a:rPr lang="es-ES" sz="2400" b="0" i="0" dirty="0">
                <a:solidFill>
                  <a:srgbClr val="FFFFFF"/>
                </a:solidFill>
                <a:effectLst/>
                <a:latin typeface="Open Sans" panose="020B0606030504020204" pitchFamily="34" charset="0"/>
              </a:rPr>
              <a:t>La encuesta también reveló que las personas con </a:t>
            </a:r>
          </a:p>
          <a:p>
            <a:pPr algn="just"/>
            <a:r>
              <a:rPr lang="es-ES" sz="2400" b="0" i="0" dirty="0">
                <a:solidFill>
                  <a:srgbClr val="FFFFFF"/>
                </a:solidFill>
                <a:effectLst/>
                <a:latin typeface="Open Sans" panose="020B0606030504020204" pitchFamily="34" charset="0"/>
              </a:rPr>
              <a:t>discapacidad motriz enfrentan desafíos en su vida </a:t>
            </a:r>
          </a:p>
          <a:p>
            <a:pPr algn="just"/>
            <a:r>
              <a:rPr lang="es-ES" sz="2400" b="0" i="0" dirty="0">
                <a:solidFill>
                  <a:srgbClr val="FFFFFF"/>
                </a:solidFill>
                <a:effectLst/>
                <a:latin typeface="Open Sans" panose="020B0606030504020204" pitchFamily="34" charset="0"/>
              </a:rPr>
              <a:t>cotidiana, como la falta de vehículos propios y la </a:t>
            </a:r>
          </a:p>
          <a:p>
            <a:pPr algn="just"/>
            <a:r>
              <a:rPr lang="es-ES" sz="2400" dirty="0">
                <a:solidFill>
                  <a:srgbClr val="FFFFFF"/>
                </a:solidFill>
                <a:latin typeface="Open Sans" panose="020B0606030504020204" pitchFamily="34" charset="0"/>
              </a:rPr>
              <a:t>d</a:t>
            </a:r>
            <a:r>
              <a:rPr lang="es-ES" sz="2400" b="0" i="0" dirty="0">
                <a:solidFill>
                  <a:srgbClr val="FFFFFF"/>
                </a:solidFill>
                <a:effectLst/>
                <a:latin typeface="Open Sans" panose="020B0606030504020204" pitchFamily="34" charset="0"/>
              </a:rPr>
              <a:t>ificultad</a:t>
            </a:r>
            <a:r>
              <a:rPr lang="es-ES" sz="2400" dirty="0">
                <a:solidFill>
                  <a:srgbClr val="FFFFFF"/>
                </a:solidFill>
                <a:latin typeface="Open Sans" panose="020B0606030504020204" pitchFamily="34" charset="0"/>
              </a:rPr>
              <a:t> </a:t>
            </a:r>
            <a:r>
              <a:rPr lang="es-ES" sz="2400" b="0" i="0" dirty="0">
                <a:solidFill>
                  <a:srgbClr val="FFFFFF"/>
                </a:solidFill>
                <a:effectLst/>
                <a:latin typeface="Open Sans" panose="020B0606030504020204" pitchFamily="34" charset="0"/>
              </a:rPr>
              <a:t>para acceder a servicios básicos. </a:t>
            </a:r>
          </a:p>
        </p:txBody>
      </p:sp>
    </p:spTree>
    <p:extLst>
      <p:ext uri="{BB962C8B-B14F-4D97-AF65-F5344CB8AC3E}">
        <p14:creationId xmlns:p14="http://schemas.microsoft.com/office/powerpoint/2010/main" val="2084279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a:extLst>
            <a:ext uri="{FF2B5EF4-FFF2-40B4-BE49-F238E27FC236}">
              <a16:creationId xmlns:a16="http://schemas.microsoft.com/office/drawing/2014/main" id="{3F8B2B49-68D7-D100-009C-A3F6BFADC402}"/>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C2A0185B-386C-1340-1178-193AA498C727}"/>
              </a:ext>
            </a:extLst>
          </p:cNvPr>
          <p:cNvSpPr/>
          <p:nvPr/>
        </p:nvSpPr>
        <p:spPr>
          <a:xfrm rot="8815126">
            <a:off x="9779447" y="-1044071"/>
            <a:ext cx="14813747" cy="14461452"/>
          </a:xfrm>
          <a:custGeom>
            <a:avLst/>
            <a:gdLst/>
            <a:ahLst/>
            <a:cxnLst/>
            <a:rect l="l" t="t" r="r" b="b"/>
            <a:pathLst>
              <a:path w="10128448" h="10895890">
                <a:moveTo>
                  <a:pt x="0" y="0"/>
                </a:moveTo>
                <a:lnTo>
                  <a:pt x="10128448" y="0"/>
                </a:lnTo>
                <a:lnTo>
                  <a:pt x="10128448" y="10895890"/>
                </a:lnTo>
                <a:lnTo>
                  <a:pt x="0" y="10895890"/>
                </a:lnTo>
                <a:lnTo>
                  <a:pt x="0" y="0"/>
                </a:lnTo>
                <a:close/>
              </a:path>
            </a:pathLst>
          </a:custGeom>
          <a:blipFill>
            <a:blip r:embed="rId2"/>
            <a:stretch>
              <a:fillRect l="-157" r="-157"/>
            </a:stretch>
          </a:blipFill>
        </p:spPr>
        <p:txBody>
          <a:bodyPr/>
          <a:lstStyle/>
          <a:p>
            <a:endParaRPr lang="es-AR" dirty="0"/>
          </a:p>
        </p:txBody>
      </p:sp>
      <p:sp>
        <p:nvSpPr>
          <p:cNvPr id="6" name="Freeform 6">
            <a:extLst>
              <a:ext uri="{FF2B5EF4-FFF2-40B4-BE49-F238E27FC236}">
                <a16:creationId xmlns:a16="http://schemas.microsoft.com/office/drawing/2014/main" id="{59E1A958-7C36-E1CD-328F-C5AA77AD5B8F}"/>
              </a:ext>
            </a:extLst>
          </p:cNvPr>
          <p:cNvSpPr/>
          <p:nvPr/>
        </p:nvSpPr>
        <p:spPr>
          <a:xfrm>
            <a:off x="534529" y="1678131"/>
            <a:ext cx="408164" cy="411249"/>
          </a:xfrm>
          <a:custGeom>
            <a:avLst/>
            <a:gdLst/>
            <a:ahLst/>
            <a:cxnLst/>
            <a:rect l="l" t="t" r="r" b="b"/>
            <a:pathLst>
              <a:path w="408164" h="411249">
                <a:moveTo>
                  <a:pt x="0" y="0"/>
                </a:moveTo>
                <a:lnTo>
                  <a:pt x="408164" y="0"/>
                </a:lnTo>
                <a:lnTo>
                  <a:pt x="408164" y="411249"/>
                </a:lnTo>
                <a:lnTo>
                  <a:pt x="0" y="411249"/>
                </a:lnTo>
                <a:lnTo>
                  <a:pt x="0" y="0"/>
                </a:lnTo>
                <a:close/>
              </a:path>
            </a:pathLst>
          </a:custGeom>
          <a:blipFill>
            <a:blip r:embed="rId3"/>
            <a:stretch>
              <a:fillRect/>
            </a:stretch>
          </a:blipFill>
        </p:spPr>
        <p:txBody>
          <a:bodyPr/>
          <a:lstStyle/>
          <a:p>
            <a:endParaRPr lang="es-AR"/>
          </a:p>
        </p:txBody>
      </p:sp>
      <p:sp>
        <p:nvSpPr>
          <p:cNvPr id="7" name="Freeform 7">
            <a:extLst>
              <a:ext uri="{FF2B5EF4-FFF2-40B4-BE49-F238E27FC236}">
                <a16:creationId xmlns:a16="http://schemas.microsoft.com/office/drawing/2014/main" id="{1369F940-59E2-32E7-C572-50D8487324E4}"/>
              </a:ext>
            </a:extLst>
          </p:cNvPr>
          <p:cNvSpPr/>
          <p:nvPr/>
        </p:nvSpPr>
        <p:spPr>
          <a:xfrm>
            <a:off x="11165079" y="2219234"/>
            <a:ext cx="408164" cy="411249"/>
          </a:xfrm>
          <a:custGeom>
            <a:avLst/>
            <a:gdLst/>
            <a:ahLst/>
            <a:cxnLst/>
            <a:rect l="l" t="t" r="r" b="b"/>
            <a:pathLst>
              <a:path w="408164" h="411249">
                <a:moveTo>
                  <a:pt x="0" y="0"/>
                </a:moveTo>
                <a:lnTo>
                  <a:pt x="408165" y="0"/>
                </a:lnTo>
                <a:lnTo>
                  <a:pt x="408165" y="411249"/>
                </a:lnTo>
                <a:lnTo>
                  <a:pt x="0" y="411249"/>
                </a:lnTo>
                <a:lnTo>
                  <a:pt x="0" y="0"/>
                </a:lnTo>
                <a:close/>
              </a:path>
            </a:pathLst>
          </a:custGeom>
          <a:blipFill>
            <a:blip r:embed="rId3"/>
            <a:stretch>
              <a:fillRect/>
            </a:stretch>
          </a:blipFill>
        </p:spPr>
        <p:txBody>
          <a:bodyPr/>
          <a:lstStyle/>
          <a:p>
            <a:endParaRPr lang="es-AR"/>
          </a:p>
        </p:txBody>
      </p:sp>
      <p:sp>
        <p:nvSpPr>
          <p:cNvPr id="11" name="TextBox 11">
            <a:extLst>
              <a:ext uri="{FF2B5EF4-FFF2-40B4-BE49-F238E27FC236}">
                <a16:creationId xmlns:a16="http://schemas.microsoft.com/office/drawing/2014/main" id="{15972753-2C4F-1092-D9B6-2C3868D4FECB}"/>
              </a:ext>
            </a:extLst>
          </p:cNvPr>
          <p:cNvSpPr txBox="1"/>
          <p:nvPr/>
        </p:nvSpPr>
        <p:spPr>
          <a:xfrm>
            <a:off x="1101679" y="1678131"/>
            <a:ext cx="3220434" cy="404919"/>
          </a:xfrm>
          <a:prstGeom prst="rect">
            <a:avLst/>
          </a:prstGeom>
        </p:spPr>
        <p:txBody>
          <a:bodyPr lIns="0" tIns="0" rIns="0" bIns="0" rtlCol="0" anchor="t">
            <a:spAutoFit/>
          </a:bodyPr>
          <a:lstStyle/>
          <a:p>
            <a:pPr algn="l">
              <a:lnSpc>
                <a:spcPts val="3500"/>
              </a:lnSpc>
              <a:spcBef>
                <a:spcPct val="0"/>
              </a:spcBef>
            </a:pPr>
            <a:r>
              <a:rPr lang="en-US" sz="2500" b="1" dirty="0" err="1">
                <a:solidFill>
                  <a:srgbClr val="FFD944"/>
                </a:solidFill>
                <a:latin typeface="Lato Bold"/>
                <a:ea typeface="Lato Bold"/>
                <a:cs typeface="Lato Bold"/>
                <a:sym typeface="Lato Bold"/>
              </a:rPr>
              <a:t>Participantes</a:t>
            </a:r>
            <a:endParaRPr lang="en-US" sz="2500" b="1" dirty="0">
              <a:solidFill>
                <a:srgbClr val="FFD944"/>
              </a:solidFill>
              <a:latin typeface="Lato Bold"/>
              <a:ea typeface="Lato Bold"/>
              <a:cs typeface="Lato Bold"/>
              <a:sym typeface="Lato Bold"/>
            </a:endParaRPr>
          </a:p>
        </p:txBody>
      </p:sp>
      <p:sp>
        <p:nvSpPr>
          <p:cNvPr id="13" name="TextBox 13">
            <a:extLst>
              <a:ext uri="{FF2B5EF4-FFF2-40B4-BE49-F238E27FC236}">
                <a16:creationId xmlns:a16="http://schemas.microsoft.com/office/drawing/2014/main" id="{54CCA939-68D0-6ADA-852A-E8549DD0F107}"/>
              </a:ext>
            </a:extLst>
          </p:cNvPr>
          <p:cNvSpPr txBox="1"/>
          <p:nvPr/>
        </p:nvSpPr>
        <p:spPr>
          <a:xfrm>
            <a:off x="919833" y="571500"/>
            <a:ext cx="11119767" cy="850233"/>
          </a:xfrm>
          <a:prstGeom prst="rect">
            <a:avLst/>
          </a:prstGeom>
        </p:spPr>
        <p:txBody>
          <a:bodyPr wrap="square" lIns="0" tIns="0" rIns="0" bIns="0" rtlCol="0" anchor="t">
            <a:spAutoFit/>
          </a:bodyPr>
          <a:lstStyle/>
          <a:p>
            <a:pPr algn="l">
              <a:lnSpc>
                <a:spcPts val="6600"/>
              </a:lnSpc>
            </a:pPr>
            <a:r>
              <a:rPr lang="en-US" sz="6000" b="1" dirty="0">
                <a:solidFill>
                  <a:srgbClr val="FBF9F1"/>
                </a:solidFill>
                <a:latin typeface="Poppins Bold"/>
                <a:ea typeface="Poppins Bold"/>
                <a:cs typeface="Poppins Bold"/>
                <a:sym typeface="Poppins Bold"/>
              </a:rPr>
              <a:t>PRESENTACIÓN ENTREVISTAS </a:t>
            </a:r>
          </a:p>
        </p:txBody>
      </p:sp>
      <p:sp>
        <p:nvSpPr>
          <p:cNvPr id="14" name="TextBox 14">
            <a:extLst>
              <a:ext uri="{FF2B5EF4-FFF2-40B4-BE49-F238E27FC236}">
                <a16:creationId xmlns:a16="http://schemas.microsoft.com/office/drawing/2014/main" id="{172DFD67-8B76-815A-4DFE-F11A0C422413}"/>
              </a:ext>
            </a:extLst>
          </p:cNvPr>
          <p:cNvSpPr txBox="1"/>
          <p:nvPr/>
        </p:nvSpPr>
        <p:spPr>
          <a:xfrm>
            <a:off x="11807010" y="2812535"/>
            <a:ext cx="6400800" cy="4901535"/>
          </a:xfrm>
          <a:prstGeom prst="rect">
            <a:avLst/>
          </a:prstGeom>
        </p:spPr>
        <p:txBody>
          <a:bodyPr wrap="square" lIns="0" tIns="0" rIns="0" bIns="0" rtlCol="0" anchor="t">
            <a:spAutoFit/>
          </a:bodyPr>
          <a:lstStyle/>
          <a:p>
            <a:pPr algn="l">
              <a:lnSpc>
                <a:spcPts val="3500"/>
              </a:lnSpc>
              <a:spcBef>
                <a:spcPct val="0"/>
              </a:spcBef>
            </a:pPr>
            <a:r>
              <a:rPr lang="en-US" sz="2500" b="1" dirty="0" err="1">
                <a:solidFill>
                  <a:srgbClr val="FFD944"/>
                </a:solidFill>
                <a:latin typeface="Open Sans" panose="020B0606030504020204" pitchFamily="34" charset="0"/>
                <a:ea typeface="Open Sans" panose="020B0606030504020204" pitchFamily="34" charset="0"/>
                <a:cs typeface="Open Sans" panose="020B0606030504020204" pitchFamily="34" charset="0"/>
                <a:sym typeface="Lato Bold"/>
              </a:rPr>
              <a:t>Objetivos</a:t>
            </a:r>
            <a:endParaRPr lang="en-US" sz="2500" b="1" dirty="0">
              <a:solidFill>
                <a:srgbClr val="FFD944"/>
              </a:solidFill>
              <a:latin typeface="Open Sans" panose="020B0606030504020204" pitchFamily="34" charset="0"/>
              <a:ea typeface="Open Sans" panose="020B0606030504020204" pitchFamily="34" charset="0"/>
              <a:cs typeface="Open Sans" panose="020B0606030504020204" pitchFamily="34" charset="0"/>
              <a:sym typeface="Lato Bold"/>
            </a:endParaRPr>
          </a:p>
          <a:p>
            <a:pPr algn="l">
              <a:lnSpc>
                <a:spcPts val="3500"/>
              </a:lnSpc>
              <a:spcBef>
                <a:spcPct val="0"/>
              </a:spcBef>
            </a:pPr>
            <a:endParaRPr lang="en-US" sz="2600" b="1" dirty="0">
              <a:solidFill>
                <a:srgbClr val="FFD944"/>
              </a:solidFill>
              <a:latin typeface="Open Sans" panose="020B0606030504020204" pitchFamily="34" charset="0"/>
              <a:ea typeface="Open Sans" panose="020B0606030504020204" pitchFamily="34" charset="0"/>
              <a:cs typeface="Open Sans" panose="020B0606030504020204" pitchFamily="34" charset="0"/>
              <a:sym typeface="Lato Bold"/>
            </a:endParaRPr>
          </a:p>
          <a:p>
            <a:pPr marL="342900" indent="-342900" algn="l">
              <a:lnSpc>
                <a:spcPts val="3500"/>
              </a:lnSpc>
              <a:spcBef>
                <a:spcPct val="0"/>
              </a:spcBef>
              <a:buFont typeface="Arial" panose="020B0604020202020204" pitchFamily="34" charset="0"/>
              <a:buChar char="•"/>
            </a:pPr>
            <a:r>
              <a:rPr lang="en-US" sz="26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Lato Bold"/>
              </a:rPr>
              <a:t>Validar la proto-persona Micaela Jara</a:t>
            </a:r>
            <a:r>
              <a:rPr lang="en-US" sz="2400" dirty="0">
                <a:solidFill>
                  <a:schemeClr val="bg1"/>
                </a:solidFill>
                <a:latin typeface="Lato" panose="020F0502020204030203" pitchFamily="34" charset="0"/>
                <a:ea typeface="Lato" panose="020F0502020204030203" pitchFamily="34" charset="0"/>
                <a:cs typeface="Lato" panose="020F0502020204030203" pitchFamily="34" charset="0"/>
                <a:sym typeface="Lato Bold"/>
              </a:rPr>
              <a:t>.</a:t>
            </a:r>
          </a:p>
          <a:p>
            <a:pPr marL="342900" indent="-342900" algn="l">
              <a:lnSpc>
                <a:spcPts val="3500"/>
              </a:lnSpc>
              <a:spcBef>
                <a:spcPct val="0"/>
              </a:spcBef>
              <a:buFont typeface="Arial" panose="020B0604020202020204" pitchFamily="34" charset="0"/>
              <a:buChar char="•"/>
            </a:pPr>
            <a:r>
              <a:rPr lang="en-US" sz="2600" dirty="0" err="1">
                <a:solidFill>
                  <a:schemeClr val="bg1"/>
                </a:solidFill>
                <a:latin typeface="Lato" panose="020F0502020204030203" pitchFamily="34" charset="0"/>
                <a:ea typeface="Lato" panose="020F0502020204030203" pitchFamily="34" charset="0"/>
                <a:cs typeface="Lato" panose="020F0502020204030203" pitchFamily="34" charset="0"/>
                <a:sym typeface="Lato Bold"/>
              </a:rPr>
              <a:t>Comprender</a:t>
            </a:r>
            <a:r>
              <a:rPr lang="en-US" sz="2600" dirty="0">
                <a:solidFill>
                  <a:schemeClr val="bg1"/>
                </a:solidFill>
                <a:latin typeface="Lato" panose="020F0502020204030203" pitchFamily="34" charset="0"/>
                <a:ea typeface="Lato" panose="020F0502020204030203" pitchFamily="34" charset="0"/>
                <a:cs typeface="Lato" panose="020F0502020204030203" pitchFamily="34" charset="0"/>
                <a:sym typeface="Lato Bold"/>
              </a:rPr>
              <a:t> la </a:t>
            </a:r>
            <a:r>
              <a:rPr lang="en-US" sz="2600" dirty="0" err="1">
                <a:solidFill>
                  <a:schemeClr val="bg1"/>
                </a:solidFill>
                <a:latin typeface="Lato" panose="020F0502020204030203" pitchFamily="34" charset="0"/>
                <a:ea typeface="Lato" panose="020F0502020204030203" pitchFamily="34" charset="0"/>
                <a:cs typeface="Lato" panose="020F0502020204030203" pitchFamily="34" charset="0"/>
                <a:sym typeface="Lato Bold"/>
              </a:rPr>
              <a:t>percepción</a:t>
            </a:r>
            <a:r>
              <a:rPr lang="en-US" sz="2600" dirty="0">
                <a:solidFill>
                  <a:schemeClr val="bg1"/>
                </a:solidFill>
                <a:latin typeface="Lato" panose="020F0502020204030203" pitchFamily="34" charset="0"/>
                <a:ea typeface="Lato" panose="020F0502020204030203" pitchFamily="34" charset="0"/>
                <a:cs typeface="Lato" panose="020F0502020204030203" pitchFamily="34" charset="0"/>
                <a:sym typeface="Lato Bold"/>
              </a:rPr>
              <a:t> que </a:t>
            </a:r>
            <a:r>
              <a:rPr lang="en-US" sz="2600" dirty="0" err="1">
                <a:solidFill>
                  <a:schemeClr val="bg1"/>
                </a:solidFill>
                <a:latin typeface="Lato" panose="020F0502020204030203" pitchFamily="34" charset="0"/>
                <a:ea typeface="Lato" panose="020F0502020204030203" pitchFamily="34" charset="0"/>
                <a:cs typeface="Lato" panose="020F0502020204030203" pitchFamily="34" charset="0"/>
                <a:sym typeface="Lato Bold"/>
              </a:rPr>
              <a:t>tiene</a:t>
            </a:r>
            <a:r>
              <a:rPr lang="en-US" sz="2600" dirty="0">
                <a:solidFill>
                  <a:schemeClr val="bg1"/>
                </a:solidFill>
                <a:latin typeface="Lato" panose="020F0502020204030203" pitchFamily="34" charset="0"/>
                <a:ea typeface="Lato" panose="020F0502020204030203" pitchFamily="34" charset="0"/>
                <a:cs typeface="Lato" panose="020F0502020204030203" pitchFamily="34" charset="0"/>
                <a:sym typeface="Lato Bold"/>
              </a:rPr>
              <a:t> </a:t>
            </a:r>
            <a:r>
              <a:rPr lang="en-US" sz="2600" dirty="0" err="1">
                <a:solidFill>
                  <a:schemeClr val="bg1"/>
                </a:solidFill>
                <a:latin typeface="Lato" panose="020F0502020204030203" pitchFamily="34" charset="0"/>
                <a:ea typeface="Lato" panose="020F0502020204030203" pitchFamily="34" charset="0"/>
                <a:cs typeface="Lato" panose="020F0502020204030203" pitchFamily="34" charset="0"/>
                <a:sym typeface="Lato Bold"/>
              </a:rPr>
              <a:t>el</a:t>
            </a:r>
            <a:r>
              <a:rPr lang="en-US" sz="2600" dirty="0">
                <a:solidFill>
                  <a:schemeClr val="bg1"/>
                </a:solidFill>
                <a:latin typeface="Lato" panose="020F0502020204030203" pitchFamily="34" charset="0"/>
                <a:ea typeface="Lato" panose="020F0502020204030203" pitchFamily="34" charset="0"/>
                <a:cs typeface="Lato" panose="020F0502020204030203" pitchFamily="34" charset="0"/>
                <a:sym typeface="Lato Bold"/>
              </a:rPr>
              <a:t> </a:t>
            </a:r>
            <a:r>
              <a:rPr lang="en-US" sz="2600" dirty="0" err="1">
                <a:solidFill>
                  <a:schemeClr val="bg1"/>
                </a:solidFill>
                <a:latin typeface="Lato" panose="020F0502020204030203" pitchFamily="34" charset="0"/>
                <a:ea typeface="Lato" panose="020F0502020204030203" pitchFamily="34" charset="0"/>
                <a:cs typeface="Lato" panose="020F0502020204030203" pitchFamily="34" charset="0"/>
                <a:sym typeface="Lato Bold"/>
              </a:rPr>
              <a:t>usuario</a:t>
            </a:r>
            <a:r>
              <a:rPr lang="en-US" sz="2600" dirty="0">
                <a:solidFill>
                  <a:schemeClr val="bg1"/>
                </a:solidFill>
                <a:latin typeface="Lato" panose="020F0502020204030203" pitchFamily="34" charset="0"/>
                <a:ea typeface="Lato" panose="020F0502020204030203" pitchFamily="34" charset="0"/>
                <a:cs typeface="Lato" panose="020F0502020204030203" pitchFamily="34" charset="0"/>
                <a:sym typeface="Lato Bold"/>
              </a:rPr>
              <a:t> </a:t>
            </a:r>
            <a:r>
              <a:rPr lang="en-US" sz="2600" dirty="0" err="1">
                <a:solidFill>
                  <a:schemeClr val="bg1"/>
                </a:solidFill>
                <a:latin typeface="Lato" panose="020F0502020204030203" pitchFamily="34" charset="0"/>
                <a:ea typeface="Lato" panose="020F0502020204030203" pitchFamily="34" charset="0"/>
                <a:cs typeface="Lato" panose="020F0502020204030203" pitchFamily="34" charset="0"/>
                <a:sym typeface="Lato Bold"/>
              </a:rPr>
              <a:t>sobre</a:t>
            </a:r>
            <a:r>
              <a:rPr lang="en-US" sz="2600" dirty="0">
                <a:solidFill>
                  <a:schemeClr val="bg1"/>
                </a:solidFill>
                <a:latin typeface="Lato" panose="020F0502020204030203" pitchFamily="34" charset="0"/>
                <a:ea typeface="Lato" panose="020F0502020204030203" pitchFamily="34" charset="0"/>
                <a:cs typeface="Lato" panose="020F0502020204030203" pitchFamily="34" charset="0"/>
                <a:sym typeface="Lato Bold"/>
              </a:rPr>
              <a:t> la </a:t>
            </a:r>
            <a:r>
              <a:rPr lang="en-US" sz="2600" dirty="0" err="1">
                <a:solidFill>
                  <a:schemeClr val="bg1"/>
                </a:solidFill>
                <a:latin typeface="Lato" panose="020F0502020204030203" pitchFamily="34" charset="0"/>
                <a:ea typeface="Lato" panose="020F0502020204030203" pitchFamily="34" charset="0"/>
                <a:cs typeface="Lato" panose="020F0502020204030203" pitchFamily="34" charset="0"/>
                <a:sym typeface="Lato Bold"/>
              </a:rPr>
              <a:t>problemática</a:t>
            </a:r>
            <a:r>
              <a:rPr lang="en-US" sz="2600" dirty="0">
                <a:solidFill>
                  <a:schemeClr val="bg1"/>
                </a:solidFill>
                <a:latin typeface="Lato" panose="020F0502020204030203" pitchFamily="34" charset="0"/>
                <a:ea typeface="Lato" panose="020F0502020204030203" pitchFamily="34" charset="0"/>
                <a:cs typeface="Lato" panose="020F0502020204030203" pitchFamily="34" charset="0"/>
                <a:sym typeface="Lato Bold"/>
              </a:rPr>
              <a:t>.</a:t>
            </a:r>
          </a:p>
          <a:p>
            <a:pPr marL="342900" indent="-342900" algn="l">
              <a:lnSpc>
                <a:spcPts val="3500"/>
              </a:lnSpc>
              <a:spcBef>
                <a:spcPct val="0"/>
              </a:spcBef>
              <a:buFont typeface="Arial" panose="020B0604020202020204" pitchFamily="34" charset="0"/>
              <a:buChar char="•"/>
            </a:pPr>
            <a:r>
              <a:rPr lang="es-ES" sz="2600" dirty="0">
                <a:solidFill>
                  <a:schemeClr val="bg1"/>
                </a:solidFill>
                <a:latin typeface="Lato" panose="020F0502020204030203" pitchFamily="34" charset="0"/>
                <a:ea typeface="Lato" panose="020F0502020204030203" pitchFamily="34" charset="0"/>
                <a:cs typeface="Lato" panose="020F0502020204030203" pitchFamily="34" charset="0"/>
                <a:sym typeface="Lato Bold"/>
              </a:rPr>
              <a:t>Confirmar que la aplicación será viable, útil y de interés para los usuarios.</a:t>
            </a:r>
          </a:p>
          <a:p>
            <a:pPr marL="342900" indent="-342900" algn="l">
              <a:lnSpc>
                <a:spcPts val="3500"/>
              </a:lnSpc>
              <a:spcBef>
                <a:spcPct val="0"/>
              </a:spcBef>
              <a:buFont typeface="Arial" panose="020B0604020202020204" pitchFamily="34" charset="0"/>
              <a:buChar char="•"/>
            </a:pPr>
            <a:r>
              <a:rPr lang="es-ES" sz="2600" dirty="0">
                <a:solidFill>
                  <a:schemeClr val="bg1"/>
                </a:solidFill>
                <a:latin typeface="Lato" panose="020F0502020204030203" pitchFamily="34" charset="0"/>
                <a:ea typeface="Lato" panose="020F0502020204030203" pitchFamily="34" charset="0"/>
                <a:cs typeface="Lato" panose="020F0502020204030203" pitchFamily="34" charset="0"/>
                <a:sym typeface="Lato Bold"/>
              </a:rPr>
              <a:t>Determinar un </a:t>
            </a:r>
            <a:r>
              <a:rPr lang="es-ES" sz="2600" dirty="0" err="1">
                <a:solidFill>
                  <a:schemeClr val="bg1"/>
                </a:solidFill>
                <a:latin typeface="Lato" panose="020F0502020204030203" pitchFamily="34" charset="0"/>
                <a:ea typeface="Lato" panose="020F0502020204030203" pitchFamily="34" charset="0"/>
                <a:cs typeface="Lato" panose="020F0502020204030203" pitchFamily="34" charset="0"/>
                <a:sym typeface="Lato Bold"/>
              </a:rPr>
              <a:t>insight</a:t>
            </a:r>
            <a:r>
              <a:rPr lang="es-ES" sz="2600" dirty="0">
                <a:solidFill>
                  <a:schemeClr val="bg1"/>
                </a:solidFill>
                <a:latin typeface="Lato" panose="020F0502020204030203" pitchFamily="34" charset="0"/>
                <a:ea typeface="Lato" panose="020F0502020204030203" pitchFamily="34" charset="0"/>
                <a:cs typeface="Lato" panose="020F0502020204030203" pitchFamily="34" charset="0"/>
                <a:sym typeface="Lato Bold"/>
              </a:rPr>
              <a:t> que involucre tanto la problemática como a este usuario en particular.</a:t>
            </a:r>
            <a:endParaRPr lang="en-US" sz="2600" dirty="0">
              <a:solidFill>
                <a:schemeClr val="bg1"/>
              </a:solidFill>
              <a:latin typeface="Lato" panose="020F0502020204030203" pitchFamily="34" charset="0"/>
              <a:ea typeface="Lato" panose="020F0502020204030203" pitchFamily="34" charset="0"/>
              <a:cs typeface="Lato" panose="020F0502020204030203" pitchFamily="34" charset="0"/>
              <a:sym typeface="Lato Bold"/>
            </a:endParaRPr>
          </a:p>
          <a:p>
            <a:pPr marL="342900" indent="-342900" algn="l">
              <a:lnSpc>
                <a:spcPts val="3500"/>
              </a:lnSpc>
              <a:spcBef>
                <a:spcPct val="0"/>
              </a:spcBef>
              <a:buFont typeface="Arial" panose="020B0604020202020204" pitchFamily="34" charset="0"/>
              <a:buChar char="•"/>
            </a:pPr>
            <a:endParaRPr lang="en-US" sz="2800" dirty="0">
              <a:solidFill>
                <a:schemeClr val="bg1"/>
              </a:solidFill>
              <a:latin typeface="Lato" panose="020F0502020204030203" pitchFamily="34" charset="0"/>
              <a:ea typeface="Lato" panose="020F0502020204030203" pitchFamily="34" charset="0"/>
              <a:cs typeface="Lato" panose="020F0502020204030203" pitchFamily="34" charset="0"/>
              <a:sym typeface="Lato Bold"/>
            </a:endParaRPr>
          </a:p>
        </p:txBody>
      </p:sp>
      <p:sp>
        <p:nvSpPr>
          <p:cNvPr id="15" name="TextBox 15">
            <a:extLst>
              <a:ext uri="{FF2B5EF4-FFF2-40B4-BE49-F238E27FC236}">
                <a16:creationId xmlns:a16="http://schemas.microsoft.com/office/drawing/2014/main" id="{27433B8A-FF25-6ABA-9034-1AA9BD5242ED}"/>
              </a:ext>
            </a:extLst>
          </p:cNvPr>
          <p:cNvSpPr txBox="1"/>
          <p:nvPr/>
        </p:nvSpPr>
        <p:spPr>
          <a:xfrm>
            <a:off x="5922931" y="2812535"/>
            <a:ext cx="3253027" cy="755784"/>
          </a:xfrm>
          <a:prstGeom prst="rect">
            <a:avLst/>
          </a:prstGeom>
        </p:spPr>
        <p:txBody>
          <a:bodyPr lIns="0" tIns="0" rIns="0" bIns="0" rtlCol="0" anchor="t">
            <a:spAutoFit/>
          </a:bodyPr>
          <a:lstStyle/>
          <a:p>
            <a:pPr algn="ctr">
              <a:lnSpc>
                <a:spcPts val="3079"/>
              </a:lnSpc>
              <a:spcBef>
                <a:spcPct val="0"/>
              </a:spcBef>
            </a:pPr>
            <a:br>
              <a:rPr lang="es-ES" sz="2400" dirty="0"/>
            </a:br>
            <a:endParaRPr lang="en-US" sz="2199" dirty="0">
              <a:solidFill>
                <a:srgbClr val="E5E1DA"/>
              </a:solidFill>
              <a:latin typeface="Lato"/>
              <a:ea typeface="Lato"/>
              <a:cs typeface="Lato"/>
              <a:sym typeface="Lato"/>
            </a:endParaRPr>
          </a:p>
        </p:txBody>
      </p:sp>
      <p:sp>
        <p:nvSpPr>
          <p:cNvPr id="17" name="TextBox 17">
            <a:extLst>
              <a:ext uri="{FF2B5EF4-FFF2-40B4-BE49-F238E27FC236}">
                <a16:creationId xmlns:a16="http://schemas.microsoft.com/office/drawing/2014/main" id="{B1D4AC98-9722-35FC-8CB0-CFB8E5D7E39A}"/>
              </a:ext>
            </a:extLst>
          </p:cNvPr>
          <p:cNvSpPr txBox="1"/>
          <p:nvPr/>
        </p:nvSpPr>
        <p:spPr>
          <a:xfrm>
            <a:off x="10304796" y="2812535"/>
            <a:ext cx="7395999" cy="755784"/>
          </a:xfrm>
          <a:prstGeom prst="rect">
            <a:avLst/>
          </a:prstGeom>
        </p:spPr>
        <p:txBody>
          <a:bodyPr wrap="square" lIns="0" tIns="0" rIns="0" bIns="0" rtlCol="0" anchor="t">
            <a:spAutoFit/>
          </a:bodyPr>
          <a:lstStyle/>
          <a:p>
            <a:pPr algn="ctr">
              <a:lnSpc>
                <a:spcPts val="3079"/>
              </a:lnSpc>
              <a:spcBef>
                <a:spcPct val="0"/>
              </a:spcBef>
            </a:pPr>
            <a:br>
              <a:rPr lang="es-ES" sz="2400" dirty="0"/>
            </a:br>
            <a:endParaRPr lang="en-US" sz="2199" dirty="0">
              <a:solidFill>
                <a:srgbClr val="E5E1DA"/>
              </a:solidFill>
              <a:latin typeface="Lato"/>
              <a:ea typeface="Lato"/>
              <a:cs typeface="Lato"/>
              <a:sym typeface="Lato"/>
            </a:endParaRPr>
          </a:p>
        </p:txBody>
      </p:sp>
      <p:sp>
        <p:nvSpPr>
          <p:cNvPr id="3" name="CuadroTexto 2">
            <a:extLst>
              <a:ext uri="{FF2B5EF4-FFF2-40B4-BE49-F238E27FC236}">
                <a16:creationId xmlns:a16="http://schemas.microsoft.com/office/drawing/2014/main" id="{2283FC02-E51B-1E69-F4AB-4BEC026A7252}"/>
              </a:ext>
            </a:extLst>
          </p:cNvPr>
          <p:cNvSpPr txBox="1"/>
          <p:nvPr/>
        </p:nvSpPr>
        <p:spPr>
          <a:xfrm>
            <a:off x="765692" y="2339448"/>
            <a:ext cx="9382125" cy="7402026"/>
          </a:xfrm>
          <a:prstGeom prst="rect">
            <a:avLst/>
          </a:prstGeom>
          <a:noFill/>
        </p:spPr>
        <p:txBody>
          <a:bodyPr wrap="square">
            <a:spAutoFit/>
          </a:bodyPr>
          <a:lstStyle/>
          <a:p>
            <a:pPr marL="457200" indent="-457200" algn="just">
              <a:buFont typeface="Arial" panose="020B0604020202020204" pitchFamily="34" charset="0"/>
              <a:buChar char="•"/>
            </a:pPr>
            <a:r>
              <a:rPr lang="es-ES" sz="2500" b="0" i="0" dirty="0">
                <a:solidFill>
                  <a:srgbClr val="FFFFFF"/>
                </a:solidFill>
                <a:effectLst/>
                <a:latin typeface="Open Sans" panose="020B0606030504020204" pitchFamily="34" charset="0"/>
              </a:rPr>
              <a:t>Milka, 68 años, vive en Avellaneda. Tiene problemas de columna, lo que le ocasiona dificultades para su movilidad. </a:t>
            </a:r>
          </a:p>
          <a:p>
            <a:pPr marL="457200" indent="-457200" algn="just">
              <a:buFont typeface="Arial" panose="020B0604020202020204" pitchFamily="34" charset="0"/>
              <a:buChar char="•"/>
            </a:pPr>
            <a:r>
              <a:rPr lang="es-ES" sz="2500" dirty="0">
                <a:solidFill>
                  <a:srgbClr val="FFFFFF"/>
                </a:solidFill>
                <a:latin typeface="Open Sans" panose="020B0606030504020204" pitchFamily="34" charset="0"/>
              </a:rPr>
              <a:t>Roxana, 48 años, </a:t>
            </a:r>
            <a:r>
              <a:rPr lang="es-ES" sz="2500" b="0" i="0" dirty="0">
                <a:solidFill>
                  <a:srgbClr val="FFFFFF"/>
                </a:solidFill>
                <a:effectLst/>
                <a:latin typeface="Open Sans" panose="020B0606030504020204" pitchFamily="34" charset="0"/>
              </a:rPr>
              <a:t>vive en</a:t>
            </a:r>
            <a:r>
              <a:rPr lang="es-ES" sz="2500" dirty="0">
                <a:solidFill>
                  <a:srgbClr val="FFFFFF"/>
                </a:solidFill>
                <a:latin typeface="Open Sans" panose="020B0606030504020204" pitchFamily="34" charset="0"/>
              </a:rPr>
              <a:t> Lanús. Su hija de 17 años es discapacitada psico-</a:t>
            </a:r>
            <a:r>
              <a:rPr lang="es-ES" sz="2500" dirty="0" err="1">
                <a:solidFill>
                  <a:srgbClr val="FFFFFF"/>
                </a:solidFill>
                <a:latin typeface="Open Sans" panose="020B0606030504020204" pitchFamily="34" charset="0"/>
              </a:rPr>
              <a:t>motríz</a:t>
            </a:r>
            <a:r>
              <a:rPr lang="es-ES" sz="2500" dirty="0">
                <a:solidFill>
                  <a:srgbClr val="FFFFFF"/>
                </a:solidFill>
                <a:latin typeface="Open Sans" panose="020B0606030504020204" pitchFamily="34" charset="0"/>
              </a:rPr>
              <a:t>, enfrentan diariamente los retos que ocasiona la falta de accesibilidad.</a:t>
            </a:r>
          </a:p>
          <a:p>
            <a:pPr marL="457200" indent="-457200" algn="just">
              <a:buFont typeface="Arial" panose="020B0604020202020204" pitchFamily="34" charset="0"/>
              <a:buChar char="•"/>
            </a:pPr>
            <a:r>
              <a:rPr lang="es-ES" sz="2500" b="0" i="0" dirty="0">
                <a:solidFill>
                  <a:srgbClr val="FFFFFF"/>
                </a:solidFill>
                <a:effectLst/>
                <a:latin typeface="Open Sans" panose="020B0606030504020204" pitchFamily="34" charset="0"/>
              </a:rPr>
              <a:t>Martín, 28 años, vive en Almagro. Su lesión medular lo llevó al uso de silla de ruedas. Es un deportista paralímpico, y luch</a:t>
            </a:r>
            <a:r>
              <a:rPr lang="es-ES" sz="2500" dirty="0">
                <a:solidFill>
                  <a:srgbClr val="FFFFFF"/>
                </a:solidFill>
                <a:latin typeface="Open Sans" panose="020B0606030504020204" pitchFamily="34" charset="0"/>
              </a:rPr>
              <a:t>a por los derechos de los discapacitados.</a:t>
            </a:r>
          </a:p>
          <a:p>
            <a:pPr marL="457200" indent="-457200" algn="just">
              <a:buFont typeface="Arial" panose="020B0604020202020204" pitchFamily="34" charset="0"/>
              <a:buChar char="•"/>
            </a:pPr>
            <a:r>
              <a:rPr lang="es-ES" sz="2500" b="0" i="0" dirty="0">
                <a:solidFill>
                  <a:srgbClr val="FFFFFF"/>
                </a:solidFill>
                <a:effectLst/>
                <a:latin typeface="Open Sans" panose="020B0606030504020204" pitchFamily="34" charset="0"/>
              </a:rPr>
              <a:t>Camila, 16 años, vive en San Martín. </a:t>
            </a:r>
            <a:r>
              <a:rPr lang="es-ES" sz="2500" dirty="0">
                <a:solidFill>
                  <a:srgbClr val="FFFFFF"/>
                </a:solidFill>
                <a:latin typeface="Open Sans" panose="020B0606030504020204" pitchFamily="34" charset="0"/>
              </a:rPr>
              <a:t>Padece una malformación en su pierna izquierda, utiliza un bastón para movilizarse. </a:t>
            </a:r>
            <a:r>
              <a:rPr lang="es-ES" sz="2500" b="0" i="0" dirty="0">
                <a:solidFill>
                  <a:srgbClr val="FFFFFF"/>
                </a:solidFill>
                <a:effectLst/>
                <a:latin typeface="Open Sans" panose="020B0606030504020204" pitchFamily="34" charset="0"/>
              </a:rPr>
              <a:t> Se encuentra cursando su educación secundaria, y no le resulta fácil realizar las mismas actividades que sus compañeros.</a:t>
            </a:r>
          </a:p>
          <a:p>
            <a:pPr marL="457200" indent="-457200" algn="just">
              <a:buFont typeface="Arial" panose="020B0604020202020204" pitchFamily="34" charset="0"/>
              <a:buChar char="•"/>
            </a:pPr>
            <a:r>
              <a:rPr lang="es-ES" sz="2500" dirty="0">
                <a:solidFill>
                  <a:srgbClr val="FFFFFF"/>
                </a:solidFill>
                <a:latin typeface="Open Sans" panose="020B0606030504020204" pitchFamily="34" charset="0"/>
              </a:rPr>
              <a:t>Nicolás, 64 años,</a:t>
            </a:r>
            <a:r>
              <a:rPr lang="es-ES" sz="2500" b="0" i="0" dirty="0">
                <a:solidFill>
                  <a:srgbClr val="FFFFFF"/>
                </a:solidFill>
                <a:effectLst/>
                <a:latin typeface="Open Sans" panose="020B0606030504020204" pitchFamily="34" charset="0"/>
              </a:rPr>
              <a:t> vive en Martínez. </a:t>
            </a:r>
            <a:r>
              <a:rPr lang="es-ES" sz="2500" dirty="0">
                <a:solidFill>
                  <a:srgbClr val="FFFFFF"/>
                </a:solidFill>
                <a:latin typeface="Open Sans" panose="020B0606030504020204" pitchFamily="34" charset="0"/>
              </a:rPr>
              <a:t>De pequeño sufrió </a:t>
            </a:r>
            <a:r>
              <a:rPr lang="es-ES" sz="2500" dirty="0" err="1">
                <a:solidFill>
                  <a:srgbClr val="FFFFFF"/>
                </a:solidFill>
                <a:latin typeface="Open Sans" panose="020B0606030504020204" pitchFamily="34" charset="0"/>
              </a:rPr>
              <a:t>Poliomelitis</a:t>
            </a:r>
            <a:r>
              <a:rPr lang="es-ES" sz="2500" dirty="0">
                <a:solidFill>
                  <a:srgbClr val="FFFFFF"/>
                </a:solidFill>
                <a:latin typeface="Open Sans" panose="020B0606030504020204" pitchFamily="34" charset="0"/>
              </a:rPr>
              <a:t>, eso le generó una discapacidad en sus miembros inferiores. </a:t>
            </a:r>
            <a:r>
              <a:rPr lang="es-ES" sz="2500" b="0" i="0" dirty="0">
                <a:solidFill>
                  <a:srgbClr val="FFFFFF"/>
                </a:solidFill>
                <a:effectLst/>
                <a:latin typeface="Open Sans" panose="020B0606030504020204" pitchFamily="34" charset="0"/>
              </a:rPr>
              <a:t>Es arquitecto, toda su vida se enfrentó a la falta de accesibilidad. Desde su profesión trata de concientizar y crear espacios accesibles.</a:t>
            </a:r>
          </a:p>
        </p:txBody>
      </p:sp>
      <p:grpSp>
        <p:nvGrpSpPr>
          <p:cNvPr id="4" name="Group 17">
            <a:extLst>
              <a:ext uri="{FF2B5EF4-FFF2-40B4-BE49-F238E27FC236}">
                <a16:creationId xmlns:a16="http://schemas.microsoft.com/office/drawing/2014/main" id="{351B0E4D-4E2F-422F-2623-AB249533A730}"/>
              </a:ext>
            </a:extLst>
          </p:cNvPr>
          <p:cNvGrpSpPr/>
          <p:nvPr/>
        </p:nvGrpSpPr>
        <p:grpSpPr>
          <a:xfrm>
            <a:off x="534529" y="99239"/>
            <a:ext cx="11761329" cy="1450693"/>
            <a:chOff x="-4230" y="-38100"/>
            <a:chExt cx="4044065" cy="209401"/>
          </a:xfrm>
        </p:grpSpPr>
        <p:sp>
          <p:nvSpPr>
            <p:cNvPr id="5" name="Freeform 18">
              <a:extLst>
                <a:ext uri="{FF2B5EF4-FFF2-40B4-BE49-F238E27FC236}">
                  <a16:creationId xmlns:a16="http://schemas.microsoft.com/office/drawing/2014/main" id="{90711556-0C55-3D9C-B1D1-5DA682A3DCD6}"/>
                </a:ext>
              </a:extLst>
            </p:cNvPr>
            <p:cNvSpPr/>
            <p:nvPr/>
          </p:nvSpPr>
          <p:spPr>
            <a:xfrm>
              <a:off x="-4230" y="-11603"/>
              <a:ext cx="4039835" cy="171301"/>
            </a:xfrm>
            <a:custGeom>
              <a:avLst/>
              <a:gdLst/>
              <a:ahLst/>
              <a:cxnLst/>
              <a:rect l="l" t="t" r="r" b="b"/>
              <a:pathLst>
                <a:path w="4039835" h="171301">
                  <a:moveTo>
                    <a:pt x="30284" y="0"/>
                  </a:moveTo>
                  <a:lnTo>
                    <a:pt x="4009551" y="0"/>
                  </a:lnTo>
                  <a:cubicBezTo>
                    <a:pt x="4026276" y="0"/>
                    <a:pt x="4039835" y="13559"/>
                    <a:pt x="4039835" y="30284"/>
                  </a:cubicBezTo>
                  <a:lnTo>
                    <a:pt x="4039835" y="141018"/>
                  </a:lnTo>
                  <a:cubicBezTo>
                    <a:pt x="4039835" y="157743"/>
                    <a:pt x="4026276" y="171301"/>
                    <a:pt x="4009551" y="171301"/>
                  </a:cubicBezTo>
                  <a:lnTo>
                    <a:pt x="30284" y="171301"/>
                  </a:lnTo>
                  <a:cubicBezTo>
                    <a:pt x="13559" y="171301"/>
                    <a:pt x="0" y="157743"/>
                    <a:pt x="0" y="141018"/>
                  </a:cubicBezTo>
                  <a:lnTo>
                    <a:pt x="0" y="30284"/>
                  </a:lnTo>
                  <a:cubicBezTo>
                    <a:pt x="0" y="13559"/>
                    <a:pt x="13559" y="0"/>
                    <a:pt x="30284" y="0"/>
                  </a:cubicBezTo>
                  <a:close/>
                </a:path>
              </a:pathLst>
            </a:custGeom>
            <a:solidFill>
              <a:srgbClr val="000000">
                <a:alpha val="0"/>
              </a:srgbClr>
            </a:solidFill>
            <a:ln w="38100" cap="rnd">
              <a:solidFill>
                <a:srgbClr val="FBF9F1"/>
              </a:solidFill>
              <a:prstDash val="solid"/>
              <a:round/>
            </a:ln>
          </p:spPr>
          <p:txBody>
            <a:bodyPr/>
            <a:lstStyle/>
            <a:p>
              <a:endParaRPr lang="es-AR"/>
            </a:p>
          </p:txBody>
        </p:sp>
        <p:sp>
          <p:nvSpPr>
            <p:cNvPr id="8" name="TextBox 19">
              <a:extLst>
                <a:ext uri="{FF2B5EF4-FFF2-40B4-BE49-F238E27FC236}">
                  <a16:creationId xmlns:a16="http://schemas.microsoft.com/office/drawing/2014/main" id="{F5550D6D-7A2B-41AD-160F-AB00729333C9}"/>
                </a:ext>
              </a:extLst>
            </p:cNvPr>
            <p:cNvSpPr txBox="1"/>
            <p:nvPr/>
          </p:nvSpPr>
          <p:spPr>
            <a:xfrm>
              <a:off x="0" y="-38100"/>
              <a:ext cx="4039835" cy="209401"/>
            </a:xfrm>
            <a:prstGeom prst="rect">
              <a:avLst/>
            </a:prstGeom>
          </p:spPr>
          <p:txBody>
            <a:bodyPr lIns="50800" tIns="50800" rIns="50800" bIns="50800" rtlCol="0" anchor="ctr"/>
            <a:lstStyle/>
            <a:p>
              <a:pPr algn="ctr">
                <a:lnSpc>
                  <a:spcPts val="2659"/>
                </a:lnSpc>
              </a:pPr>
              <a:endParaRPr/>
            </a:p>
          </p:txBody>
        </p:sp>
      </p:grpSp>
    </p:spTree>
    <p:extLst>
      <p:ext uri="{BB962C8B-B14F-4D97-AF65-F5344CB8AC3E}">
        <p14:creationId xmlns:p14="http://schemas.microsoft.com/office/powerpoint/2010/main" val="2889925199"/>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a:extLst>
            <a:ext uri="{FF2B5EF4-FFF2-40B4-BE49-F238E27FC236}">
              <a16:creationId xmlns:a16="http://schemas.microsoft.com/office/drawing/2014/main" id="{04D1A985-50B3-37AC-A92A-F203F2457CAE}"/>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000A6AFF-67E3-0430-C597-7B3C2F9B33A6}"/>
              </a:ext>
            </a:extLst>
          </p:cNvPr>
          <p:cNvSpPr/>
          <p:nvPr/>
        </p:nvSpPr>
        <p:spPr>
          <a:xfrm rot="8815126">
            <a:off x="16013262" y="-2072516"/>
            <a:ext cx="15810293" cy="15346627"/>
          </a:xfrm>
          <a:custGeom>
            <a:avLst/>
            <a:gdLst/>
            <a:ahLst/>
            <a:cxnLst/>
            <a:rect l="l" t="t" r="r" b="b"/>
            <a:pathLst>
              <a:path w="10128448" h="10895890">
                <a:moveTo>
                  <a:pt x="0" y="0"/>
                </a:moveTo>
                <a:lnTo>
                  <a:pt x="10128448" y="0"/>
                </a:lnTo>
                <a:lnTo>
                  <a:pt x="10128448" y="10895890"/>
                </a:lnTo>
                <a:lnTo>
                  <a:pt x="0" y="10895890"/>
                </a:lnTo>
                <a:lnTo>
                  <a:pt x="0" y="0"/>
                </a:lnTo>
                <a:close/>
              </a:path>
            </a:pathLst>
          </a:custGeom>
          <a:blipFill>
            <a:blip r:embed="rId2"/>
            <a:stretch>
              <a:fillRect l="-157" r="-157"/>
            </a:stretch>
          </a:blipFill>
        </p:spPr>
        <p:txBody>
          <a:bodyPr/>
          <a:lstStyle/>
          <a:p>
            <a:endParaRPr lang="es-AR" dirty="0"/>
          </a:p>
        </p:txBody>
      </p:sp>
      <p:sp>
        <p:nvSpPr>
          <p:cNvPr id="6" name="Freeform 6">
            <a:extLst>
              <a:ext uri="{FF2B5EF4-FFF2-40B4-BE49-F238E27FC236}">
                <a16:creationId xmlns:a16="http://schemas.microsoft.com/office/drawing/2014/main" id="{FDC95B1B-EF6E-0FEE-911E-AE68091F3989}"/>
              </a:ext>
            </a:extLst>
          </p:cNvPr>
          <p:cNvSpPr/>
          <p:nvPr/>
        </p:nvSpPr>
        <p:spPr>
          <a:xfrm>
            <a:off x="366539" y="2007660"/>
            <a:ext cx="408164" cy="411249"/>
          </a:xfrm>
          <a:custGeom>
            <a:avLst/>
            <a:gdLst/>
            <a:ahLst/>
            <a:cxnLst/>
            <a:rect l="l" t="t" r="r" b="b"/>
            <a:pathLst>
              <a:path w="408164" h="411249">
                <a:moveTo>
                  <a:pt x="0" y="0"/>
                </a:moveTo>
                <a:lnTo>
                  <a:pt x="408164" y="0"/>
                </a:lnTo>
                <a:lnTo>
                  <a:pt x="408164" y="411249"/>
                </a:lnTo>
                <a:lnTo>
                  <a:pt x="0" y="411249"/>
                </a:lnTo>
                <a:lnTo>
                  <a:pt x="0" y="0"/>
                </a:lnTo>
                <a:close/>
              </a:path>
            </a:pathLst>
          </a:custGeom>
          <a:blipFill>
            <a:blip r:embed="rId3"/>
            <a:stretch>
              <a:fillRect/>
            </a:stretch>
          </a:blipFill>
        </p:spPr>
        <p:txBody>
          <a:bodyPr/>
          <a:lstStyle/>
          <a:p>
            <a:endParaRPr lang="es-AR"/>
          </a:p>
        </p:txBody>
      </p:sp>
      <p:sp>
        <p:nvSpPr>
          <p:cNvPr id="11" name="TextBox 11">
            <a:extLst>
              <a:ext uri="{FF2B5EF4-FFF2-40B4-BE49-F238E27FC236}">
                <a16:creationId xmlns:a16="http://schemas.microsoft.com/office/drawing/2014/main" id="{71AAEADE-52F2-8998-3B06-B03CD4C03194}"/>
              </a:ext>
            </a:extLst>
          </p:cNvPr>
          <p:cNvSpPr txBox="1"/>
          <p:nvPr/>
        </p:nvSpPr>
        <p:spPr>
          <a:xfrm>
            <a:off x="990600" y="1552437"/>
            <a:ext cx="15697200" cy="9845067"/>
          </a:xfrm>
          <a:prstGeom prst="rect">
            <a:avLst/>
          </a:prstGeom>
        </p:spPr>
        <p:txBody>
          <a:bodyPr wrap="square" lIns="0" tIns="0" rIns="0" bIns="0" rtlCol="0" anchor="t">
            <a:spAutoFit/>
          </a:bodyPr>
          <a:lstStyle/>
          <a:p>
            <a:pPr algn="l">
              <a:lnSpc>
                <a:spcPts val="3500"/>
              </a:lnSpc>
              <a:spcBef>
                <a:spcPct val="0"/>
              </a:spcBef>
            </a:pPr>
            <a:r>
              <a:rPr lang="en-US" sz="2500" b="1" dirty="0">
                <a:solidFill>
                  <a:srgbClr val="FFD944"/>
                </a:solidFill>
                <a:latin typeface="Lato Bold"/>
                <a:ea typeface="Lato Bold"/>
                <a:cs typeface="Lato Bold"/>
                <a:sym typeface="Lato Bold"/>
              </a:rPr>
              <a:t> </a:t>
            </a:r>
          </a:p>
          <a:p>
            <a:pPr algn="l">
              <a:lnSpc>
                <a:spcPts val="3500"/>
              </a:lnSpc>
              <a:spcBef>
                <a:spcPct val="0"/>
              </a:spcBef>
            </a:pPr>
            <a:r>
              <a:rPr lang="en-US" sz="2500" b="1" dirty="0" err="1">
                <a:solidFill>
                  <a:srgbClr val="FFD944"/>
                </a:solidFill>
                <a:latin typeface="Lato Bold"/>
                <a:ea typeface="Lato Bold"/>
                <a:cs typeface="Lato Bold"/>
                <a:sym typeface="Lato Bold"/>
              </a:rPr>
              <a:t>Preguntas</a:t>
            </a:r>
            <a:r>
              <a:rPr lang="en-US" sz="2500" b="1" dirty="0">
                <a:solidFill>
                  <a:srgbClr val="FFD944"/>
                </a:solidFill>
                <a:latin typeface="Lato Bold"/>
                <a:ea typeface="Lato Bold"/>
                <a:cs typeface="Lato Bold"/>
                <a:sym typeface="Lato Bold"/>
              </a:rPr>
              <a:t> </a:t>
            </a:r>
            <a:r>
              <a:rPr lang="en-US" sz="2500" b="1" dirty="0" err="1">
                <a:solidFill>
                  <a:srgbClr val="FFD944"/>
                </a:solidFill>
                <a:latin typeface="Lato Bold"/>
                <a:ea typeface="Lato Bold"/>
                <a:cs typeface="Lato Bold"/>
                <a:sym typeface="Lato Bold"/>
              </a:rPr>
              <a:t>realizadas</a:t>
            </a:r>
            <a:r>
              <a:rPr lang="en-US" sz="2500" b="1" dirty="0">
                <a:solidFill>
                  <a:srgbClr val="FFD944"/>
                </a:solidFill>
                <a:latin typeface="Lato Bold"/>
                <a:ea typeface="Lato Bold"/>
                <a:cs typeface="Lato Bold"/>
                <a:sym typeface="Lato Bold"/>
              </a:rPr>
              <a:t>:</a:t>
            </a:r>
          </a:p>
          <a:p>
            <a:pPr algn="l">
              <a:lnSpc>
                <a:spcPts val="3500"/>
              </a:lnSpc>
              <a:spcBef>
                <a:spcPct val="0"/>
              </a:spcBef>
            </a:pPr>
            <a:endParaRPr lang="en-US" sz="2400" b="1" dirty="0">
              <a:solidFill>
                <a:schemeClr val="bg1"/>
              </a:solidFill>
              <a:latin typeface="Open Sans SemiBold" panose="020F0502020204030204" pitchFamily="34" charset="0"/>
              <a:ea typeface="Open Sans SemiBold" panose="020F0502020204030204" pitchFamily="34" charset="0"/>
              <a:cs typeface="Open Sans SemiBold" panose="020F0502020204030204" pitchFamily="34" charset="0"/>
              <a:sym typeface="Lato Bold"/>
            </a:endParaRPr>
          </a:p>
          <a:p>
            <a:pPr marL="342900" indent="-342900">
              <a:lnSpc>
                <a:spcPts val="3500"/>
              </a:lnSpc>
              <a:spcBef>
                <a:spcPct val="0"/>
              </a:spcBef>
              <a:buFont typeface="Arial" panose="020B0604020202020204" pitchFamily="34" charset="0"/>
              <a:buChar char="•"/>
            </a:pPr>
            <a:r>
              <a:rPr lang="es-AR" b="1" kern="100" dirty="0">
                <a:solidFill>
                  <a:schemeClr val="bg1"/>
                </a:solidFill>
                <a:effectLst/>
                <a:latin typeface="Open Sans SemiBold" panose="020F0502020204030204" pitchFamily="34" charset="0"/>
                <a:ea typeface="Open Sans SemiBold" panose="020F0502020204030204" pitchFamily="34" charset="0"/>
                <a:cs typeface="Open Sans SemiBold" panose="020F0502020204030204" pitchFamily="34" charset="0"/>
              </a:rPr>
              <a:t>¿Podrías compartir con nosotros un poco de tu experiencia personal respecto a la discapacidad motriz y cómo influye en tu día a día?</a:t>
            </a:r>
          </a:p>
          <a:p>
            <a:pPr>
              <a:lnSpc>
                <a:spcPts val="3500"/>
              </a:lnSpc>
              <a:spcBef>
                <a:spcPct val="0"/>
              </a:spcBef>
            </a:pPr>
            <a:endParaRPr lang="es-AR" b="1" kern="100" dirty="0">
              <a:solidFill>
                <a:schemeClr val="bg1"/>
              </a:solidFill>
              <a:effectLst/>
              <a:latin typeface="Open Sans SemiBold" panose="020B0706030804020204" pitchFamily="34" charset="0"/>
              <a:ea typeface="Open Sans SemiBold" panose="020B0706030804020204" pitchFamily="34" charset="0"/>
              <a:cs typeface="Open Sans SemiBold" panose="020B0706030804020204" pitchFamily="34" charset="0"/>
            </a:endParaRPr>
          </a:p>
          <a:p>
            <a:pPr marL="342900" indent="-342900">
              <a:lnSpc>
                <a:spcPts val="3500"/>
              </a:lnSpc>
              <a:spcBef>
                <a:spcPct val="0"/>
              </a:spcBef>
              <a:buFont typeface="Arial" panose="020B0604020202020204" pitchFamily="34" charset="0"/>
              <a:buChar char="•"/>
            </a:pPr>
            <a:r>
              <a:rPr lang="es-AR" b="1" kern="100" dirty="0">
                <a:solidFill>
                  <a:schemeClr val="bg1"/>
                </a:solidFill>
                <a:effectLst/>
                <a:latin typeface="Open Sans SemiBold" panose="020B0706030804020204" pitchFamily="34" charset="0"/>
                <a:ea typeface="Open Sans SemiBold" panose="020B0706030804020204" pitchFamily="34" charset="0"/>
                <a:cs typeface="Open Sans SemiBold" panose="020B0706030804020204" pitchFamily="34" charset="0"/>
              </a:rPr>
              <a:t>En tu opinión, ¿cuáles son los principales retos a los que se enfrentan las personas con discapacidad motriz en cuanto a accesibilidad en espacios públicos?</a:t>
            </a:r>
          </a:p>
          <a:p>
            <a:pPr marL="342900" indent="-342900">
              <a:lnSpc>
                <a:spcPts val="3500"/>
              </a:lnSpc>
              <a:spcBef>
                <a:spcPct val="0"/>
              </a:spcBef>
              <a:buFont typeface="Arial" panose="020B0604020202020204" pitchFamily="34" charset="0"/>
              <a:buChar char="•"/>
            </a:pPr>
            <a:endParaRPr lang="es-AR" sz="2400" b="1" kern="100" dirty="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endParaRPr>
          </a:p>
          <a:p>
            <a:pPr marL="342900" indent="-342900">
              <a:lnSpc>
                <a:spcPts val="3500"/>
              </a:lnSpc>
              <a:spcBef>
                <a:spcPct val="0"/>
              </a:spcBef>
              <a:buFont typeface="Arial" panose="020B0604020202020204" pitchFamily="34" charset="0"/>
              <a:buChar char="•"/>
            </a:pPr>
            <a:r>
              <a:rPr lang="es-AR" b="1" kern="100" dirty="0">
                <a:solidFill>
                  <a:schemeClr val="bg1"/>
                </a:solidFill>
                <a:effectLst/>
                <a:latin typeface="Open Sans SemiBold" panose="020B0706030804020204" pitchFamily="34" charset="0"/>
                <a:ea typeface="Open Sans SemiBold" panose="020B0706030804020204" pitchFamily="34" charset="0"/>
                <a:cs typeface="Open Sans SemiBold" panose="020B0706030804020204" pitchFamily="34" charset="0"/>
              </a:rPr>
              <a:t>¿Consideras que la infraestructura de las ciudades está suficientemente adaptada para personas con discapacidad motriz? ¿Qué aspectos crees que deberían mejorar?</a:t>
            </a:r>
            <a:endParaRPr lang="es-AR" kern="100" dirty="0">
              <a:solidFill>
                <a:schemeClr val="bg1"/>
              </a:solidFill>
              <a:effectLst/>
              <a:latin typeface="Open Sans SemiBold" panose="020B0706030804020204" pitchFamily="34" charset="0"/>
              <a:ea typeface="Open Sans SemiBold" panose="020B0706030804020204" pitchFamily="34" charset="0"/>
              <a:cs typeface="Open Sans SemiBold" panose="020B0706030804020204" pitchFamily="34" charset="0"/>
            </a:endParaRPr>
          </a:p>
          <a:p>
            <a:pPr marL="342900" indent="-342900">
              <a:lnSpc>
                <a:spcPts val="3500"/>
              </a:lnSpc>
              <a:spcBef>
                <a:spcPct val="0"/>
              </a:spcBef>
              <a:buFont typeface="Arial" panose="020B0604020202020204" pitchFamily="34" charset="0"/>
              <a:buChar char="•"/>
            </a:pPr>
            <a:endParaRPr lang="es-AR" sz="2400" kern="100" dirty="0">
              <a:solidFill>
                <a:schemeClr val="bg1"/>
              </a:solidFill>
              <a:effectLst/>
              <a:latin typeface="Open Sans SemiBold" panose="020B0706030804020204" pitchFamily="34" charset="0"/>
              <a:ea typeface="Open Sans SemiBold" panose="020B0706030804020204" pitchFamily="34" charset="0"/>
              <a:cs typeface="Open Sans SemiBold" panose="020B0706030804020204" pitchFamily="34" charset="0"/>
            </a:endParaRPr>
          </a:p>
          <a:p>
            <a:pPr marL="342900" indent="-342900">
              <a:lnSpc>
                <a:spcPts val="3500"/>
              </a:lnSpc>
              <a:spcBef>
                <a:spcPct val="0"/>
              </a:spcBef>
              <a:buFont typeface="Arial" panose="020B0604020202020204" pitchFamily="34" charset="0"/>
              <a:buChar char="•"/>
            </a:pPr>
            <a:r>
              <a:rPr lang="es-AR" b="1" kern="100" dirty="0">
                <a:solidFill>
                  <a:schemeClr val="bg1"/>
                </a:solidFill>
                <a:effectLst/>
                <a:latin typeface="Open Sans SemiBold" panose="020B0706030804020204" pitchFamily="34" charset="0"/>
                <a:ea typeface="Open Sans SemiBold" panose="020B0706030804020204" pitchFamily="34" charset="0"/>
                <a:cs typeface="Open Sans SemiBold" panose="020B0706030804020204" pitchFamily="34" charset="0"/>
              </a:rPr>
              <a:t>Desde tu experiencia, ¿cómo calificarías la respuesta de los servicios de transporte público hacia las personas con discapacidad motriz? ¿Qué cambios crees que serán necesarios?</a:t>
            </a:r>
            <a:endParaRPr lang="es-AR" kern="100" dirty="0">
              <a:solidFill>
                <a:schemeClr val="bg1"/>
              </a:solidFill>
              <a:effectLst/>
              <a:latin typeface="Open Sans SemiBold" panose="020B0706030804020204" pitchFamily="34" charset="0"/>
              <a:ea typeface="Open Sans SemiBold" panose="020B0706030804020204" pitchFamily="34" charset="0"/>
              <a:cs typeface="Open Sans SemiBold" panose="020B0706030804020204" pitchFamily="34" charset="0"/>
            </a:endParaRPr>
          </a:p>
          <a:p>
            <a:pPr marL="342900" indent="-342900">
              <a:lnSpc>
                <a:spcPts val="3500"/>
              </a:lnSpc>
              <a:spcBef>
                <a:spcPct val="0"/>
              </a:spcBef>
              <a:buFont typeface="Arial" panose="020B0604020202020204" pitchFamily="34" charset="0"/>
              <a:buChar char="•"/>
            </a:pPr>
            <a:endParaRPr lang="es-AR" kern="100" dirty="0">
              <a:solidFill>
                <a:schemeClr val="bg1"/>
              </a:solidFill>
              <a:effectLst/>
              <a:latin typeface="Open Sans SemiBold" panose="020B0706030804020204" pitchFamily="34" charset="0"/>
              <a:ea typeface="Open Sans SemiBold" panose="020B0706030804020204" pitchFamily="34" charset="0"/>
              <a:cs typeface="Open Sans SemiBold" panose="020B0706030804020204" pitchFamily="34" charset="0"/>
            </a:endParaRPr>
          </a:p>
          <a:p>
            <a:pPr marL="342900" indent="-342900">
              <a:lnSpc>
                <a:spcPts val="3500"/>
              </a:lnSpc>
              <a:spcBef>
                <a:spcPct val="0"/>
              </a:spcBef>
              <a:buFont typeface="Arial" panose="020B0604020202020204" pitchFamily="34" charset="0"/>
              <a:buChar char="•"/>
            </a:pPr>
            <a:r>
              <a:rPr lang="es-AR" b="1" kern="100" dirty="0">
                <a:solidFill>
                  <a:schemeClr val="bg1"/>
                </a:solidFill>
                <a:effectLst/>
                <a:latin typeface="Open Sans SemiBold" panose="020B0706030804020204" pitchFamily="34" charset="0"/>
                <a:ea typeface="Open Sans SemiBold" panose="020B0706030804020204" pitchFamily="34" charset="0"/>
                <a:cs typeface="Open Sans SemiBold" panose="020B0706030804020204" pitchFamily="34" charset="0"/>
              </a:rPr>
              <a:t>En términos de tecnología, ¿qué avances crees que han tenido un mayor impacto positivo en la vida de las personas con discapacidad motriz? ¿Y qué falta por mejorar?</a:t>
            </a:r>
            <a:endParaRPr lang="es-AR" kern="100" dirty="0">
              <a:solidFill>
                <a:schemeClr val="bg1"/>
              </a:solidFill>
              <a:effectLst/>
              <a:latin typeface="Open Sans SemiBold" panose="020B0706030804020204" pitchFamily="34" charset="0"/>
              <a:ea typeface="Open Sans SemiBold" panose="020B0706030804020204" pitchFamily="34" charset="0"/>
              <a:cs typeface="Open Sans SemiBold" panose="020B0706030804020204" pitchFamily="34" charset="0"/>
            </a:endParaRPr>
          </a:p>
          <a:p>
            <a:pPr marL="342900" indent="-342900">
              <a:lnSpc>
                <a:spcPts val="3500"/>
              </a:lnSpc>
              <a:spcBef>
                <a:spcPct val="0"/>
              </a:spcBef>
              <a:buFont typeface="Arial" panose="020B0604020202020204" pitchFamily="34" charset="0"/>
              <a:buChar char="•"/>
            </a:pPr>
            <a:endParaRPr lang="es-AR" sz="2400" kern="100" dirty="0">
              <a:solidFill>
                <a:schemeClr val="bg1"/>
              </a:solidFill>
              <a:effectLst/>
              <a:latin typeface="Open Sans SemiBold" panose="020B0706030804020204" pitchFamily="34" charset="0"/>
              <a:ea typeface="Open Sans SemiBold" panose="020B0706030804020204" pitchFamily="34" charset="0"/>
              <a:cs typeface="Open Sans SemiBold" panose="020B0706030804020204" pitchFamily="34" charset="0"/>
            </a:endParaRPr>
          </a:p>
          <a:p>
            <a:pPr marL="342900" indent="-342900">
              <a:lnSpc>
                <a:spcPts val="3500"/>
              </a:lnSpc>
              <a:spcBef>
                <a:spcPct val="0"/>
              </a:spcBef>
              <a:buFont typeface="Arial" panose="020B0604020202020204" pitchFamily="34" charset="0"/>
              <a:buChar char="•"/>
            </a:pPr>
            <a:r>
              <a:rPr lang="es-AR" b="1" kern="100" dirty="0">
                <a:solidFill>
                  <a:schemeClr val="bg1"/>
                </a:solidFill>
                <a:effectLst/>
                <a:latin typeface="Open Sans SemiBold" panose="020B0706030804020204" pitchFamily="34" charset="0"/>
                <a:ea typeface="Open Sans SemiBold" panose="020B0706030804020204" pitchFamily="34" charset="0"/>
                <a:cs typeface="Open Sans SemiBold" panose="020B0706030804020204" pitchFamily="34" charset="0"/>
              </a:rPr>
              <a:t>Por último, ¿qué mensaje te gustaría enviar a la sociedad en general para promover una mayor accesibilidad e inclusión para las personas con discapacidad motriz?</a:t>
            </a:r>
            <a:endParaRPr lang="es-AR" kern="100" dirty="0">
              <a:solidFill>
                <a:schemeClr val="bg1"/>
              </a:solidFill>
              <a:effectLst/>
              <a:latin typeface="Open Sans SemiBold" panose="020B0706030804020204" pitchFamily="34" charset="0"/>
              <a:ea typeface="Open Sans SemiBold" panose="020B0706030804020204" pitchFamily="34" charset="0"/>
              <a:cs typeface="Open Sans SemiBold" panose="020B0706030804020204" pitchFamily="34" charset="0"/>
            </a:endParaRPr>
          </a:p>
          <a:p>
            <a:pPr marL="342900" indent="-342900">
              <a:lnSpc>
                <a:spcPts val="3500"/>
              </a:lnSpc>
              <a:spcBef>
                <a:spcPct val="0"/>
              </a:spcBef>
              <a:buFont typeface="Arial" panose="020B0604020202020204" pitchFamily="34" charset="0"/>
              <a:buChar char="•"/>
            </a:pPr>
            <a:endParaRPr lang="es-AR" sz="2400" kern="100" dirty="0">
              <a:solidFill>
                <a:schemeClr val="bg1"/>
              </a:solidFill>
              <a:effectLst/>
              <a:latin typeface="Open Sans SemiBold" panose="020B0706030804020204" pitchFamily="34" charset="0"/>
              <a:ea typeface="Open Sans SemiBold" panose="020B0706030804020204" pitchFamily="34" charset="0"/>
              <a:cs typeface="Open Sans SemiBold" panose="020B0706030804020204" pitchFamily="34" charset="0"/>
            </a:endParaRPr>
          </a:p>
          <a:p>
            <a:pPr>
              <a:lnSpc>
                <a:spcPts val="3500"/>
              </a:lnSpc>
              <a:spcBef>
                <a:spcPct val="0"/>
              </a:spcBef>
            </a:pPr>
            <a:endParaRPr lang="es-AR" sz="2400" kern="100" dirty="0">
              <a:solidFill>
                <a:schemeClr val="bg1"/>
              </a:solidFill>
              <a:effectLst/>
              <a:latin typeface="Open Sans SemiBold" panose="020F0502020204030204" pitchFamily="34" charset="0"/>
              <a:ea typeface="Open Sans SemiBold" panose="020F0502020204030204" pitchFamily="34" charset="0"/>
              <a:cs typeface="Open Sans SemiBold" panose="020F0502020204030204" pitchFamily="34" charset="0"/>
            </a:endParaRPr>
          </a:p>
          <a:p>
            <a:pPr algn="l">
              <a:lnSpc>
                <a:spcPts val="3500"/>
              </a:lnSpc>
              <a:spcBef>
                <a:spcPct val="0"/>
              </a:spcBef>
            </a:pPr>
            <a:r>
              <a:rPr lang="en-US" sz="2500" b="1" dirty="0">
                <a:solidFill>
                  <a:schemeClr val="bg1"/>
                </a:solidFill>
                <a:latin typeface="Open Sans SemiBold" panose="020F0502020204030204" pitchFamily="34" charset="0"/>
                <a:ea typeface="Open Sans SemiBold" panose="020F0502020204030204" pitchFamily="34" charset="0"/>
                <a:cs typeface="Open Sans SemiBold" panose="020F0502020204030204" pitchFamily="34" charset="0"/>
                <a:sym typeface="Lato Bold"/>
              </a:rPr>
              <a:t> </a:t>
            </a:r>
          </a:p>
        </p:txBody>
      </p:sp>
      <p:sp>
        <p:nvSpPr>
          <p:cNvPr id="13" name="TextBox 13">
            <a:extLst>
              <a:ext uri="{FF2B5EF4-FFF2-40B4-BE49-F238E27FC236}">
                <a16:creationId xmlns:a16="http://schemas.microsoft.com/office/drawing/2014/main" id="{B52A631A-4B4E-0EB5-FF39-846ABDE8B41A}"/>
              </a:ext>
            </a:extLst>
          </p:cNvPr>
          <p:cNvSpPr txBox="1"/>
          <p:nvPr/>
        </p:nvSpPr>
        <p:spPr>
          <a:xfrm>
            <a:off x="1142545" y="430264"/>
            <a:ext cx="5717469" cy="850233"/>
          </a:xfrm>
          <a:prstGeom prst="rect">
            <a:avLst/>
          </a:prstGeom>
        </p:spPr>
        <p:txBody>
          <a:bodyPr lIns="0" tIns="0" rIns="0" bIns="0" rtlCol="0" anchor="t">
            <a:spAutoFit/>
          </a:bodyPr>
          <a:lstStyle/>
          <a:p>
            <a:pPr algn="l">
              <a:lnSpc>
                <a:spcPts val="6600"/>
              </a:lnSpc>
            </a:pPr>
            <a:r>
              <a:rPr lang="en-US" sz="6000" b="1" dirty="0">
                <a:solidFill>
                  <a:srgbClr val="FBF9F1"/>
                </a:solidFill>
                <a:latin typeface="Poppins Bold"/>
                <a:ea typeface="Poppins Bold"/>
                <a:cs typeface="Poppins Bold"/>
                <a:sym typeface="Poppins Bold"/>
              </a:rPr>
              <a:t>ENTREVISTAS</a:t>
            </a:r>
          </a:p>
        </p:txBody>
      </p:sp>
      <p:grpSp>
        <p:nvGrpSpPr>
          <p:cNvPr id="5" name="Group 17">
            <a:extLst>
              <a:ext uri="{FF2B5EF4-FFF2-40B4-BE49-F238E27FC236}">
                <a16:creationId xmlns:a16="http://schemas.microsoft.com/office/drawing/2014/main" id="{FAEB3330-2806-15CC-A469-50DC1B4E4E1A}"/>
              </a:ext>
            </a:extLst>
          </p:cNvPr>
          <p:cNvGrpSpPr/>
          <p:nvPr/>
        </p:nvGrpSpPr>
        <p:grpSpPr>
          <a:xfrm>
            <a:off x="354471" y="-91103"/>
            <a:ext cx="7284720" cy="1669114"/>
            <a:chOff x="-4230" y="-38100"/>
            <a:chExt cx="4044065" cy="209401"/>
          </a:xfrm>
        </p:grpSpPr>
        <p:sp>
          <p:nvSpPr>
            <p:cNvPr id="9" name="Freeform 18">
              <a:extLst>
                <a:ext uri="{FF2B5EF4-FFF2-40B4-BE49-F238E27FC236}">
                  <a16:creationId xmlns:a16="http://schemas.microsoft.com/office/drawing/2014/main" id="{AC8DE311-C3A2-0A2F-0BA4-485ABF49ACD8}"/>
                </a:ext>
              </a:extLst>
            </p:cNvPr>
            <p:cNvSpPr/>
            <p:nvPr/>
          </p:nvSpPr>
          <p:spPr>
            <a:xfrm>
              <a:off x="-4230" y="-11603"/>
              <a:ext cx="4039835" cy="171301"/>
            </a:xfrm>
            <a:custGeom>
              <a:avLst/>
              <a:gdLst/>
              <a:ahLst/>
              <a:cxnLst/>
              <a:rect l="l" t="t" r="r" b="b"/>
              <a:pathLst>
                <a:path w="4039835" h="171301">
                  <a:moveTo>
                    <a:pt x="30284" y="0"/>
                  </a:moveTo>
                  <a:lnTo>
                    <a:pt x="4009551" y="0"/>
                  </a:lnTo>
                  <a:cubicBezTo>
                    <a:pt x="4026276" y="0"/>
                    <a:pt x="4039835" y="13559"/>
                    <a:pt x="4039835" y="30284"/>
                  </a:cubicBezTo>
                  <a:lnTo>
                    <a:pt x="4039835" y="141018"/>
                  </a:lnTo>
                  <a:cubicBezTo>
                    <a:pt x="4039835" y="157743"/>
                    <a:pt x="4026276" y="171301"/>
                    <a:pt x="4009551" y="171301"/>
                  </a:cubicBezTo>
                  <a:lnTo>
                    <a:pt x="30284" y="171301"/>
                  </a:lnTo>
                  <a:cubicBezTo>
                    <a:pt x="13559" y="171301"/>
                    <a:pt x="0" y="157743"/>
                    <a:pt x="0" y="141018"/>
                  </a:cubicBezTo>
                  <a:lnTo>
                    <a:pt x="0" y="30284"/>
                  </a:lnTo>
                  <a:cubicBezTo>
                    <a:pt x="0" y="13559"/>
                    <a:pt x="13559" y="0"/>
                    <a:pt x="30284" y="0"/>
                  </a:cubicBezTo>
                  <a:close/>
                </a:path>
              </a:pathLst>
            </a:custGeom>
            <a:solidFill>
              <a:srgbClr val="000000">
                <a:alpha val="0"/>
              </a:srgbClr>
            </a:solidFill>
            <a:ln w="38100" cap="rnd">
              <a:solidFill>
                <a:srgbClr val="FBF9F1"/>
              </a:solidFill>
              <a:prstDash val="solid"/>
              <a:round/>
            </a:ln>
          </p:spPr>
          <p:txBody>
            <a:bodyPr/>
            <a:lstStyle/>
            <a:p>
              <a:endParaRPr lang="es-AR"/>
            </a:p>
          </p:txBody>
        </p:sp>
        <p:sp>
          <p:nvSpPr>
            <p:cNvPr id="10" name="TextBox 19">
              <a:extLst>
                <a:ext uri="{FF2B5EF4-FFF2-40B4-BE49-F238E27FC236}">
                  <a16:creationId xmlns:a16="http://schemas.microsoft.com/office/drawing/2014/main" id="{C60D977B-D3E0-789C-EBAA-0A038FD188ED}"/>
                </a:ext>
              </a:extLst>
            </p:cNvPr>
            <p:cNvSpPr txBox="1"/>
            <p:nvPr/>
          </p:nvSpPr>
          <p:spPr>
            <a:xfrm>
              <a:off x="0" y="-38100"/>
              <a:ext cx="4039835" cy="209401"/>
            </a:xfrm>
            <a:prstGeom prst="rect">
              <a:avLst/>
            </a:prstGeom>
          </p:spPr>
          <p:txBody>
            <a:bodyPr lIns="50800" tIns="50800" rIns="50800" bIns="50800" rtlCol="0" anchor="ctr"/>
            <a:lstStyle/>
            <a:p>
              <a:pPr algn="ctr">
                <a:lnSpc>
                  <a:spcPts val="2659"/>
                </a:lnSpc>
              </a:pPr>
              <a:endParaRPr/>
            </a:p>
          </p:txBody>
        </p:sp>
      </p:grpSp>
    </p:spTree>
    <p:extLst>
      <p:ext uri="{BB962C8B-B14F-4D97-AF65-F5344CB8AC3E}">
        <p14:creationId xmlns:p14="http://schemas.microsoft.com/office/powerpoint/2010/main" val="2039957722"/>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a:extLst>
            <a:ext uri="{FF2B5EF4-FFF2-40B4-BE49-F238E27FC236}">
              <a16:creationId xmlns:a16="http://schemas.microsoft.com/office/drawing/2014/main" id="{DD25F3BF-8D96-61A5-FBF1-DCA32D1EA31A}"/>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EF876A57-D6B2-10C2-8E46-3AFE55BE39EF}"/>
              </a:ext>
            </a:extLst>
          </p:cNvPr>
          <p:cNvSpPr/>
          <p:nvPr/>
        </p:nvSpPr>
        <p:spPr>
          <a:xfrm rot="6985389">
            <a:off x="14404111" y="-3133081"/>
            <a:ext cx="14813747" cy="14461452"/>
          </a:xfrm>
          <a:custGeom>
            <a:avLst/>
            <a:gdLst/>
            <a:ahLst/>
            <a:cxnLst/>
            <a:rect l="l" t="t" r="r" b="b"/>
            <a:pathLst>
              <a:path w="10128448" h="10895890">
                <a:moveTo>
                  <a:pt x="0" y="0"/>
                </a:moveTo>
                <a:lnTo>
                  <a:pt x="10128448" y="0"/>
                </a:lnTo>
                <a:lnTo>
                  <a:pt x="10128448" y="10895890"/>
                </a:lnTo>
                <a:lnTo>
                  <a:pt x="0" y="10895890"/>
                </a:lnTo>
                <a:lnTo>
                  <a:pt x="0" y="0"/>
                </a:lnTo>
                <a:close/>
              </a:path>
            </a:pathLst>
          </a:custGeom>
          <a:blipFill>
            <a:blip r:embed="rId2"/>
            <a:stretch>
              <a:fillRect l="-157" r="-157"/>
            </a:stretch>
          </a:blipFill>
        </p:spPr>
        <p:txBody>
          <a:bodyPr/>
          <a:lstStyle/>
          <a:p>
            <a:endParaRPr lang="es-AR" dirty="0"/>
          </a:p>
        </p:txBody>
      </p:sp>
      <p:sp>
        <p:nvSpPr>
          <p:cNvPr id="6" name="Freeform 6">
            <a:extLst>
              <a:ext uri="{FF2B5EF4-FFF2-40B4-BE49-F238E27FC236}">
                <a16:creationId xmlns:a16="http://schemas.microsoft.com/office/drawing/2014/main" id="{D7668282-2560-B842-DEF8-6D4A67E0CF67}"/>
              </a:ext>
            </a:extLst>
          </p:cNvPr>
          <p:cNvSpPr/>
          <p:nvPr/>
        </p:nvSpPr>
        <p:spPr>
          <a:xfrm>
            <a:off x="139853" y="3568319"/>
            <a:ext cx="408164" cy="411249"/>
          </a:xfrm>
          <a:custGeom>
            <a:avLst/>
            <a:gdLst/>
            <a:ahLst/>
            <a:cxnLst/>
            <a:rect l="l" t="t" r="r" b="b"/>
            <a:pathLst>
              <a:path w="408164" h="411249">
                <a:moveTo>
                  <a:pt x="0" y="0"/>
                </a:moveTo>
                <a:lnTo>
                  <a:pt x="408164" y="0"/>
                </a:lnTo>
                <a:lnTo>
                  <a:pt x="408164" y="411249"/>
                </a:lnTo>
                <a:lnTo>
                  <a:pt x="0" y="411249"/>
                </a:lnTo>
                <a:lnTo>
                  <a:pt x="0" y="0"/>
                </a:lnTo>
                <a:close/>
              </a:path>
            </a:pathLst>
          </a:custGeom>
          <a:blipFill>
            <a:blip r:embed="rId3"/>
            <a:stretch>
              <a:fillRect/>
            </a:stretch>
          </a:blipFill>
        </p:spPr>
        <p:txBody>
          <a:bodyPr/>
          <a:lstStyle/>
          <a:p>
            <a:endParaRPr lang="es-AR"/>
          </a:p>
        </p:txBody>
      </p:sp>
      <p:sp>
        <p:nvSpPr>
          <p:cNvPr id="7" name="Freeform 7">
            <a:extLst>
              <a:ext uri="{FF2B5EF4-FFF2-40B4-BE49-F238E27FC236}">
                <a16:creationId xmlns:a16="http://schemas.microsoft.com/office/drawing/2014/main" id="{D768B1AE-D0DE-9D99-C3F7-BBE496B132AC}"/>
              </a:ext>
            </a:extLst>
          </p:cNvPr>
          <p:cNvSpPr/>
          <p:nvPr/>
        </p:nvSpPr>
        <p:spPr>
          <a:xfrm>
            <a:off x="5729513" y="2476500"/>
            <a:ext cx="408164" cy="411249"/>
          </a:xfrm>
          <a:custGeom>
            <a:avLst/>
            <a:gdLst/>
            <a:ahLst/>
            <a:cxnLst/>
            <a:rect l="l" t="t" r="r" b="b"/>
            <a:pathLst>
              <a:path w="408164" h="411249">
                <a:moveTo>
                  <a:pt x="0" y="0"/>
                </a:moveTo>
                <a:lnTo>
                  <a:pt x="408165" y="0"/>
                </a:lnTo>
                <a:lnTo>
                  <a:pt x="408165" y="411249"/>
                </a:lnTo>
                <a:lnTo>
                  <a:pt x="0" y="411249"/>
                </a:lnTo>
                <a:lnTo>
                  <a:pt x="0" y="0"/>
                </a:lnTo>
                <a:close/>
              </a:path>
            </a:pathLst>
          </a:custGeom>
          <a:blipFill>
            <a:blip r:embed="rId3"/>
            <a:stretch>
              <a:fillRect/>
            </a:stretch>
          </a:blipFill>
        </p:spPr>
        <p:txBody>
          <a:bodyPr/>
          <a:lstStyle/>
          <a:p>
            <a:endParaRPr lang="es-AR"/>
          </a:p>
        </p:txBody>
      </p:sp>
      <p:sp>
        <p:nvSpPr>
          <p:cNvPr id="11" name="TextBox 11">
            <a:extLst>
              <a:ext uri="{FF2B5EF4-FFF2-40B4-BE49-F238E27FC236}">
                <a16:creationId xmlns:a16="http://schemas.microsoft.com/office/drawing/2014/main" id="{F550D0C6-F374-05BA-4BF6-15D36E07EEAA}"/>
              </a:ext>
            </a:extLst>
          </p:cNvPr>
          <p:cNvSpPr txBox="1"/>
          <p:nvPr/>
        </p:nvSpPr>
        <p:spPr>
          <a:xfrm>
            <a:off x="886092" y="3568319"/>
            <a:ext cx="4171756" cy="3995646"/>
          </a:xfrm>
          <a:prstGeom prst="rect">
            <a:avLst/>
          </a:prstGeom>
        </p:spPr>
        <p:txBody>
          <a:bodyPr wrap="square" lIns="0" tIns="0" rIns="0" bIns="0" rtlCol="0" anchor="t">
            <a:spAutoFit/>
          </a:bodyPr>
          <a:lstStyle/>
          <a:p>
            <a:pPr algn="l">
              <a:lnSpc>
                <a:spcPts val="3500"/>
              </a:lnSpc>
              <a:spcBef>
                <a:spcPct val="0"/>
              </a:spcBef>
            </a:pPr>
            <a:r>
              <a:rPr lang="en-US" sz="2500" b="1" dirty="0">
                <a:solidFill>
                  <a:srgbClr val="FFD944"/>
                </a:solidFill>
                <a:latin typeface="Lato Bold"/>
                <a:ea typeface="Lato Bold"/>
                <a:cs typeface="Lato Bold"/>
                <a:sym typeface="Lato Bold"/>
              </a:rPr>
              <a:t> Insight</a:t>
            </a:r>
          </a:p>
          <a:p>
            <a:pPr algn="l">
              <a:lnSpc>
                <a:spcPts val="3500"/>
              </a:lnSpc>
              <a:spcBef>
                <a:spcPct val="0"/>
              </a:spcBef>
            </a:pPr>
            <a:endParaRPr lang="en-US" sz="2500" b="1" dirty="0">
              <a:solidFill>
                <a:srgbClr val="FFD944"/>
              </a:solidFill>
              <a:latin typeface="Lato Bold"/>
              <a:ea typeface="Lato Bold"/>
              <a:cs typeface="Lato Bold"/>
              <a:sym typeface="Lato Bold"/>
            </a:endParaRPr>
          </a:p>
          <a:p>
            <a:pPr algn="l">
              <a:lnSpc>
                <a:spcPts val="3500"/>
              </a:lnSpc>
              <a:spcBef>
                <a:spcPct val="0"/>
              </a:spcBef>
            </a:pPr>
            <a:r>
              <a:rPr lang="en-US" sz="2500" b="1" dirty="0" err="1">
                <a:solidFill>
                  <a:schemeClr val="bg1"/>
                </a:solidFill>
                <a:latin typeface="Lato" panose="020F0502020204030203" pitchFamily="34" charset="0"/>
                <a:ea typeface="Lato" panose="020F0502020204030203" pitchFamily="34" charset="0"/>
                <a:cs typeface="Lato" panose="020F0502020204030203" pitchFamily="34" charset="0"/>
                <a:sym typeface="Lato Bold"/>
              </a:rPr>
              <a:t>Sería</a:t>
            </a:r>
            <a:r>
              <a:rPr lang="en-US" sz="2500" b="1" dirty="0">
                <a:solidFill>
                  <a:schemeClr val="bg1"/>
                </a:solidFill>
                <a:latin typeface="Lato" panose="020F0502020204030203" pitchFamily="34" charset="0"/>
                <a:ea typeface="Lato" panose="020F0502020204030203" pitchFamily="34" charset="0"/>
                <a:cs typeface="Lato" panose="020F0502020204030203" pitchFamily="34" charset="0"/>
                <a:sym typeface="Lato Bold"/>
              </a:rPr>
              <a:t> </a:t>
            </a:r>
            <a:r>
              <a:rPr lang="en-US" sz="2500" b="1" dirty="0" err="1">
                <a:solidFill>
                  <a:schemeClr val="bg1"/>
                </a:solidFill>
                <a:latin typeface="Lato" panose="020F0502020204030203" pitchFamily="34" charset="0"/>
                <a:ea typeface="Lato" panose="020F0502020204030203" pitchFamily="34" charset="0"/>
                <a:cs typeface="Lato" panose="020F0502020204030203" pitchFamily="34" charset="0"/>
                <a:sym typeface="Lato Bold"/>
              </a:rPr>
              <a:t>muy</a:t>
            </a:r>
            <a:r>
              <a:rPr lang="en-US" sz="2500" b="1" dirty="0">
                <a:solidFill>
                  <a:schemeClr val="bg1"/>
                </a:solidFill>
                <a:latin typeface="Lato" panose="020F0502020204030203" pitchFamily="34" charset="0"/>
                <a:ea typeface="Lato" panose="020F0502020204030203" pitchFamily="34" charset="0"/>
                <a:cs typeface="Lato" panose="020F0502020204030203" pitchFamily="34" charset="0"/>
                <a:sym typeface="Lato Bold"/>
              </a:rPr>
              <a:t> </a:t>
            </a:r>
            <a:r>
              <a:rPr lang="en-US" sz="2500" b="1" dirty="0" err="1">
                <a:solidFill>
                  <a:schemeClr val="bg1"/>
                </a:solidFill>
                <a:latin typeface="Lato" panose="020F0502020204030203" pitchFamily="34" charset="0"/>
                <a:ea typeface="Lato" panose="020F0502020204030203" pitchFamily="34" charset="0"/>
                <a:cs typeface="Lato" panose="020F0502020204030203" pitchFamily="34" charset="0"/>
                <a:sym typeface="Lato Bold"/>
              </a:rPr>
              <a:t>útil</a:t>
            </a:r>
            <a:r>
              <a:rPr lang="en-US" sz="2500" b="1" dirty="0">
                <a:solidFill>
                  <a:schemeClr val="bg1"/>
                </a:solidFill>
                <a:latin typeface="Lato" panose="020F0502020204030203" pitchFamily="34" charset="0"/>
                <a:ea typeface="Lato" panose="020F0502020204030203" pitchFamily="34" charset="0"/>
                <a:cs typeface="Lato" panose="020F0502020204030203" pitchFamily="34" charset="0"/>
                <a:sym typeface="Lato Bold"/>
              </a:rPr>
              <a:t> </a:t>
            </a:r>
            <a:r>
              <a:rPr lang="en-US" sz="2500" b="1" dirty="0" err="1">
                <a:solidFill>
                  <a:schemeClr val="bg1"/>
                </a:solidFill>
                <a:latin typeface="Lato" panose="020F0502020204030203" pitchFamily="34" charset="0"/>
                <a:ea typeface="Lato" panose="020F0502020204030203" pitchFamily="34" charset="0"/>
                <a:cs typeface="Lato" panose="020F0502020204030203" pitchFamily="34" charset="0"/>
                <a:sym typeface="Lato Bold"/>
              </a:rPr>
              <a:t>conocer</a:t>
            </a:r>
            <a:r>
              <a:rPr lang="en-US" sz="2500" b="1" dirty="0">
                <a:solidFill>
                  <a:schemeClr val="bg1"/>
                </a:solidFill>
                <a:latin typeface="Lato" panose="020F0502020204030203" pitchFamily="34" charset="0"/>
                <a:ea typeface="Lato" panose="020F0502020204030203" pitchFamily="34" charset="0"/>
                <a:cs typeface="Lato" panose="020F0502020204030203" pitchFamily="34" charset="0"/>
                <a:sym typeface="Lato Bold"/>
              </a:rPr>
              <a:t> la </a:t>
            </a:r>
            <a:r>
              <a:rPr lang="en-US" sz="2500" b="1" dirty="0" err="1">
                <a:solidFill>
                  <a:schemeClr val="bg1"/>
                </a:solidFill>
                <a:latin typeface="Lato" panose="020F0502020204030203" pitchFamily="34" charset="0"/>
                <a:ea typeface="Lato" panose="020F0502020204030203" pitchFamily="34" charset="0"/>
                <a:cs typeface="Lato" panose="020F0502020204030203" pitchFamily="34" charset="0"/>
                <a:sym typeface="Lato Bold"/>
              </a:rPr>
              <a:t>accesibilidad</a:t>
            </a:r>
            <a:r>
              <a:rPr lang="en-US" sz="2500" b="1" dirty="0">
                <a:solidFill>
                  <a:schemeClr val="bg1"/>
                </a:solidFill>
                <a:latin typeface="Lato" panose="020F0502020204030203" pitchFamily="34" charset="0"/>
                <a:ea typeface="Lato" panose="020F0502020204030203" pitchFamily="34" charset="0"/>
                <a:cs typeface="Lato" panose="020F0502020204030203" pitchFamily="34" charset="0"/>
                <a:sym typeface="Lato Bold"/>
              </a:rPr>
              <a:t> de un </a:t>
            </a:r>
            <a:r>
              <a:rPr lang="en-US" sz="2500" b="1" dirty="0" err="1">
                <a:solidFill>
                  <a:schemeClr val="bg1"/>
                </a:solidFill>
                <a:latin typeface="Lato" panose="020F0502020204030203" pitchFamily="34" charset="0"/>
                <a:ea typeface="Lato" panose="020F0502020204030203" pitchFamily="34" charset="0"/>
                <a:cs typeface="Lato" panose="020F0502020204030203" pitchFamily="34" charset="0"/>
                <a:sym typeface="Lato Bold"/>
              </a:rPr>
              <a:t>lugar</a:t>
            </a:r>
            <a:r>
              <a:rPr lang="en-US" sz="2500" b="1" dirty="0">
                <a:solidFill>
                  <a:schemeClr val="bg1"/>
                </a:solidFill>
                <a:latin typeface="Lato" panose="020F0502020204030203" pitchFamily="34" charset="0"/>
                <a:ea typeface="Lato" panose="020F0502020204030203" pitchFamily="34" charset="0"/>
                <a:cs typeface="Lato" panose="020F0502020204030203" pitchFamily="34" charset="0"/>
                <a:sym typeface="Lato Bold"/>
              </a:rPr>
              <a:t>, </a:t>
            </a:r>
            <a:r>
              <a:rPr lang="en-US" sz="2500" b="1" dirty="0" err="1">
                <a:solidFill>
                  <a:schemeClr val="bg1"/>
                </a:solidFill>
                <a:latin typeface="Lato" panose="020F0502020204030203" pitchFamily="34" charset="0"/>
                <a:ea typeface="Lato" panose="020F0502020204030203" pitchFamily="34" charset="0"/>
                <a:cs typeface="Lato" panose="020F0502020204030203" pitchFamily="34" charset="0"/>
                <a:sym typeface="Lato Bold"/>
              </a:rPr>
              <a:t>previo</a:t>
            </a:r>
            <a:r>
              <a:rPr lang="en-US" sz="2500" b="1" dirty="0">
                <a:solidFill>
                  <a:schemeClr val="bg1"/>
                </a:solidFill>
                <a:latin typeface="Lato" panose="020F0502020204030203" pitchFamily="34" charset="0"/>
                <a:ea typeface="Lato" panose="020F0502020204030203" pitchFamily="34" charset="0"/>
                <a:cs typeface="Lato" panose="020F0502020204030203" pitchFamily="34" charset="0"/>
                <a:sym typeface="Lato Bold"/>
              </a:rPr>
              <a:t> a </a:t>
            </a:r>
            <a:r>
              <a:rPr lang="en-US" sz="2500" b="1" dirty="0" err="1">
                <a:solidFill>
                  <a:schemeClr val="bg1"/>
                </a:solidFill>
                <a:latin typeface="Lato" panose="020F0502020204030203" pitchFamily="34" charset="0"/>
                <a:ea typeface="Lato" panose="020F0502020204030203" pitchFamily="34" charset="0"/>
                <a:cs typeface="Lato" panose="020F0502020204030203" pitchFamily="34" charset="0"/>
                <a:sym typeface="Lato Bold"/>
              </a:rPr>
              <a:t>dirigirse</a:t>
            </a:r>
            <a:r>
              <a:rPr lang="en-US" sz="2500" b="1" dirty="0">
                <a:solidFill>
                  <a:schemeClr val="bg1"/>
                </a:solidFill>
                <a:latin typeface="Lato" panose="020F0502020204030203" pitchFamily="34" charset="0"/>
                <a:ea typeface="Lato" panose="020F0502020204030203" pitchFamily="34" charset="0"/>
                <a:cs typeface="Lato" panose="020F0502020204030203" pitchFamily="34" charset="0"/>
                <a:sym typeface="Lato Bold"/>
              </a:rPr>
              <a:t> al </a:t>
            </a:r>
            <a:r>
              <a:rPr lang="en-US" sz="2500" b="1" dirty="0" err="1">
                <a:solidFill>
                  <a:schemeClr val="bg1"/>
                </a:solidFill>
                <a:latin typeface="Lato" panose="020F0502020204030203" pitchFamily="34" charset="0"/>
                <a:ea typeface="Lato" panose="020F0502020204030203" pitchFamily="34" charset="0"/>
                <a:cs typeface="Lato" panose="020F0502020204030203" pitchFamily="34" charset="0"/>
                <a:sym typeface="Lato Bold"/>
              </a:rPr>
              <a:t>mismo</a:t>
            </a:r>
            <a:r>
              <a:rPr lang="en-US" sz="2500" b="1" dirty="0">
                <a:solidFill>
                  <a:schemeClr val="bg1"/>
                </a:solidFill>
                <a:latin typeface="Lato" panose="020F0502020204030203" pitchFamily="34" charset="0"/>
                <a:ea typeface="Lato" panose="020F0502020204030203" pitchFamily="34" charset="0"/>
                <a:cs typeface="Lato" panose="020F0502020204030203" pitchFamily="34" charset="0"/>
                <a:sym typeface="Lato Bold"/>
              </a:rPr>
              <a:t>. </a:t>
            </a:r>
          </a:p>
          <a:p>
            <a:pPr algn="l">
              <a:lnSpc>
                <a:spcPts val="3500"/>
              </a:lnSpc>
              <a:spcBef>
                <a:spcPct val="0"/>
              </a:spcBef>
            </a:pPr>
            <a:r>
              <a:rPr lang="en-US" sz="2500" b="1" dirty="0" err="1">
                <a:solidFill>
                  <a:schemeClr val="bg1"/>
                </a:solidFill>
                <a:latin typeface="Lato" panose="020F0502020204030203" pitchFamily="34" charset="0"/>
                <a:ea typeface="Lato" panose="020F0502020204030203" pitchFamily="34" charset="0"/>
                <a:cs typeface="Lato" panose="020F0502020204030203" pitchFamily="34" charset="0"/>
                <a:sym typeface="Lato Bold"/>
              </a:rPr>
              <a:t>Así</a:t>
            </a:r>
            <a:r>
              <a:rPr lang="en-US" sz="2500" b="1" dirty="0">
                <a:solidFill>
                  <a:schemeClr val="bg1"/>
                </a:solidFill>
                <a:latin typeface="Lato" panose="020F0502020204030203" pitchFamily="34" charset="0"/>
                <a:ea typeface="Lato" panose="020F0502020204030203" pitchFamily="34" charset="0"/>
                <a:cs typeface="Lato" panose="020F0502020204030203" pitchFamily="34" charset="0"/>
                <a:sym typeface="Lato Bold"/>
              </a:rPr>
              <a:t> también lo </a:t>
            </a:r>
            <a:r>
              <a:rPr lang="en-US" sz="2500" b="1" dirty="0" err="1">
                <a:solidFill>
                  <a:schemeClr val="bg1"/>
                </a:solidFill>
                <a:latin typeface="Lato" panose="020F0502020204030203" pitchFamily="34" charset="0"/>
                <a:ea typeface="Lato" panose="020F0502020204030203" pitchFamily="34" charset="0"/>
                <a:cs typeface="Lato" panose="020F0502020204030203" pitchFamily="34" charset="0"/>
                <a:sym typeface="Lato Bold"/>
              </a:rPr>
              <a:t>sería</a:t>
            </a:r>
            <a:r>
              <a:rPr lang="en-US" sz="2500" b="1" dirty="0">
                <a:solidFill>
                  <a:schemeClr val="bg1"/>
                </a:solidFill>
                <a:latin typeface="Lato" panose="020F0502020204030203" pitchFamily="34" charset="0"/>
                <a:ea typeface="Lato" panose="020F0502020204030203" pitchFamily="34" charset="0"/>
                <a:cs typeface="Lato" panose="020F0502020204030203" pitchFamily="34" charset="0"/>
                <a:sym typeface="Lato Bold"/>
              </a:rPr>
              <a:t> </a:t>
            </a:r>
            <a:r>
              <a:rPr lang="en-US" sz="2500" b="1" dirty="0" err="1">
                <a:solidFill>
                  <a:schemeClr val="bg1"/>
                </a:solidFill>
                <a:latin typeface="Lato" panose="020F0502020204030203" pitchFamily="34" charset="0"/>
                <a:ea typeface="Lato" panose="020F0502020204030203" pitchFamily="34" charset="0"/>
                <a:cs typeface="Lato" panose="020F0502020204030203" pitchFamily="34" charset="0"/>
                <a:sym typeface="Lato Bold"/>
              </a:rPr>
              <a:t>poder</a:t>
            </a:r>
            <a:r>
              <a:rPr lang="en-US" sz="2500" b="1" dirty="0">
                <a:solidFill>
                  <a:schemeClr val="bg1"/>
                </a:solidFill>
                <a:latin typeface="Lato" panose="020F0502020204030203" pitchFamily="34" charset="0"/>
                <a:ea typeface="Lato" panose="020F0502020204030203" pitchFamily="34" charset="0"/>
                <a:cs typeface="Lato" panose="020F0502020204030203" pitchFamily="34" charset="0"/>
                <a:sym typeface="Lato Bold"/>
              </a:rPr>
              <a:t> </a:t>
            </a:r>
            <a:r>
              <a:rPr lang="en-US" sz="2500" b="1" dirty="0" err="1">
                <a:solidFill>
                  <a:schemeClr val="bg1"/>
                </a:solidFill>
                <a:latin typeface="Lato" panose="020F0502020204030203" pitchFamily="34" charset="0"/>
                <a:ea typeface="Lato" panose="020F0502020204030203" pitchFamily="34" charset="0"/>
                <a:cs typeface="Lato" panose="020F0502020204030203" pitchFamily="34" charset="0"/>
                <a:sym typeface="Lato Bold"/>
              </a:rPr>
              <a:t>compartir</a:t>
            </a:r>
            <a:r>
              <a:rPr lang="en-US" sz="2500" b="1" dirty="0">
                <a:solidFill>
                  <a:schemeClr val="bg1"/>
                </a:solidFill>
                <a:latin typeface="Lato" panose="020F0502020204030203" pitchFamily="34" charset="0"/>
                <a:ea typeface="Lato" panose="020F0502020204030203" pitchFamily="34" charset="0"/>
                <a:cs typeface="Lato" panose="020F0502020204030203" pitchFamily="34" charset="0"/>
                <a:sym typeface="Lato Bold"/>
              </a:rPr>
              <a:t> la </a:t>
            </a:r>
            <a:r>
              <a:rPr lang="en-US" sz="2500" b="1" dirty="0" err="1">
                <a:solidFill>
                  <a:schemeClr val="bg1"/>
                </a:solidFill>
                <a:latin typeface="Lato" panose="020F0502020204030203" pitchFamily="34" charset="0"/>
                <a:ea typeface="Lato" panose="020F0502020204030203" pitchFamily="34" charset="0"/>
                <a:cs typeface="Lato" panose="020F0502020204030203" pitchFamily="34" charset="0"/>
                <a:sym typeface="Lato Bold"/>
              </a:rPr>
              <a:t>información</a:t>
            </a:r>
            <a:r>
              <a:rPr lang="en-US" sz="2500" b="1" dirty="0">
                <a:solidFill>
                  <a:schemeClr val="bg1"/>
                </a:solidFill>
                <a:latin typeface="Lato" panose="020F0502020204030203" pitchFamily="34" charset="0"/>
                <a:ea typeface="Lato" panose="020F0502020204030203" pitchFamily="34" charset="0"/>
                <a:cs typeface="Lato" panose="020F0502020204030203" pitchFamily="34" charset="0"/>
                <a:sym typeface="Lato Bold"/>
              </a:rPr>
              <a:t>, </a:t>
            </a:r>
            <a:r>
              <a:rPr lang="en-US" sz="2500" b="1" dirty="0" err="1">
                <a:solidFill>
                  <a:schemeClr val="bg1"/>
                </a:solidFill>
                <a:latin typeface="Lato" panose="020F0502020204030203" pitchFamily="34" charset="0"/>
                <a:ea typeface="Lato" panose="020F0502020204030203" pitchFamily="34" charset="0"/>
                <a:cs typeface="Lato" panose="020F0502020204030203" pitchFamily="34" charset="0"/>
                <a:sym typeface="Lato Bold"/>
              </a:rPr>
              <a:t>basada</a:t>
            </a:r>
            <a:r>
              <a:rPr lang="en-US" sz="2500" b="1" dirty="0">
                <a:solidFill>
                  <a:schemeClr val="bg1"/>
                </a:solidFill>
                <a:latin typeface="Lato" panose="020F0502020204030203" pitchFamily="34" charset="0"/>
                <a:ea typeface="Lato" panose="020F0502020204030203" pitchFamily="34" charset="0"/>
                <a:cs typeface="Lato" panose="020F0502020204030203" pitchFamily="34" charset="0"/>
                <a:sym typeface="Lato Bold"/>
              </a:rPr>
              <a:t> </a:t>
            </a:r>
            <a:r>
              <a:rPr lang="en-US" sz="2500" b="1" dirty="0" err="1">
                <a:solidFill>
                  <a:schemeClr val="bg1"/>
                </a:solidFill>
                <a:latin typeface="Lato" panose="020F0502020204030203" pitchFamily="34" charset="0"/>
                <a:ea typeface="Lato" panose="020F0502020204030203" pitchFamily="34" charset="0"/>
                <a:cs typeface="Lato" panose="020F0502020204030203" pitchFamily="34" charset="0"/>
                <a:sym typeface="Lato Bold"/>
              </a:rPr>
              <a:t>en</a:t>
            </a:r>
            <a:r>
              <a:rPr lang="en-US" sz="2500" b="1" dirty="0">
                <a:solidFill>
                  <a:schemeClr val="bg1"/>
                </a:solidFill>
                <a:latin typeface="Lato" panose="020F0502020204030203" pitchFamily="34" charset="0"/>
                <a:ea typeface="Lato" panose="020F0502020204030203" pitchFamily="34" charset="0"/>
                <a:cs typeface="Lato" panose="020F0502020204030203" pitchFamily="34" charset="0"/>
                <a:sym typeface="Lato Bold"/>
              </a:rPr>
              <a:t> la </a:t>
            </a:r>
            <a:r>
              <a:rPr lang="en-US" sz="2500" b="1" dirty="0" err="1">
                <a:solidFill>
                  <a:schemeClr val="bg1"/>
                </a:solidFill>
                <a:latin typeface="Lato" panose="020F0502020204030203" pitchFamily="34" charset="0"/>
                <a:ea typeface="Lato" panose="020F0502020204030203" pitchFamily="34" charset="0"/>
                <a:cs typeface="Lato" panose="020F0502020204030203" pitchFamily="34" charset="0"/>
                <a:sym typeface="Lato Bold"/>
              </a:rPr>
              <a:t>experiencia</a:t>
            </a:r>
            <a:r>
              <a:rPr lang="en-US" sz="2500" b="1" dirty="0">
                <a:solidFill>
                  <a:schemeClr val="bg1"/>
                </a:solidFill>
                <a:latin typeface="Lato" panose="020F0502020204030203" pitchFamily="34" charset="0"/>
                <a:ea typeface="Lato" panose="020F0502020204030203" pitchFamily="34" charset="0"/>
                <a:cs typeface="Lato" panose="020F0502020204030203" pitchFamily="34" charset="0"/>
                <a:sym typeface="Lato Bold"/>
              </a:rPr>
              <a:t> que </a:t>
            </a:r>
            <a:r>
              <a:rPr lang="en-US" sz="2500" b="1" dirty="0" err="1">
                <a:solidFill>
                  <a:schemeClr val="bg1"/>
                </a:solidFill>
                <a:latin typeface="Lato" panose="020F0502020204030203" pitchFamily="34" charset="0"/>
                <a:ea typeface="Lato" panose="020F0502020204030203" pitchFamily="34" charset="0"/>
                <a:cs typeface="Lato" panose="020F0502020204030203" pitchFamily="34" charset="0"/>
                <a:sym typeface="Lato Bold"/>
              </a:rPr>
              <a:t>cada</a:t>
            </a:r>
            <a:r>
              <a:rPr lang="en-US" sz="2500" b="1" dirty="0">
                <a:solidFill>
                  <a:schemeClr val="bg1"/>
                </a:solidFill>
                <a:latin typeface="Lato" panose="020F0502020204030203" pitchFamily="34" charset="0"/>
                <a:ea typeface="Lato" panose="020F0502020204030203" pitchFamily="34" charset="0"/>
                <a:cs typeface="Lato" panose="020F0502020204030203" pitchFamily="34" charset="0"/>
                <a:sym typeface="Lato Bold"/>
              </a:rPr>
              <a:t> uno </a:t>
            </a:r>
            <a:r>
              <a:rPr lang="en-US" sz="2500" b="1" dirty="0" err="1">
                <a:solidFill>
                  <a:schemeClr val="bg1"/>
                </a:solidFill>
                <a:latin typeface="Lato" panose="020F0502020204030203" pitchFamily="34" charset="0"/>
                <a:ea typeface="Lato" panose="020F0502020204030203" pitchFamily="34" charset="0"/>
                <a:cs typeface="Lato" panose="020F0502020204030203" pitchFamily="34" charset="0"/>
                <a:sym typeface="Lato Bold"/>
              </a:rPr>
              <a:t>tiene</a:t>
            </a:r>
            <a:r>
              <a:rPr lang="en-US" sz="2500" b="1" dirty="0">
                <a:solidFill>
                  <a:schemeClr val="bg1"/>
                </a:solidFill>
                <a:latin typeface="Lato" panose="020F0502020204030203" pitchFamily="34" charset="0"/>
                <a:ea typeface="Lato" panose="020F0502020204030203" pitchFamily="34" charset="0"/>
                <a:cs typeface="Lato" panose="020F0502020204030203" pitchFamily="34" charset="0"/>
                <a:sym typeface="Lato Bold"/>
              </a:rPr>
              <a:t>.</a:t>
            </a:r>
          </a:p>
        </p:txBody>
      </p:sp>
      <p:sp>
        <p:nvSpPr>
          <p:cNvPr id="13" name="TextBox 13">
            <a:extLst>
              <a:ext uri="{FF2B5EF4-FFF2-40B4-BE49-F238E27FC236}">
                <a16:creationId xmlns:a16="http://schemas.microsoft.com/office/drawing/2014/main" id="{7B17B7F2-8FE8-E7FE-FEF2-BBB6D727B565}"/>
              </a:ext>
            </a:extLst>
          </p:cNvPr>
          <p:cNvSpPr txBox="1"/>
          <p:nvPr/>
        </p:nvSpPr>
        <p:spPr>
          <a:xfrm>
            <a:off x="919833" y="571500"/>
            <a:ext cx="11119767" cy="850233"/>
          </a:xfrm>
          <a:prstGeom prst="rect">
            <a:avLst/>
          </a:prstGeom>
        </p:spPr>
        <p:txBody>
          <a:bodyPr wrap="square" lIns="0" tIns="0" rIns="0" bIns="0" rtlCol="0" anchor="t">
            <a:spAutoFit/>
          </a:bodyPr>
          <a:lstStyle/>
          <a:p>
            <a:pPr algn="l">
              <a:lnSpc>
                <a:spcPts val="6600"/>
              </a:lnSpc>
            </a:pPr>
            <a:r>
              <a:rPr lang="en-US" sz="6000" b="1" dirty="0">
                <a:solidFill>
                  <a:srgbClr val="FBF9F1"/>
                </a:solidFill>
                <a:latin typeface="Poppins Bold"/>
                <a:ea typeface="Poppins Bold"/>
                <a:cs typeface="Poppins Bold"/>
                <a:sym typeface="Poppins Bold"/>
              </a:rPr>
              <a:t>ENTREVISTAS - RESULTADOS</a:t>
            </a:r>
          </a:p>
        </p:txBody>
      </p:sp>
      <p:sp>
        <p:nvSpPr>
          <p:cNvPr id="14" name="TextBox 14">
            <a:extLst>
              <a:ext uri="{FF2B5EF4-FFF2-40B4-BE49-F238E27FC236}">
                <a16:creationId xmlns:a16="http://schemas.microsoft.com/office/drawing/2014/main" id="{919C4921-3307-1BBE-686E-4D85B8303C0F}"/>
              </a:ext>
            </a:extLst>
          </p:cNvPr>
          <p:cNvSpPr txBox="1"/>
          <p:nvPr/>
        </p:nvSpPr>
        <p:spPr>
          <a:xfrm>
            <a:off x="6599081" y="2476500"/>
            <a:ext cx="11672335" cy="7073411"/>
          </a:xfrm>
          <a:prstGeom prst="rect">
            <a:avLst/>
          </a:prstGeom>
        </p:spPr>
        <p:txBody>
          <a:bodyPr wrap="square" lIns="0" tIns="0" rIns="0" bIns="0" rtlCol="0" anchor="t">
            <a:spAutoFit/>
          </a:bodyPr>
          <a:lstStyle/>
          <a:p>
            <a:pPr algn="l">
              <a:lnSpc>
                <a:spcPts val="3500"/>
              </a:lnSpc>
              <a:spcBef>
                <a:spcPct val="0"/>
              </a:spcBef>
            </a:pPr>
            <a:r>
              <a:rPr lang="en-US" sz="2500" b="1" dirty="0" err="1">
                <a:solidFill>
                  <a:srgbClr val="FFD944"/>
                </a:solidFill>
                <a:latin typeface="Lato Bold"/>
                <a:ea typeface="Lato Bold"/>
                <a:cs typeface="Lato Bold"/>
                <a:sym typeface="Lato Bold"/>
              </a:rPr>
              <a:t>Detalles</a:t>
            </a:r>
            <a:r>
              <a:rPr lang="en-US" sz="2500" b="1" dirty="0">
                <a:solidFill>
                  <a:srgbClr val="FFD944"/>
                </a:solidFill>
                <a:latin typeface="Lato Bold"/>
                <a:ea typeface="Lato Bold"/>
                <a:cs typeface="Lato Bold"/>
                <a:sym typeface="Lato Bold"/>
              </a:rPr>
              <a:t> de la </a:t>
            </a:r>
            <a:r>
              <a:rPr lang="en-US" sz="2500" b="1" dirty="0" err="1">
                <a:solidFill>
                  <a:srgbClr val="FFD944"/>
                </a:solidFill>
                <a:latin typeface="Lato Bold"/>
                <a:ea typeface="Lato Bold"/>
                <a:cs typeface="Lato Bold"/>
                <a:sym typeface="Lato Bold"/>
              </a:rPr>
              <a:t>observación</a:t>
            </a:r>
            <a:endParaRPr lang="en-US" sz="2500" b="1" dirty="0">
              <a:solidFill>
                <a:srgbClr val="FFD944"/>
              </a:solidFill>
              <a:latin typeface="Lato Bold"/>
              <a:ea typeface="Lato Bold"/>
              <a:cs typeface="Lato Bold"/>
              <a:sym typeface="Lato Bold"/>
            </a:endParaRPr>
          </a:p>
          <a:p>
            <a:pPr algn="l">
              <a:lnSpc>
                <a:spcPts val="3500"/>
              </a:lnSpc>
              <a:spcBef>
                <a:spcPct val="0"/>
              </a:spcBef>
            </a:pPr>
            <a:endParaRPr lang="en-US" sz="2500" b="1" dirty="0">
              <a:solidFill>
                <a:srgbClr val="FFD944"/>
              </a:solidFill>
              <a:latin typeface="Lato Bold"/>
              <a:ea typeface="Lato Bold"/>
              <a:cs typeface="Lato Bold"/>
              <a:sym typeface="Lato Bold"/>
            </a:endParaRPr>
          </a:p>
          <a:p>
            <a:pPr algn="l">
              <a:lnSpc>
                <a:spcPts val="3500"/>
              </a:lnSpc>
              <a:spcBef>
                <a:spcPct val="0"/>
              </a:spcBef>
            </a:pPr>
            <a:r>
              <a:rPr lang="en-US" sz="2500" b="1" dirty="0">
                <a:solidFill>
                  <a:schemeClr val="bg1"/>
                </a:solidFill>
                <a:latin typeface="Lato" panose="020F0502020204030203" pitchFamily="34" charset="0"/>
                <a:ea typeface="Lato" panose="020F0502020204030203" pitchFamily="34" charset="0"/>
                <a:cs typeface="Lato" panose="020F0502020204030203" pitchFamily="34" charset="0"/>
                <a:sym typeface="Lato Bold"/>
              </a:rPr>
              <a:t>Los </a:t>
            </a:r>
            <a:r>
              <a:rPr lang="en-US" sz="2500" b="1" dirty="0" err="1">
                <a:solidFill>
                  <a:schemeClr val="bg1"/>
                </a:solidFill>
                <a:latin typeface="Lato" panose="020F0502020204030203" pitchFamily="34" charset="0"/>
                <a:ea typeface="Lato" panose="020F0502020204030203" pitchFamily="34" charset="0"/>
                <a:cs typeface="Lato" panose="020F0502020204030203" pitchFamily="34" charset="0"/>
                <a:sym typeface="Lato Bold"/>
              </a:rPr>
              <a:t>entrevistados</a:t>
            </a:r>
            <a:r>
              <a:rPr lang="en-US" sz="2500" b="1" dirty="0">
                <a:solidFill>
                  <a:schemeClr val="bg1"/>
                </a:solidFill>
                <a:latin typeface="Lato" panose="020F0502020204030203" pitchFamily="34" charset="0"/>
                <a:ea typeface="Lato" panose="020F0502020204030203" pitchFamily="34" charset="0"/>
                <a:cs typeface="Lato" panose="020F0502020204030203" pitchFamily="34" charset="0"/>
                <a:sym typeface="Lato Bold"/>
              </a:rPr>
              <a:t> </a:t>
            </a:r>
            <a:r>
              <a:rPr lang="en-US" sz="2500" b="1" dirty="0" err="1">
                <a:solidFill>
                  <a:schemeClr val="bg1"/>
                </a:solidFill>
                <a:latin typeface="Lato" panose="020F0502020204030203" pitchFamily="34" charset="0"/>
                <a:ea typeface="Lato" panose="020F0502020204030203" pitchFamily="34" charset="0"/>
                <a:cs typeface="Lato" panose="020F0502020204030203" pitchFamily="34" charset="0"/>
                <a:sym typeface="Lato Bold"/>
              </a:rPr>
              <a:t>manifiestaron</a:t>
            </a:r>
            <a:r>
              <a:rPr lang="en-US" sz="2500" b="1" dirty="0">
                <a:solidFill>
                  <a:schemeClr val="bg1"/>
                </a:solidFill>
                <a:latin typeface="Lato" panose="020F0502020204030203" pitchFamily="34" charset="0"/>
                <a:ea typeface="Lato" panose="020F0502020204030203" pitchFamily="34" charset="0"/>
                <a:cs typeface="Lato" panose="020F0502020204030203" pitchFamily="34" charset="0"/>
                <a:sym typeface="Lato Bold"/>
              </a:rPr>
              <a:t> </a:t>
            </a:r>
            <a:r>
              <a:rPr lang="en-US" sz="2500" b="1" dirty="0" err="1">
                <a:solidFill>
                  <a:schemeClr val="bg1"/>
                </a:solidFill>
                <a:latin typeface="Lato" panose="020F0502020204030203" pitchFamily="34" charset="0"/>
                <a:ea typeface="Lato" panose="020F0502020204030203" pitchFamily="34" charset="0"/>
                <a:cs typeface="Lato" panose="020F0502020204030203" pitchFamily="34" charset="0"/>
                <a:sym typeface="Lato Bold"/>
              </a:rPr>
              <a:t>el</a:t>
            </a:r>
            <a:r>
              <a:rPr lang="en-US" sz="2500" b="1" dirty="0">
                <a:solidFill>
                  <a:schemeClr val="bg1"/>
                </a:solidFill>
                <a:latin typeface="Lato" panose="020F0502020204030203" pitchFamily="34" charset="0"/>
                <a:ea typeface="Lato" panose="020F0502020204030203" pitchFamily="34" charset="0"/>
                <a:cs typeface="Lato" panose="020F0502020204030203" pitchFamily="34" charset="0"/>
                <a:sym typeface="Lato Bold"/>
              </a:rPr>
              <a:t> </a:t>
            </a:r>
            <a:r>
              <a:rPr lang="en-US" sz="2500" b="1" dirty="0" err="1">
                <a:solidFill>
                  <a:schemeClr val="bg1"/>
                </a:solidFill>
                <a:latin typeface="Lato" panose="020F0502020204030203" pitchFamily="34" charset="0"/>
                <a:ea typeface="Lato" panose="020F0502020204030203" pitchFamily="34" charset="0"/>
                <a:cs typeface="Lato" panose="020F0502020204030203" pitchFamily="34" charset="0"/>
                <a:sym typeface="Lato Bold"/>
              </a:rPr>
              <a:t>disgusto</a:t>
            </a:r>
            <a:r>
              <a:rPr lang="en-US" sz="2500" b="1" dirty="0">
                <a:solidFill>
                  <a:schemeClr val="bg1"/>
                </a:solidFill>
                <a:latin typeface="Lato" panose="020F0502020204030203" pitchFamily="34" charset="0"/>
                <a:ea typeface="Lato" panose="020F0502020204030203" pitchFamily="34" charset="0"/>
                <a:cs typeface="Lato" panose="020F0502020204030203" pitchFamily="34" charset="0"/>
                <a:sym typeface="Lato Bold"/>
              </a:rPr>
              <a:t> que les genera </a:t>
            </a:r>
            <a:r>
              <a:rPr lang="en-US" sz="2500" b="1" dirty="0" err="1">
                <a:solidFill>
                  <a:schemeClr val="bg1"/>
                </a:solidFill>
                <a:latin typeface="Lato" panose="020F0502020204030203" pitchFamily="34" charset="0"/>
                <a:ea typeface="Lato" panose="020F0502020204030203" pitchFamily="34" charset="0"/>
                <a:cs typeface="Lato" panose="020F0502020204030203" pitchFamily="34" charset="0"/>
                <a:sym typeface="Lato Bold"/>
              </a:rPr>
              <a:t>cada</a:t>
            </a:r>
            <a:r>
              <a:rPr lang="en-US" sz="2500" b="1" dirty="0">
                <a:solidFill>
                  <a:schemeClr val="bg1"/>
                </a:solidFill>
                <a:latin typeface="Lato" panose="020F0502020204030203" pitchFamily="34" charset="0"/>
                <a:ea typeface="Lato" panose="020F0502020204030203" pitchFamily="34" charset="0"/>
                <a:cs typeface="Lato" panose="020F0502020204030203" pitchFamily="34" charset="0"/>
                <a:sym typeface="Lato Bold"/>
              </a:rPr>
              <a:t> </a:t>
            </a:r>
            <a:r>
              <a:rPr lang="en-US" sz="2500" b="1" dirty="0" err="1">
                <a:solidFill>
                  <a:schemeClr val="bg1"/>
                </a:solidFill>
                <a:latin typeface="Lato" panose="020F0502020204030203" pitchFamily="34" charset="0"/>
                <a:ea typeface="Lato" panose="020F0502020204030203" pitchFamily="34" charset="0"/>
                <a:cs typeface="Lato" panose="020F0502020204030203" pitchFamily="34" charset="0"/>
                <a:sym typeface="Lato Bold"/>
              </a:rPr>
              <a:t>vez</a:t>
            </a:r>
            <a:r>
              <a:rPr lang="en-US" sz="2500" b="1" dirty="0">
                <a:solidFill>
                  <a:schemeClr val="bg1"/>
                </a:solidFill>
                <a:latin typeface="Lato" panose="020F0502020204030203" pitchFamily="34" charset="0"/>
                <a:ea typeface="Lato" panose="020F0502020204030203" pitchFamily="34" charset="0"/>
                <a:cs typeface="Lato" panose="020F0502020204030203" pitchFamily="34" charset="0"/>
                <a:sym typeface="Lato Bold"/>
              </a:rPr>
              <a:t> que se </a:t>
            </a:r>
            <a:r>
              <a:rPr lang="en-US" sz="2500" b="1" dirty="0" err="1">
                <a:solidFill>
                  <a:schemeClr val="bg1"/>
                </a:solidFill>
                <a:latin typeface="Lato" panose="020F0502020204030203" pitchFamily="34" charset="0"/>
                <a:ea typeface="Lato" panose="020F0502020204030203" pitchFamily="34" charset="0"/>
                <a:cs typeface="Lato" panose="020F0502020204030203" pitchFamily="34" charset="0"/>
                <a:sym typeface="Lato Bold"/>
              </a:rPr>
              <a:t>encuentran</a:t>
            </a:r>
            <a:r>
              <a:rPr lang="en-US" sz="2500" b="1" dirty="0">
                <a:solidFill>
                  <a:schemeClr val="bg1"/>
                </a:solidFill>
                <a:latin typeface="Lato" panose="020F0502020204030203" pitchFamily="34" charset="0"/>
                <a:ea typeface="Lato" panose="020F0502020204030203" pitchFamily="34" charset="0"/>
                <a:cs typeface="Lato" panose="020F0502020204030203" pitchFamily="34" charset="0"/>
                <a:sym typeface="Lato Bold"/>
              </a:rPr>
              <a:t> con un </a:t>
            </a:r>
            <a:r>
              <a:rPr lang="en-US" sz="2500" b="1" dirty="0" err="1">
                <a:solidFill>
                  <a:schemeClr val="bg1"/>
                </a:solidFill>
                <a:latin typeface="Lato" panose="020F0502020204030203" pitchFamily="34" charset="0"/>
                <a:ea typeface="Lato" panose="020F0502020204030203" pitchFamily="34" charset="0"/>
                <a:cs typeface="Lato" panose="020F0502020204030203" pitchFamily="34" charset="0"/>
                <a:sym typeface="Lato Bold"/>
              </a:rPr>
              <a:t>obstáculo</a:t>
            </a:r>
            <a:r>
              <a:rPr lang="en-US" sz="2500" b="1" dirty="0">
                <a:solidFill>
                  <a:schemeClr val="bg1"/>
                </a:solidFill>
                <a:latin typeface="Lato" panose="020F0502020204030203" pitchFamily="34" charset="0"/>
                <a:ea typeface="Lato" panose="020F0502020204030203" pitchFamily="34" charset="0"/>
                <a:cs typeface="Lato" panose="020F0502020204030203" pitchFamily="34" charset="0"/>
                <a:sym typeface="Lato Bold"/>
              </a:rPr>
              <a:t> a </a:t>
            </a:r>
            <a:r>
              <a:rPr lang="en-US" sz="2500" b="1" dirty="0" err="1">
                <a:solidFill>
                  <a:schemeClr val="bg1"/>
                </a:solidFill>
                <a:latin typeface="Lato" panose="020F0502020204030203" pitchFamily="34" charset="0"/>
                <a:ea typeface="Lato" panose="020F0502020204030203" pitchFamily="34" charset="0"/>
                <a:cs typeface="Lato" panose="020F0502020204030203" pitchFamily="34" charset="0"/>
                <a:sym typeface="Lato Bold"/>
              </a:rPr>
              <a:t>su</a:t>
            </a:r>
            <a:r>
              <a:rPr lang="en-US" sz="2500" b="1" dirty="0">
                <a:solidFill>
                  <a:schemeClr val="bg1"/>
                </a:solidFill>
                <a:latin typeface="Lato" panose="020F0502020204030203" pitchFamily="34" charset="0"/>
                <a:ea typeface="Lato" panose="020F0502020204030203" pitchFamily="34" charset="0"/>
                <a:cs typeface="Lato" panose="020F0502020204030203" pitchFamily="34" charset="0"/>
                <a:sym typeface="Lato Bold"/>
              </a:rPr>
              <a:t> </a:t>
            </a:r>
            <a:r>
              <a:rPr lang="en-US" sz="2500" b="1" dirty="0" err="1">
                <a:solidFill>
                  <a:schemeClr val="bg1"/>
                </a:solidFill>
                <a:latin typeface="Lato" panose="020F0502020204030203" pitchFamily="34" charset="0"/>
                <a:ea typeface="Lato" panose="020F0502020204030203" pitchFamily="34" charset="0"/>
                <a:cs typeface="Lato" panose="020F0502020204030203" pitchFamily="34" charset="0"/>
                <a:sym typeface="Lato Bold"/>
              </a:rPr>
              <a:t>accesibilidad</a:t>
            </a:r>
            <a:r>
              <a:rPr lang="en-US" sz="2500" b="1" dirty="0">
                <a:solidFill>
                  <a:schemeClr val="bg1"/>
                </a:solidFill>
                <a:latin typeface="Lato" panose="020F0502020204030203" pitchFamily="34" charset="0"/>
                <a:ea typeface="Lato" panose="020F0502020204030203" pitchFamily="34" charset="0"/>
                <a:cs typeface="Lato" panose="020F0502020204030203" pitchFamily="34" charset="0"/>
                <a:sym typeface="Lato Bold"/>
              </a:rPr>
              <a:t>.</a:t>
            </a:r>
          </a:p>
          <a:p>
            <a:pPr algn="l">
              <a:lnSpc>
                <a:spcPts val="3500"/>
              </a:lnSpc>
              <a:spcBef>
                <a:spcPct val="0"/>
              </a:spcBef>
            </a:pPr>
            <a:endParaRPr lang="en-US" sz="2500" b="1" dirty="0">
              <a:solidFill>
                <a:schemeClr val="bg1"/>
              </a:solidFill>
              <a:latin typeface="Lato" panose="020F0502020204030203" pitchFamily="34" charset="0"/>
              <a:ea typeface="Lato" panose="020F0502020204030203" pitchFamily="34" charset="0"/>
              <a:cs typeface="Lato" panose="020F0502020204030203" pitchFamily="34" charset="0"/>
              <a:sym typeface="Lato Bold"/>
            </a:endParaRPr>
          </a:p>
          <a:p>
            <a:pPr lvl="0">
              <a:lnSpc>
                <a:spcPct val="107000"/>
              </a:lnSpc>
              <a:spcAft>
                <a:spcPts val="800"/>
              </a:spcAft>
              <a:tabLst>
                <a:tab pos="457200" algn="l"/>
              </a:tabLst>
            </a:pPr>
            <a:r>
              <a:rPr lang="en-US" sz="2500" b="1" dirty="0">
                <a:solidFill>
                  <a:schemeClr val="bg1"/>
                </a:solidFill>
                <a:latin typeface="Lato" panose="020F0502020204030203" pitchFamily="34" charset="0"/>
                <a:ea typeface="Lato" panose="020F0502020204030203" pitchFamily="34" charset="0"/>
                <a:cs typeface="Lato" panose="020F0502020204030203" pitchFamily="34" charset="0"/>
                <a:sym typeface="Lato Bold"/>
              </a:rPr>
              <a:t>Por </a:t>
            </a:r>
            <a:r>
              <a:rPr lang="en-US" sz="2500" b="1" dirty="0" err="1">
                <a:solidFill>
                  <a:schemeClr val="bg1"/>
                </a:solidFill>
                <a:latin typeface="Lato" panose="020F0502020204030203" pitchFamily="34" charset="0"/>
                <a:ea typeface="Lato" panose="020F0502020204030203" pitchFamily="34" charset="0"/>
                <a:cs typeface="Lato" panose="020F0502020204030203" pitchFamily="34" charset="0"/>
                <a:sym typeface="Lato Bold"/>
              </a:rPr>
              <a:t>ejemplo</a:t>
            </a:r>
            <a:r>
              <a:rPr lang="en-US" sz="2500" b="1" dirty="0">
                <a:solidFill>
                  <a:schemeClr val="bg1"/>
                </a:solidFill>
                <a:latin typeface="Lato" panose="020F0502020204030203" pitchFamily="34" charset="0"/>
                <a:ea typeface="Lato" panose="020F0502020204030203" pitchFamily="34" charset="0"/>
                <a:cs typeface="Lato" panose="020F0502020204030203" pitchFamily="34" charset="0"/>
                <a:sym typeface="Lato Bold"/>
              </a:rPr>
              <a:t>, ante la </a:t>
            </a:r>
            <a:r>
              <a:rPr lang="en-US" sz="2500" b="1" dirty="0" err="1">
                <a:solidFill>
                  <a:schemeClr val="bg1"/>
                </a:solidFill>
                <a:latin typeface="Lato" panose="020F0502020204030203" pitchFamily="34" charset="0"/>
                <a:ea typeface="Lato" panose="020F0502020204030203" pitchFamily="34" charset="0"/>
                <a:cs typeface="Lato" panose="020F0502020204030203" pitchFamily="34" charset="0"/>
                <a:sym typeface="Lato Bold"/>
              </a:rPr>
              <a:t>pregunta</a:t>
            </a:r>
            <a:r>
              <a:rPr lang="en-US" sz="2500" b="1" dirty="0">
                <a:solidFill>
                  <a:schemeClr val="bg1"/>
                </a:solidFill>
                <a:latin typeface="Lato" panose="020F0502020204030203" pitchFamily="34" charset="0"/>
                <a:ea typeface="Lato" panose="020F0502020204030203" pitchFamily="34" charset="0"/>
                <a:cs typeface="Lato" panose="020F0502020204030203" pitchFamily="34" charset="0"/>
                <a:sym typeface="Lato Bold"/>
              </a:rPr>
              <a:t>:</a:t>
            </a:r>
          </a:p>
          <a:p>
            <a:pPr marL="342900" lvl="0" indent="-342900">
              <a:lnSpc>
                <a:spcPct val="107000"/>
              </a:lnSpc>
              <a:spcAft>
                <a:spcPts val="800"/>
              </a:spcAft>
              <a:buFont typeface="Arial" panose="020B0604020202020204" pitchFamily="34" charset="0"/>
              <a:buChar char="•"/>
              <a:tabLst>
                <a:tab pos="457200" algn="l"/>
              </a:tabLst>
            </a:pPr>
            <a:r>
              <a:rPr lang="en-US" sz="2500" b="1" dirty="0">
                <a:solidFill>
                  <a:schemeClr val="bg1"/>
                </a:solidFill>
                <a:latin typeface="Lato" panose="020F0502020204030203" pitchFamily="34" charset="0"/>
                <a:ea typeface="Lato" panose="020F0502020204030203" pitchFamily="34" charset="0"/>
                <a:cs typeface="Lato" panose="020F0502020204030203" pitchFamily="34" charset="0"/>
                <a:sym typeface="Lato Bold"/>
              </a:rPr>
              <a:t> </a:t>
            </a:r>
            <a:r>
              <a:rPr lang="es-AR" sz="2500" b="1" kern="100" dirty="0">
                <a:solidFill>
                  <a:schemeClr val="bg1"/>
                </a:solidFill>
                <a:effectLst/>
                <a:latin typeface="Lato" panose="020F0502020204030203" pitchFamily="34" charset="0"/>
                <a:ea typeface="Lato" panose="020F0502020204030203" pitchFamily="34" charset="0"/>
                <a:cs typeface="Lato" panose="020F0502020204030203" pitchFamily="34" charset="0"/>
              </a:rPr>
              <a:t>En tu opinión, ¿cuáles son los principales retos a los que se enfrentan las personas con discapacidad motriz en cuanto a accesibilidad en espacios públicos?</a:t>
            </a:r>
          </a:p>
          <a:p>
            <a:pPr lvl="0">
              <a:lnSpc>
                <a:spcPct val="107000"/>
              </a:lnSpc>
              <a:spcAft>
                <a:spcPts val="800"/>
              </a:spcAft>
              <a:tabLst>
                <a:tab pos="457200" algn="l"/>
              </a:tabLst>
            </a:pPr>
            <a:r>
              <a:rPr lang="es-AR" sz="2500" b="1" kern="100" dirty="0">
                <a:solidFill>
                  <a:schemeClr val="bg1"/>
                </a:solidFill>
                <a:effectLst/>
                <a:latin typeface="Lato" panose="020F0502020204030203" pitchFamily="34" charset="0"/>
                <a:ea typeface="Lato" panose="020F0502020204030203" pitchFamily="34" charset="0"/>
                <a:cs typeface="Lato" panose="020F0502020204030203" pitchFamily="34" charset="0"/>
              </a:rPr>
              <a:t>Una de las respuestas fue: “Realmente se dificulta mucho poder realizar tareas simples, como poder salir a hacer compras, por ejemplo. El salir a la calle y enfrentarse al estado de las veredas, a la ausencia de rampas, o la existencia de escalones para ingresar a un negocio, son situaciones que generan angustia y frustración. Impiden el desarrollo independiente de las personas con discapacidad motriz.”</a:t>
            </a:r>
          </a:p>
          <a:p>
            <a:pPr algn="l">
              <a:lnSpc>
                <a:spcPts val="3500"/>
              </a:lnSpc>
              <a:spcBef>
                <a:spcPct val="0"/>
              </a:spcBef>
            </a:pPr>
            <a:endParaRPr lang="en-US" sz="2500" b="1" dirty="0">
              <a:solidFill>
                <a:schemeClr val="bg1"/>
              </a:solidFill>
              <a:latin typeface="Lato" panose="020F0502020204030203" pitchFamily="34" charset="0"/>
              <a:ea typeface="Lato" panose="020F0502020204030203" pitchFamily="34" charset="0"/>
              <a:cs typeface="Lato" panose="020F0502020204030203" pitchFamily="34" charset="0"/>
              <a:sym typeface="Lato Bold"/>
            </a:endParaRPr>
          </a:p>
        </p:txBody>
      </p:sp>
      <p:sp>
        <p:nvSpPr>
          <p:cNvPr id="15" name="TextBox 15">
            <a:extLst>
              <a:ext uri="{FF2B5EF4-FFF2-40B4-BE49-F238E27FC236}">
                <a16:creationId xmlns:a16="http://schemas.microsoft.com/office/drawing/2014/main" id="{6EBCABA9-2138-0A65-105F-360A443AC168}"/>
              </a:ext>
            </a:extLst>
          </p:cNvPr>
          <p:cNvSpPr txBox="1"/>
          <p:nvPr/>
        </p:nvSpPr>
        <p:spPr>
          <a:xfrm>
            <a:off x="5922931" y="2812535"/>
            <a:ext cx="3253027" cy="755784"/>
          </a:xfrm>
          <a:prstGeom prst="rect">
            <a:avLst/>
          </a:prstGeom>
        </p:spPr>
        <p:txBody>
          <a:bodyPr lIns="0" tIns="0" rIns="0" bIns="0" rtlCol="0" anchor="t">
            <a:spAutoFit/>
          </a:bodyPr>
          <a:lstStyle/>
          <a:p>
            <a:pPr algn="ctr">
              <a:lnSpc>
                <a:spcPts val="3079"/>
              </a:lnSpc>
              <a:spcBef>
                <a:spcPct val="0"/>
              </a:spcBef>
            </a:pPr>
            <a:br>
              <a:rPr lang="es-ES" sz="2400" dirty="0"/>
            </a:br>
            <a:endParaRPr lang="en-US" sz="2199" dirty="0">
              <a:solidFill>
                <a:srgbClr val="E5E1DA"/>
              </a:solidFill>
              <a:latin typeface="Lato"/>
              <a:ea typeface="Lato"/>
              <a:cs typeface="Lato"/>
              <a:sym typeface="Lato"/>
            </a:endParaRPr>
          </a:p>
        </p:txBody>
      </p:sp>
      <p:sp>
        <p:nvSpPr>
          <p:cNvPr id="17" name="TextBox 17">
            <a:extLst>
              <a:ext uri="{FF2B5EF4-FFF2-40B4-BE49-F238E27FC236}">
                <a16:creationId xmlns:a16="http://schemas.microsoft.com/office/drawing/2014/main" id="{7985C536-8931-9B6D-DF0D-4FF78CD6A0E3}"/>
              </a:ext>
            </a:extLst>
          </p:cNvPr>
          <p:cNvSpPr txBox="1"/>
          <p:nvPr/>
        </p:nvSpPr>
        <p:spPr>
          <a:xfrm>
            <a:off x="10304796" y="2812535"/>
            <a:ext cx="7395999" cy="755784"/>
          </a:xfrm>
          <a:prstGeom prst="rect">
            <a:avLst/>
          </a:prstGeom>
        </p:spPr>
        <p:txBody>
          <a:bodyPr wrap="square" lIns="0" tIns="0" rIns="0" bIns="0" rtlCol="0" anchor="t">
            <a:spAutoFit/>
          </a:bodyPr>
          <a:lstStyle/>
          <a:p>
            <a:pPr algn="ctr">
              <a:lnSpc>
                <a:spcPts val="3079"/>
              </a:lnSpc>
              <a:spcBef>
                <a:spcPct val="0"/>
              </a:spcBef>
            </a:pPr>
            <a:br>
              <a:rPr lang="es-ES" sz="2400" dirty="0"/>
            </a:br>
            <a:endParaRPr lang="en-US" sz="2199" dirty="0">
              <a:solidFill>
                <a:srgbClr val="E5E1DA"/>
              </a:solidFill>
              <a:latin typeface="Lato"/>
              <a:ea typeface="Lato"/>
              <a:cs typeface="Lato"/>
              <a:sym typeface="Lato"/>
            </a:endParaRPr>
          </a:p>
        </p:txBody>
      </p:sp>
      <p:grpSp>
        <p:nvGrpSpPr>
          <p:cNvPr id="3" name="Group 17">
            <a:extLst>
              <a:ext uri="{FF2B5EF4-FFF2-40B4-BE49-F238E27FC236}">
                <a16:creationId xmlns:a16="http://schemas.microsoft.com/office/drawing/2014/main" id="{DBA51BE7-44F3-0A88-FEEC-59C4E9FA4844}"/>
              </a:ext>
            </a:extLst>
          </p:cNvPr>
          <p:cNvGrpSpPr/>
          <p:nvPr/>
        </p:nvGrpSpPr>
        <p:grpSpPr>
          <a:xfrm>
            <a:off x="421261" y="62346"/>
            <a:ext cx="11672335" cy="1669114"/>
            <a:chOff x="-4230" y="-38100"/>
            <a:chExt cx="4044065" cy="209401"/>
          </a:xfrm>
        </p:grpSpPr>
        <p:sp>
          <p:nvSpPr>
            <p:cNvPr id="4" name="Freeform 18">
              <a:extLst>
                <a:ext uri="{FF2B5EF4-FFF2-40B4-BE49-F238E27FC236}">
                  <a16:creationId xmlns:a16="http://schemas.microsoft.com/office/drawing/2014/main" id="{C9079A46-093C-545E-2B48-9B58A6CC514E}"/>
                </a:ext>
              </a:extLst>
            </p:cNvPr>
            <p:cNvSpPr/>
            <p:nvPr/>
          </p:nvSpPr>
          <p:spPr>
            <a:xfrm>
              <a:off x="-4230" y="-11603"/>
              <a:ext cx="4039835" cy="171301"/>
            </a:xfrm>
            <a:custGeom>
              <a:avLst/>
              <a:gdLst/>
              <a:ahLst/>
              <a:cxnLst/>
              <a:rect l="l" t="t" r="r" b="b"/>
              <a:pathLst>
                <a:path w="4039835" h="171301">
                  <a:moveTo>
                    <a:pt x="30284" y="0"/>
                  </a:moveTo>
                  <a:lnTo>
                    <a:pt x="4009551" y="0"/>
                  </a:lnTo>
                  <a:cubicBezTo>
                    <a:pt x="4026276" y="0"/>
                    <a:pt x="4039835" y="13559"/>
                    <a:pt x="4039835" y="30284"/>
                  </a:cubicBezTo>
                  <a:lnTo>
                    <a:pt x="4039835" y="141018"/>
                  </a:lnTo>
                  <a:cubicBezTo>
                    <a:pt x="4039835" y="157743"/>
                    <a:pt x="4026276" y="171301"/>
                    <a:pt x="4009551" y="171301"/>
                  </a:cubicBezTo>
                  <a:lnTo>
                    <a:pt x="30284" y="171301"/>
                  </a:lnTo>
                  <a:cubicBezTo>
                    <a:pt x="13559" y="171301"/>
                    <a:pt x="0" y="157743"/>
                    <a:pt x="0" y="141018"/>
                  </a:cubicBezTo>
                  <a:lnTo>
                    <a:pt x="0" y="30284"/>
                  </a:lnTo>
                  <a:cubicBezTo>
                    <a:pt x="0" y="13559"/>
                    <a:pt x="13559" y="0"/>
                    <a:pt x="30284" y="0"/>
                  </a:cubicBezTo>
                  <a:close/>
                </a:path>
              </a:pathLst>
            </a:custGeom>
            <a:solidFill>
              <a:srgbClr val="000000">
                <a:alpha val="0"/>
              </a:srgbClr>
            </a:solidFill>
            <a:ln w="38100" cap="rnd">
              <a:solidFill>
                <a:srgbClr val="FBF9F1"/>
              </a:solidFill>
              <a:prstDash val="solid"/>
              <a:round/>
            </a:ln>
          </p:spPr>
          <p:txBody>
            <a:bodyPr/>
            <a:lstStyle/>
            <a:p>
              <a:endParaRPr lang="es-AR"/>
            </a:p>
          </p:txBody>
        </p:sp>
        <p:sp>
          <p:nvSpPr>
            <p:cNvPr id="5" name="TextBox 19">
              <a:extLst>
                <a:ext uri="{FF2B5EF4-FFF2-40B4-BE49-F238E27FC236}">
                  <a16:creationId xmlns:a16="http://schemas.microsoft.com/office/drawing/2014/main" id="{D645391D-CB5E-4D31-1109-9BD4B56318DE}"/>
                </a:ext>
              </a:extLst>
            </p:cNvPr>
            <p:cNvSpPr txBox="1"/>
            <p:nvPr/>
          </p:nvSpPr>
          <p:spPr>
            <a:xfrm>
              <a:off x="0" y="-38100"/>
              <a:ext cx="4039835" cy="209401"/>
            </a:xfrm>
            <a:prstGeom prst="rect">
              <a:avLst/>
            </a:prstGeom>
          </p:spPr>
          <p:txBody>
            <a:bodyPr lIns="50800" tIns="50800" rIns="50800" bIns="50800" rtlCol="0" anchor="ctr"/>
            <a:lstStyle/>
            <a:p>
              <a:pPr algn="ctr">
                <a:lnSpc>
                  <a:spcPts val="2659"/>
                </a:lnSpc>
              </a:pPr>
              <a:endParaRPr/>
            </a:p>
          </p:txBody>
        </p:sp>
      </p:grpSp>
    </p:spTree>
    <p:extLst>
      <p:ext uri="{BB962C8B-B14F-4D97-AF65-F5344CB8AC3E}">
        <p14:creationId xmlns:p14="http://schemas.microsoft.com/office/powerpoint/2010/main" val="599683761"/>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a:extLst>
            <a:ext uri="{FF2B5EF4-FFF2-40B4-BE49-F238E27FC236}">
              <a16:creationId xmlns:a16="http://schemas.microsoft.com/office/drawing/2014/main" id="{84ADBCB8-4A55-CF85-A4A6-47130AB33847}"/>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80559517-08E7-B5EF-1C21-4C0B53B24EB6}"/>
              </a:ext>
            </a:extLst>
          </p:cNvPr>
          <p:cNvSpPr/>
          <p:nvPr/>
        </p:nvSpPr>
        <p:spPr>
          <a:xfrm rot="8815126">
            <a:off x="17224057" y="2451658"/>
            <a:ext cx="14813747" cy="14461452"/>
          </a:xfrm>
          <a:custGeom>
            <a:avLst/>
            <a:gdLst/>
            <a:ahLst/>
            <a:cxnLst/>
            <a:rect l="l" t="t" r="r" b="b"/>
            <a:pathLst>
              <a:path w="10128448" h="10895890">
                <a:moveTo>
                  <a:pt x="0" y="0"/>
                </a:moveTo>
                <a:lnTo>
                  <a:pt x="10128448" y="0"/>
                </a:lnTo>
                <a:lnTo>
                  <a:pt x="10128448" y="10895890"/>
                </a:lnTo>
                <a:lnTo>
                  <a:pt x="0" y="10895890"/>
                </a:lnTo>
                <a:lnTo>
                  <a:pt x="0" y="0"/>
                </a:lnTo>
                <a:close/>
              </a:path>
            </a:pathLst>
          </a:custGeom>
          <a:blipFill>
            <a:blip r:embed="rId2"/>
            <a:stretch>
              <a:fillRect l="-157" r="-157"/>
            </a:stretch>
          </a:blipFill>
        </p:spPr>
        <p:txBody>
          <a:bodyPr/>
          <a:lstStyle/>
          <a:p>
            <a:endParaRPr lang="es-AR" dirty="0"/>
          </a:p>
        </p:txBody>
      </p:sp>
      <p:sp>
        <p:nvSpPr>
          <p:cNvPr id="8" name="Freeform 8">
            <a:extLst>
              <a:ext uri="{FF2B5EF4-FFF2-40B4-BE49-F238E27FC236}">
                <a16:creationId xmlns:a16="http://schemas.microsoft.com/office/drawing/2014/main" id="{5D5FD2F3-30DC-1EAB-BE95-7AC249965F8C}"/>
              </a:ext>
            </a:extLst>
          </p:cNvPr>
          <p:cNvSpPr/>
          <p:nvPr/>
        </p:nvSpPr>
        <p:spPr>
          <a:xfrm>
            <a:off x="304914" y="1916151"/>
            <a:ext cx="282284" cy="322642"/>
          </a:xfrm>
          <a:custGeom>
            <a:avLst/>
            <a:gdLst/>
            <a:ahLst/>
            <a:cxnLst/>
            <a:rect l="l" t="t" r="r" b="b"/>
            <a:pathLst>
              <a:path w="408164" h="411249">
                <a:moveTo>
                  <a:pt x="0" y="0"/>
                </a:moveTo>
                <a:lnTo>
                  <a:pt x="408164" y="0"/>
                </a:lnTo>
                <a:lnTo>
                  <a:pt x="408164" y="411248"/>
                </a:lnTo>
                <a:lnTo>
                  <a:pt x="0" y="411248"/>
                </a:lnTo>
                <a:lnTo>
                  <a:pt x="0" y="0"/>
                </a:lnTo>
                <a:close/>
              </a:path>
            </a:pathLst>
          </a:custGeom>
          <a:blipFill>
            <a:blip r:embed="rId3"/>
            <a:stretch>
              <a:fillRect/>
            </a:stretch>
          </a:blipFill>
        </p:spPr>
        <p:txBody>
          <a:bodyPr/>
          <a:lstStyle/>
          <a:p>
            <a:endParaRPr lang="es-AR"/>
          </a:p>
        </p:txBody>
      </p:sp>
      <p:sp>
        <p:nvSpPr>
          <p:cNvPr id="13" name="TextBox 13">
            <a:extLst>
              <a:ext uri="{FF2B5EF4-FFF2-40B4-BE49-F238E27FC236}">
                <a16:creationId xmlns:a16="http://schemas.microsoft.com/office/drawing/2014/main" id="{7745AC2A-19D6-0C5C-575E-DD851AD05239}"/>
              </a:ext>
            </a:extLst>
          </p:cNvPr>
          <p:cNvSpPr txBox="1"/>
          <p:nvPr/>
        </p:nvSpPr>
        <p:spPr>
          <a:xfrm>
            <a:off x="919833" y="571500"/>
            <a:ext cx="11119767" cy="807209"/>
          </a:xfrm>
          <a:prstGeom prst="rect">
            <a:avLst/>
          </a:prstGeom>
        </p:spPr>
        <p:txBody>
          <a:bodyPr wrap="square" lIns="0" tIns="0" rIns="0" bIns="0" rtlCol="0" anchor="t">
            <a:spAutoFit/>
          </a:bodyPr>
          <a:lstStyle/>
          <a:p>
            <a:pPr algn="l">
              <a:lnSpc>
                <a:spcPts val="6600"/>
              </a:lnSpc>
            </a:pPr>
            <a:r>
              <a:rPr lang="en-US" sz="4800" b="1" dirty="0">
                <a:solidFill>
                  <a:srgbClr val="FBF9F1"/>
                </a:solidFill>
                <a:latin typeface="Poppins Bold"/>
                <a:ea typeface="Poppins Bold"/>
                <a:cs typeface="Poppins Bold"/>
                <a:sym typeface="Poppins Bold"/>
              </a:rPr>
              <a:t>ENTREVISTAS - RESULTADOS</a:t>
            </a:r>
          </a:p>
        </p:txBody>
      </p:sp>
      <p:sp>
        <p:nvSpPr>
          <p:cNvPr id="15" name="TextBox 15">
            <a:extLst>
              <a:ext uri="{FF2B5EF4-FFF2-40B4-BE49-F238E27FC236}">
                <a16:creationId xmlns:a16="http://schemas.microsoft.com/office/drawing/2014/main" id="{84CD4812-5B4A-76F5-19AA-5330F47898E8}"/>
              </a:ext>
            </a:extLst>
          </p:cNvPr>
          <p:cNvSpPr txBox="1"/>
          <p:nvPr/>
        </p:nvSpPr>
        <p:spPr>
          <a:xfrm>
            <a:off x="5922931" y="2812535"/>
            <a:ext cx="3253027" cy="755784"/>
          </a:xfrm>
          <a:prstGeom prst="rect">
            <a:avLst/>
          </a:prstGeom>
        </p:spPr>
        <p:txBody>
          <a:bodyPr lIns="0" tIns="0" rIns="0" bIns="0" rtlCol="0" anchor="t">
            <a:spAutoFit/>
          </a:bodyPr>
          <a:lstStyle/>
          <a:p>
            <a:pPr algn="ctr">
              <a:lnSpc>
                <a:spcPts val="3079"/>
              </a:lnSpc>
              <a:spcBef>
                <a:spcPct val="0"/>
              </a:spcBef>
            </a:pPr>
            <a:br>
              <a:rPr lang="es-ES" sz="2400" dirty="0"/>
            </a:br>
            <a:endParaRPr lang="en-US" sz="2199" dirty="0">
              <a:solidFill>
                <a:srgbClr val="E5E1DA"/>
              </a:solidFill>
              <a:latin typeface="Lato"/>
              <a:ea typeface="Lato"/>
              <a:cs typeface="Lato"/>
              <a:sym typeface="Lato"/>
            </a:endParaRPr>
          </a:p>
        </p:txBody>
      </p:sp>
      <p:sp>
        <p:nvSpPr>
          <p:cNvPr id="17" name="TextBox 17">
            <a:extLst>
              <a:ext uri="{FF2B5EF4-FFF2-40B4-BE49-F238E27FC236}">
                <a16:creationId xmlns:a16="http://schemas.microsoft.com/office/drawing/2014/main" id="{07F16CEE-A25A-EC9D-C0EB-8245A7698AEB}"/>
              </a:ext>
            </a:extLst>
          </p:cNvPr>
          <p:cNvSpPr txBox="1"/>
          <p:nvPr/>
        </p:nvSpPr>
        <p:spPr>
          <a:xfrm>
            <a:off x="10304796" y="2812535"/>
            <a:ext cx="7395999" cy="755784"/>
          </a:xfrm>
          <a:prstGeom prst="rect">
            <a:avLst/>
          </a:prstGeom>
        </p:spPr>
        <p:txBody>
          <a:bodyPr wrap="square" lIns="0" tIns="0" rIns="0" bIns="0" rtlCol="0" anchor="t">
            <a:spAutoFit/>
          </a:bodyPr>
          <a:lstStyle/>
          <a:p>
            <a:pPr algn="ctr">
              <a:lnSpc>
                <a:spcPts val="3079"/>
              </a:lnSpc>
              <a:spcBef>
                <a:spcPct val="0"/>
              </a:spcBef>
            </a:pPr>
            <a:br>
              <a:rPr lang="es-ES" sz="2400" dirty="0"/>
            </a:br>
            <a:endParaRPr lang="en-US" sz="2199" dirty="0">
              <a:solidFill>
                <a:srgbClr val="E5E1DA"/>
              </a:solidFill>
              <a:latin typeface="Lato"/>
              <a:ea typeface="Lato"/>
              <a:cs typeface="Lato"/>
              <a:sym typeface="Lato"/>
            </a:endParaRPr>
          </a:p>
        </p:txBody>
      </p:sp>
      <p:sp>
        <p:nvSpPr>
          <p:cNvPr id="18" name="TextBox 18">
            <a:extLst>
              <a:ext uri="{FF2B5EF4-FFF2-40B4-BE49-F238E27FC236}">
                <a16:creationId xmlns:a16="http://schemas.microsoft.com/office/drawing/2014/main" id="{8CDFA115-BC73-5251-CA0D-68DC0B5132D0}"/>
              </a:ext>
            </a:extLst>
          </p:cNvPr>
          <p:cNvSpPr txBox="1"/>
          <p:nvPr/>
        </p:nvSpPr>
        <p:spPr>
          <a:xfrm>
            <a:off x="829681" y="1800550"/>
            <a:ext cx="16687278" cy="8538876"/>
          </a:xfrm>
          <a:prstGeom prst="rect">
            <a:avLst/>
          </a:prstGeom>
        </p:spPr>
        <p:txBody>
          <a:bodyPr wrap="square" lIns="0" tIns="0" rIns="0" bIns="0" rtlCol="0" anchor="t">
            <a:spAutoFit/>
          </a:bodyPr>
          <a:lstStyle/>
          <a:p>
            <a:pPr algn="l">
              <a:lnSpc>
                <a:spcPts val="3500"/>
              </a:lnSpc>
              <a:spcBef>
                <a:spcPct val="0"/>
              </a:spcBef>
            </a:pPr>
            <a:r>
              <a:rPr lang="en-US" sz="2200" b="1" dirty="0" err="1">
                <a:solidFill>
                  <a:srgbClr val="FFD944"/>
                </a:solidFill>
                <a:latin typeface="Lato Bold"/>
                <a:ea typeface="Lato Bold"/>
                <a:cs typeface="Lato Bold"/>
                <a:sym typeface="Lato Bold"/>
              </a:rPr>
              <a:t>Conclusiones</a:t>
            </a:r>
            <a:endParaRPr lang="en-US" sz="2200" b="1" dirty="0">
              <a:solidFill>
                <a:srgbClr val="FFD944"/>
              </a:solidFill>
              <a:latin typeface="Lato Bold"/>
              <a:ea typeface="Lato Bold"/>
              <a:cs typeface="Lato Bold"/>
              <a:sym typeface="Lato Bold"/>
            </a:endParaRPr>
          </a:p>
          <a:p>
            <a:pPr algn="l">
              <a:lnSpc>
                <a:spcPts val="3500"/>
              </a:lnSpc>
              <a:spcBef>
                <a:spcPct val="0"/>
              </a:spcBef>
            </a:pPr>
            <a:endParaRPr lang="en-US" sz="2200" b="1" dirty="0">
              <a:solidFill>
                <a:schemeClr val="bg1"/>
              </a:solidFill>
              <a:latin typeface="Lato" panose="020F0502020204030203" pitchFamily="34" charset="0"/>
              <a:ea typeface="Lato" panose="020F0502020204030203" pitchFamily="34" charset="0"/>
              <a:cs typeface="Lato" panose="020F0502020204030203" pitchFamily="34" charset="0"/>
              <a:sym typeface="Lato Bold"/>
            </a:endParaRPr>
          </a:p>
          <a:p>
            <a:pPr algn="l">
              <a:lnSpc>
                <a:spcPts val="3500"/>
              </a:lnSpc>
              <a:spcBef>
                <a:spcPct val="0"/>
              </a:spcBef>
            </a:pPr>
            <a:r>
              <a:rPr lang="en-US" sz="2200" b="1" dirty="0">
                <a:solidFill>
                  <a:schemeClr val="bg1"/>
                </a:solidFill>
                <a:latin typeface="Lato" panose="020F0502020204030203" pitchFamily="34" charset="0"/>
                <a:ea typeface="Lato" panose="020F0502020204030203" pitchFamily="34" charset="0"/>
                <a:cs typeface="Lato" panose="020F0502020204030203" pitchFamily="34" charset="0"/>
                <a:sym typeface="Lato Bold"/>
              </a:rPr>
              <a:t>Los </a:t>
            </a:r>
            <a:r>
              <a:rPr lang="en-US" sz="2200" b="1" dirty="0" err="1">
                <a:solidFill>
                  <a:schemeClr val="bg1"/>
                </a:solidFill>
                <a:latin typeface="Lato" panose="020F0502020204030203" pitchFamily="34" charset="0"/>
                <a:ea typeface="Lato" panose="020F0502020204030203" pitchFamily="34" charset="0"/>
                <a:cs typeface="Lato" panose="020F0502020204030203" pitchFamily="34" charset="0"/>
                <a:sym typeface="Lato Bold"/>
              </a:rPr>
              <a:t>entrevistados</a:t>
            </a:r>
            <a:r>
              <a:rPr lang="en-US" sz="2200" b="1" dirty="0">
                <a:solidFill>
                  <a:schemeClr val="bg1"/>
                </a:solidFill>
                <a:latin typeface="Lato" panose="020F0502020204030203" pitchFamily="34" charset="0"/>
                <a:ea typeface="Lato" panose="020F0502020204030203" pitchFamily="34" charset="0"/>
                <a:cs typeface="Lato" panose="020F0502020204030203" pitchFamily="34" charset="0"/>
                <a:sym typeface="Lato Bold"/>
              </a:rPr>
              <a:t>, se </a:t>
            </a:r>
            <a:r>
              <a:rPr lang="en-US" sz="2200" b="1" dirty="0" err="1">
                <a:solidFill>
                  <a:schemeClr val="bg1"/>
                </a:solidFill>
                <a:latin typeface="Lato" panose="020F0502020204030203" pitchFamily="34" charset="0"/>
                <a:ea typeface="Lato" panose="020F0502020204030203" pitchFamily="34" charset="0"/>
                <a:cs typeface="Lato" panose="020F0502020204030203" pitchFamily="34" charset="0"/>
                <a:sym typeface="Lato Bold"/>
              </a:rPr>
              <a:t>encuentran</a:t>
            </a:r>
            <a:r>
              <a:rPr lang="en-US" sz="2200" b="1" dirty="0">
                <a:solidFill>
                  <a:schemeClr val="bg1"/>
                </a:solidFill>
                <a:latin typeface="Lato" panose="020F0502020204030203" pitchFamily="34" charset="0"/>
                <a:ea typeface="Lato" panose="020F0502020204030203" pitchFamily="34" charset="0"/>
                <a:cs typeface="Lato" panose="020F0502020204030203" pitchFamily="34" charset="0"/>
                <a:sym typeface="Lato Bold"/>
              </a:rPr>
              <a:t> entre </a:t>
            </a:r>
            <a:r>
              <a:rPr lang="en-US" sz="2200" b="1" dirty="0" err="1">
                <a:solidFill>
                  <a:schemeClr val="bg1"/>
                </a:solidFill>
                <a:latin typeface="Lato" panose="020F0502020204030203" pitchFamily="34" charset="0"/>
                <a:ea typeface="Lato" panose="020F0502020204030203" pitchFamily="34" charset="0"/>
                <a:cs typeface="Lato" panose="020F0502020204030203" pitchFamily="34" charset="0"/>
                <a:sym typeface="Lato Bold"/>
              </a:rPr>
              <a:t>los</a:t>
            </a:r>
            <a:r>
              <a:rPr lang="en-US" sz="2200" b="1" dirty="0">
                <a:solidFill>
                  <a:schemeClr val="bg1"/>
                </a:solidFill>
                <a:latin typeface="Lato" panose="020F0502020204030203" pitchFamily="34" charset="0"/>
                <a:ea typeface="Lato" panose="020F0502020204030203" pitchFamily="34" charset="0"/>
                <a:cs typeface="Lato" panose="020F0502020204030203" pitchFamily="34" charset="0"/>
                <a:sym typeface="Lato Bold"/>
              </a:rPr>
              <a:t> 15 y </a:t>
            </a:r>
            <a:r>
              <a:rPr lang="en-US" sz="2200" b="1" dirty="0" err="1">
                <a:solidFill>
                  <a:schemeClr val="bg1"/>
                </a:solidFill>
                <a:latin typeface="Lato" panose="020F0502020204030203" pitchFamily="34" charset="0"/>
                <a:ea typeface="Lato" panose="020F0502020204030203" pitchFamily="34" charset="0"/>
                <a:cs typeface="Lato" panose="020F0502020204030203" pitchFamily="34" charset="0"/>
                <a:sym typeface="Lato Bold"/>
              </a:rPr>
              <a:t>los</a:t>
            </a:r>
            <a:r>
              <a:rPr lang="en-US" sz="2200" b="1" dirty="0">
                <a:solidFill>
                  <a:schemeClr val="bg1"/>
                </a:solidFill>
                <a:latin typeface="Lato" panose="020F0502020204030203" pitchFamily="34" charset="0"/>
                <a:ea typeface="Lato" panose="020F0502020204030203" pitchFamily="34" charset="0"/>
                <a:cs typeface="Lato" panose="020F0502020204030203" pitchFamily="34" charset="0"/>
                <a:sym typeface="Lato Bold"/>
              </a:rPr>
              <a:t> 70 </a:t>
            </a:r>
            <a:r>
              <a:rPr lang="en-US" sz="2200" b="1" dirty="0" err="1">
                <a:solidFill>
                  <a:schemeClr val="bg1"/>
                </a:solidFill>
                <a:latin typeface="Lato" panose="020F0502020204030203" pitchFamily="34" charset="0"/>
                <a:ea typeface="Lato" panose="020F0502020204030203" pitchFamily="34" charset="0"/>
                <a:cs typeface="Lato" panose="020F0502020204030203" pitchFamily="34" charset="0"/>
                <a:sym typeface="Lato Bold"/>
              </a:rPr>
              <a:t>años</a:t>
            </a:r>
            <a:r>
              <a:rPr lang="en-US" sz="2200" b="1" dirty="0">
                <a:solidFill>
                  <a:schemeClr val="bg1"/>
                </a:solidFill>
                <a:latin typeface="Lato" panose="020F0502020204030203" pitchFamily="34" charset="0"/>
                <a:ea typeface="Lato" panose="020F0502020204030203" pitchFamily="34" charset="0"/>
                <a:cs typeface="Lato" panose="020F0502020204030203" pitchFamily="34" charset="0"/>
                <a:sym typeface="Lato Bold"/>
              </a:rPr>
              <a:t>, y </a:t>
            </a:r>
            <a:r>
              <a:rPr lang="en-US" sz="2200" b="1" dirty="0" err="1">
                <a:solidFill>
                  <a:schemeClr val="bg1"/>
                </a:solidFill>
                <a:latin typeface="Lato" panose="020F0502020204030203" pitchFamily="34" charset="0"/>
                <a:ea typeface="Lato" panose="020F0502020204030203" pitchFamily="34" charset="0"/>
                <a:cs typeface="Lato" panose="020F0502020204030203" pitchFamily="34" charset="0"/>
                <a:sym typeface="Lato Bold"/>
              </a:rPr>
              <a:t>presentan</a:t>
            </a:r>
            <a:r>
              <a:rPr lang="en-US" sz="2200" b="1" dirty="0">
                <a:solidFill>
                  <a:schemeClr val="bg1"/>
                </a:solidFill>
                <a:latin typeface="Lato" panose="020F0502020204030203" pitchFamily="34" charset="0"/>
                <a:ea typeface="Lato" panose="020F0502020204030203" pitchFamily="34" charset="0"/>
                <a:cs typeface="Lato" panose="020F0502020204030203" pitchFamily="34" charset="0"/>
                <a:sym typeface="Lato Bold"/>
              </a:rPr>
              <a:t> </a:t>
            </a:r>
            <a:r>
              <a:rPr lang="en-US" sz="2200" b="1" dirty="0" err="1">
                <a:solidFill>
                  <a:schemeClr val="bg1"/>
                </a:solidFill>
                <a:latin typeface="Lato" panose="020F0502020204030203" pitchFamily="34" charset="0"/>
                <a:ea typeface="Lato" panose="020F0502020204030203" pitchFamily="34" charset="0"/>
                <a:cs typeface="Lato" panose="020F0502020204030203" pitchFamily="34" charset="0"/>
                <a:sym typeface="Lato Bold"/>
              </a:rPr>
              <a:t>algún</a:t>
            </a:r>
            <a:r>
              <a:rPr lang="en-US" sz="2200" b="1" dirty="0">
                <a:solidFill>
                  <a:schemeClr val="bg1"/>
                </a:solidFill>
                <a:latin typeface="Lato" panose="020F0502020204030203" pitchFamily="34" charset="0"/>
                <a:ea typeface="Lato" panose="020F0502020204030203" pitchFamily="34" charset="0"/>
                <a:cs typeface="Lato" panose="020F0502020204030203" pitchFamily="34" charset="0"/>
                <a:sym typeface="Lato Bold"/>
              </a:rPr>
              <a:t> </a:t>
            </a:r>
            <a:r>
              <a:rPr lang="en-US" sz="2200" b="1" dirty="0" err="1">
                <a:solidFill>
                  <a:schemeClr val="bg1"/>
                </a:solidFill>
                <a:latin typeface="Lato" panose="020F0502020204030203" pitchFamily="34" charset="0"/>
                <a:ea typeface="Lato" panose="020F0502020204030203" pitchFamily="34" charset="0"/>
                <a:cs typeface="Lato" panose="020F0502020204030203" pitchFamily="34" charset="0"/>
                <a:sym typeface="Lato Bold"/>
              </a:rPr>
              <a:t>tipo</a:t>
            </a:r>
            <a:r>
              <a:rPr lang="en-US" sz="2200" b="1" dirty="0">
                <a:solidFill>
                  <a:schemeClr val="bg1"/>
                </a:solidFill>
                <a:latin typeface="Lato" panose="020F0502020204030203" pitchFamily="34" charset="0"/>
                <a:ea typeface="Lato" panose="020F0502020204030203" pitchFamily="34" charset="0"/>
                <a:cs typeface="Lato" panose="020F0502020204030203" pitchFamily="34" charset="0"/>
                <a:sym typeface="Lato Bold"/>
              </a:rPr>
              <a:t> de </a:t>
            </a:r>
            <a:r>
              <a:rPr lang="en-US" sz="2200" b="1" dirty="0" err="1">
                <a:solidFill>
                  <a:schemeClr val="bg1"/>
                </a:solidFill>
                <a:latin typeface="Lato" panose="020F0502020204030203" pitchFamily="34" charset="0"/>
                <a:ea typeface="Lato" panose="020F0502020204030203" pitchFamily="34" charset="0"/>
                <a:cs typeface="Lato" panose="020F0502020204030203" pitchFamily="34" charset="0"/>
                <a:sym typeface="Lato Bold"/>
              </a:rPr>
              <a:t>limitación</a:t>
            </a:r>
            <a:r>
              <a:rPr lang="en-US" sz="2200" b="1" dirty="0">
                <a:solidFill>
                  <a:schemeClr val="bg1"/>
                </a:solidFill>
                <a:latin typeface="Lato" panose="020F0502020204030203" pitchFamily="34" charset="0"/>
                <a:ea typeface="Lato" panose="020F0502020204030203" pitchFamily="34" charset="0"/>
                <a:cs typeface="Lato" panose="020F0502020204030203" pitchFamily="34" charset="0"/>
                <a:sym typeface="Lato Bold"/>
              </a:rPr>
              <a:t> o </a:t>
            </a:r>
            <a:r>
              <a:rPr lang="en-US" sz="2200" b="1" dirty="0" err="1">
                <a:solidFill>
                  <a:schemeClr val="bg1"/>
                </a:solidFill>
                <a:latin typeface="Lato" panose="020F0502020204030203" pitchFamily="34" charset="0"/>
                <a:ea typeface="Lato" panose="020F0502020204030203" pitchFamily="34" charset="0"/>
                <a:cs typeface="Lato" panose="020F0502020204030203" pitchFamily="34" charset="0"/>
                <a:sym typeface="Lato Bold"/>
              </a:rPr>
              <a:t>discapacidad</a:t>
            </a:r>
            <a:r>
              <a:rPr lang="en-US" sz="2200" b="1" dirty="0">
                <a:solidFill>
                  <a:schemeClr val="bg1"/>
                </a:solidFill>
                <a:latin typeface="Lato" panose="020F0502020204030203" pitchFamily="34" charset="0"/>
                <a:ea typeface="Lato" panose="020F0502020204030203" pitchFamily="34" charset="0"/>
                <a:cs typeface="Lato" panose="020F0502020204030203" pitchFamily="34" charset="0"/>
                <a:sym typeface="Lato Bold"/>
              </a:rPr>
              <a:t> </a:t>
            </a:r>
            <a:r>
              <a:rPr lang="en-US" sz="2200" b="1" dirty="0" err="1">
                <a:solidFill>
                  <a:schemeClr val="bg1"/>
                </a:solidFill>
                <a:latin typeface="Lato" panose="020F0502020204030203" pitchFamily="34" charset="0"/>
                <a:ea typeface="Lato" panose="020F0502020204030203" pitchFamily="34" charset="0"/>
                <a:cs typeface="Lato" panose="020F0502020204030203" pitchFamily="34" charset="0"/>
                <a:sym typeface="Lato Bold"/>
              </a:rPr>
              <a:t>motriz</a:t>
            </a:r>
            <a:r>
              <a:rPr lang="en-US" sz="2200" b="1" dirty="0">
                <a:solidFill>
                  <a:schemeClr val="bg1"/>
                </a:solidFill>
                <a:latin typeface="Lato" panose="020F0502020204030203" pitchFamily="34" charset="0"/>
                <a:ea typeface="Lato" panose="020F0502020204030203" pitchFamily="34" charset="0"/>
                <a:cs typeface="Lato" panose="020F0502020204030203" pitchFamily="34" charset="0"/>
                <a:sym typeface="Lato Bold"/>
              </a:rPr>
              <a:t>.  </a:t>
            </a:r>
          </a:p>
          <a:p>
            <a:pPr algn="l">
              <a:lnSpc>
                <a:spcPts val="3500"/>
              </a:lnSpc>
              <a:spcBef>
                <a:spcPct val="0"/>
              </a:spcBef>
            </a:pPr>
            <a:r>
              <a:rPr lang="en-US" sz="2200" b="1" dirty="0" err="1">
                <a:solidFill>
                  <a:schemeClr val="bg1"/>
                </a:solidFill>
                <a:latin typeface="Lato" panose="020F0502020204030203" pitchFamily="34" charset="0"/>
                <a:ea typeface="Lato" panose="020F0502020204030203" pitchFamily="34" charset="0"/>
                <a:cs typeface="Lato" panose="020F0502020204030203" pitchFamily="34" charset="0"/>
                <a:sym typeface="Lato Bold"/>
              </a:rPr>
              <a:t>Todos</a:t>
            </a:r>
            <a:r>
              <a:rPr lang="en-US" sz="2200" b="1" dirty="0">
                <a:solidFill>
                  <a:schemeClr val="bg1"/>
                </a:solidFill>
                <a:latin typeface="Lato" panose="020F0502020204030203" pitchFamily="34" charset="0"/>
                <a:ea typeface="Lato" panose="020F0502020204030203" pitchFamily="34" charset="0"/>
                <a:cs typeface="Lato" panose="020F0502020204030203" pitchFamily="34" charset="0"/>
                <a:sym typeface="Lato Bold"/>
              </a:rPr>
              <a:t> </a:t>
            </a:r>
            <a:r>
              <a:rPr lang="en-US" sz="2200" b="1" dirty="0" err="1">
                <a:solidFill>
                  <a:schemeClr val="bg1"/>
                </a:solidFill>
                <a:latin typeface="Lato" panose="020F0502020204030203" pitchFamily="34" charset="0"/>
                <a:ea typeface="Lato" panose="020F0502020204030203" pitchFamily="34" charset="0"/>
                <a:cs typeface="Lato" panose="020F0502020204030203" pitchFamily="34" charset="0"/>
                <a:sym typeface="Lato Bold"/>
              </a:rPr>
              <a:t>manifestaron</a:t>
            </a:r>
            <a:r>
              <a:rPr lang="en-US" sz="2200" b="1" dirty="0">
                <a:solidFill>
                  <a:schemeClr val="bg1"/>
                </a:solidFill>
                <a:latin typeface="Lato" panose="020F0502020204030203" pitchFamily="34" charset="0"/>
                <a:ea typeface="Lato" panose="020F0502020204030203" pitchFamily="34" charset="0"/>
                <a:cs typeface="Lato" panose="020F0502020204030203" pitchFamily="34" charset="0"/>
                <a:sym typeface="Lato Bold"/>
              </a:rPr>
              <a:t> las </a:t>
            </a:r>
            <a:r>
              <a:rPr lang="en-US" sz="2200" b="1" dirty="0" err="1">
                <a:solidFill>
                  <a:schemeClr val="bg1"/>
                </a:solidFill>
                <a:latin typeface="Lato" panose="020F0502020204030203" pitchFamily="34" charset="0"/>
                <a:ea typeface="Lato" panose="020F0502020204030203" pitchFamily="34" charset="0"/>
                <a:cs typeface="Lato" panose="020F0502020204030203" pitchFamily="34" charset="0"/>
                <a:sym typeface="Lato Bold"/>
              </a:rPr>
              <a:t>dificultades</a:t>
            </a:r>
            <a:r>
              <a:rPr lang="en-US" sz="2200" b="1" dirty="0">
                <a:solidFill>
                  <a:schemeClr val="bg1"/>
                </a:solidFill>
                <a:latin typeface="Lato" panose="020F0502020204030203" pitchFamily="34" charset="0"/>
                <a:ea typeface="Lato" panose="020F0502020204030203" pitchFamily="34" charset="0"/>
                <a:cs typeface="Lato" panose="020F0502020204030203" pitchFamily="34" charset="0"/>
                <a:sym typeface="Lato Bold"/>
              </a:rPr>
              <a:t> a las que se </a:t>
            </a:r>
            <a:r>
              <a:rPr lang="en-US" sz="2200" b="1" dirty="0" err="1">
                <a:solidFill>
                  <a:schemeClr val="bg1"/>
                </a:solidFill>
                <a:latin typeface="Lato" panose="020F0502020204030203" pitchFamily="34" charset="0"/>
                <a:ea typeface="Lato" panose="020F0502020204030203" pitchFamily="34" charset="0"/>
                <a:cs typeface="Lato" panose="020F0502020204030203" pitchFamily="34" charset="0"/>
                <a:sym typeface="Lato Bold"/>
              </a:rPr>
              <a:t>enfrentan</a:t>
            </a:r>
            <a:r>
              <a:rPr lang="en-US" sz="2200" b="1" dirty="0">
                <a:solidFill>
                  <a:schemeClr val="bg1"/>
                </a:solidFill>
                <a:latin typeface="Lato" panose="020F0502020204030203" pitchFamily="34" charset="0"/>
                <a:ea typeface="Lato" panose="020F0502020204030203" pitchFamily="34" charset="0"/>
                <a:cs typeface="Lato" panose="020F0502020204030203" pitchFamily="34" charset="0"/>
                <a:sym typeface="Lato Bold"/>
              </a:rPr>
              <a:t> </a:t>
            </a:r>
            <a:r>
              <a:rPr lang="en-US" sz="2200" b="1" dirty="0" err="1">
                <a:solidFill>
                  <a:schemeClr val="bg1"/>
                </a:solidFill>
                <a:latin typeface="Lato" panose="020F0502020204030203" pitchFamily="34" charset="0"/>
                <a:ea typeface="Lato" panose="020F0502020204030203" pitchFamily="34" charset="0"/>
                <a:cs typeface="Lato" panose="020F0502020204030203" pitchFamily="34" charset="0"/>
                <a:sym typeface="Lato Bold"/>
              </a:rPr>
              <a:t>habitualmente</a:t>
            </a:r>
            <a:r>
              <a:rPr lang="en-US" sz="2200" b="1" dirty="0">
                <a:solidFill>
                  <a:schemeClr val="bg1"/>
                </a:solidFill>
                <a:latin typeface="Lato" panose="020F0502020204030203" pitchFamily="34" charset="0"/>
                <a:ea typeface="Lato" panose="020F0502020204030203" pitchFamily="34" charset="0"/>
                <a:cs typeface="Lato" panose="020F0502020204030203" pitchFamily="34" charset="0"/>
                <a:sym typeface="Lato Bold"/>
              </a:rPr>
              <a:t>.</a:t>
            </a:r>
          </a:p>
          <a:p>
            <a:pPr algn="l">
              <a:lnSpc>
                <a:spcPts val="3500"/>
              </a:lnSpc>
              <a:spcBef>
                <a:spcPct val="0"/>
              </a:spcBef>
            </a:pPr>
            <a:r>
              <a:rPr lang="en-US" sz="2200" b="1" dirty="0">
                <a:solidFill>
                  <a:schemeClr val="bg1"/>
                </a:solidFill>
                <a:latin typeface="Lato" panose="020F0502020204030203" pitchFamily="34" charset="0"/>
                <a:ea typeface="Lato" panose="020F0502020204030203" pitchFamily="34" charset="0"/>
                <a:cs typeface="Lato" panose="020F0502020204030203" pitchFamily="34" charset="0"/>
                <a:sym typeface="Lato Bold"/>
              </a:rPr>
              <a:t>Lo </a:t>
            </a:r>
            <a:r>
              <a:rPr lang="en-US" sz="2200" b="1" dirty="0" err="1">
                <a:solidFill>
                  <a:schemeClr val="bg1"/>
                </a:solidFill>
                <a:latin typeface="Lato" panose="020F0502020204030203" pitchFamily="34" charset="0"/>
                <a:ea typeface="Lato" panose="020F0502020204030203" pitchFamily="34" charset="0"/>
                <a:cs typeface="Lato" panose="020F0502020204030203" pitchFamily="34" charset="0"/>
                <a:sym typeface="Lato Bold"/>
              </a:rPr>
              <a:t>frustrante</a:t>
            </a:r>
            <a:r>
              <a:rPr lang="en-US" sz="2200" b="1" dirty="0">
                <a:solidFill>
                  <a:schemeClr val="bg1"/>
                </a:solidFill>
                <a:latin typeface="Lato" panose="020F0502020204030203" pitchFamily="34" charset="0"/>
                <a:ea typeface="Lato" panose="020F0502020204030203" pitchFamily="34" charset="0"/>
                <a:cs typeface="Lato" panose="020F0502020204030203" pitchFamily="34" charset="0"/>
                <a:sym typeface="Lato Bold"/>
              </a:rPr>
              <a:t> que </a:t>
            </a:r>
            <a:r>
              <a:rPr lang="en-US" sz="2200" b="1" dirty="0" err="1">
                <a:solidFill>
                  <a:schemeClr val="bg1"/>
                </a:solidFill>
                <a:latin typeface="Lato" panose="020F0502020204030203" pitchFamily="34" charset="0"/>
                <a:ea typeface="Lato" panose="020F0502020204030203" pitchFamily="34" charset="0"/>
                <a:cs typeface="Lato" panose="020F0502020204030203" pitchFamily="34" charset="0"/>
                <a:sym typeface="Lato Bold"/>
              </a:rPr>
              <a:t>resulta</a:t>
            </a:r>
            <a:r>
              <a:rPr lang="en-US" sz="2200" b="1" dirty="0">
                <a:solidFill>
                  <a:schemeClr val="bg1"/>
                </a:solidFill>
                <a:latin typeface="Lato" panose="020F0502020204030203" pitchFamily="34" charset="0"/>
                <a:ea typeface="Lato" panose="020F0502020204030203" pitchFamily="34" charset="0"/>
                <a:cs typeface="Lato" panose="020F0502020204030203" pitchFamily="34" charset="0"/>
                <a:sym typeface="Lato Bold"/>
              </a:rPr>
              <a:t> no </a:t>
            </a:r>
            <a:r>
              <a:rPr lang="en-US" sz="2200" b="1" dirty="0" err="1">
                <a:solidFill>
                  <a:schemeClr val="bg1"/>
                </a:solidFill>
                <a:latin typeface="Lato" panose="020F0502020204030203" pitchFamily="34" charset="0"/>
                <a:ea typeface="Lato" panose="020F0502020204030203" pitchFamily="34" charset="0"/>
                <a:cs typeface="Lato" panose="020F0502020204030203" pitchFamily="34" charset="0"/>
                <a:sym typeface="Lato Bold"/>
              </a:rPr>
              <a:t>poder</a:t>
            </a:r>
            <a:r>
              <a:rPr lang="en-US" sz="2200" b="1" dirty="0">
                <a:solidFill>
                  <a:schemeClr val="bg1"/>
                </a:solidFill>
                <a:latin typeface="Lato" panose="020F0502020204030203" pitchFamily="34" charset="0"/>
                <a:ea typeface="Lato" panose="020F0502020204030203" pitchFamily="34" charset="0"/>
                <a:cs typeface="Lato" panose="020F0502020204030203" pitchFamily="34" charset="0"/>
                <a:sym typeface="Lato Bold"/>
              </a:rPr>
              <a:t> </a:t>
            </a:r>
            <a:r>
              <a:rPr lang="en-US" sz="2200" b="1" dirty="0" err="1">
                <a:solidFill>
                  <a:schemeClr val="bg1"/>
                </a:solidFill>
                <a:latin typeface="Lato" panose="020F0502020204030203" pitchFamily="34" charset="0"/>
                <a:ea typeface="Lato" panose="020F0502020204030203" pitchFamily="34" charset="0"/>
                <a:cs typeface="Lato" panose="020F0502020204030203" pitchFamily="34" charset="0"/>
                <a:sym typeface="Lato Bold"/>
              </a:rPr>
              <a:t>transitar</a:t>
            </a:r>
            <a:r>
              <a:rPr lang="en-US" sz="2200" b="1" dirty="0">
                <a:solidFill>
                  <a:schemeClr val="bg1"/>
                </a:solidFill>
                <a:latin typeface="Lato" panose="020F0502020204030203" pitchFamily="34" charset="0"/>
                <a:ea typeface="Lato" panose="020F0502020204030203" pitchFamily="34" charset="0"/>
                <a:cs typeface="Lato" panose="020F0502020204030203" pitchFamily="34" charset="0"/>
                <a:sym typeface="Lato Bold"/>
              </a:rPr>
              <a:t>/acceder </a:t>
            </a:r>
            <a:r>
              <a:rPr lang="en-US" sz="2200" b="1" dirty="0" err="1">
                <a:solidFill>
                  <a:schemeClr val="bg1"/>
                </a:solidFill>
                <a:latin typeface="Lato" panose="020F0502020204030203" pitchFamily="34" charset="0"/>
                <a:ea typeface="Lato" panose="020F0502020204030203" pitchFamily="34" charset="0"/>
                <a:cs typeface="Lato" panose="020F0502020204030203" pitchFamily="34" charset="0"/>
                <a:sym typeface="Lato Bold"/>
              </a:rPr>
              <a:t>libremente</a:t>
            </a:r>
            <a:r>
              <a:rPr lang="en-US" sz="2200" b="1" dirty="0">
                <a:solidFill>
                  <a:schemeClr val="bg1"/>
                </a:solidFill>
                <a:latin typeface="Lato" panose="020F0502020204030203" pitchFamily="34" charset="0"/>
                <a:ea typeface="Lato" panose="020F0502020204030203" pitchFamily="34" charset="0"/>
                <a:cs typeface="Lato" panose="020F0502020204030203" pitchFamily="34" charset="0"/>
                <a:sym typeface="Lato Bold"/>
              </a:rPr>
              <a:t> </a:t>
            </a:r>
            <a:r>
              <a:rPr lang="en-US" sz="2200" b="1" dirty="0" err="1">
                <a:solidFill>
                  <a:schemeClr val="bg1"/>
                </a:solidFill>
                <a:latin typeface="Lato" panose="020F0502020204030203" pitchFamily="34" charset="0"/>
                <a:ea typeface="Lato" panose="020F0502020204030203" pitchFamily="34" charset="0"/>
                <a:cs typeface="Lato" panose="020F0502020204030203" pitchFamily="34" charset="0"/>
                <a:sym typeface="Lato Bold"/>
              </a:rPr>
              <a:t>por</a:t>
            </a:r>
            <a:r>
              <a:rPr lang="en-US" sz="2200" b="1" dirty="0">
                <a:solidFill>
                  <a:schemeClr val="bg1"/>
                </a:solidFill>
                <a:latin typeface="Lato" panose="020F0502020204030203" pitchFamily="34" charset="0"/>
                <a:ea typeface="Lato" panose="020F0502020204030203" pitchFamily="34" charset="0"/>
                <a:cs typeface="Lato" panose="020F0502020204030203" pitchFamily="34" charset="0"/>
                <a:sym typeface="Lato Bold"/>
              </a:rPr>
              <a:t> </a:t>
            </a:r>
            <a:r>
              <a:rPr lang="en-US" sz="2200" b="1" dirty="0" err="1">
                <a:solidFill>
                  <a:schemeClr val="bg1"/>
                </a:solidFill>
                <a:latin typeface="Lato" panose="020F0502020204030203" pitchFamily="34" charset="0"/>
                <a:ea typeface="Lato" panose="020F0502020204030203" pitchFamily="34" charset="0"/>
                <a:cs typeface="Lato" panose="020F0502020204030203" pitchFamily="34" charset="0"/>
                <a:sym typeface="Lato Bold"/>
              </a:rPr>
              <a:t>veredas</a:t>
            </a:r>
            <a:r>
              <a:rPr lang="en-US" sz="2200" b="1" dirty="0">
                <a:solidFill>
                  <a:schemeClr val="bg1"/>
                </a:solidFill>
                <a:latin typeface="Lato" panose="020F0502020204030203" pitchFamily="34" charset="0"/>
                <a:ea typeface="Lato" panose="020F0502020204030203" pitchFamily="34" charset="0"/>
                <a:cs typeface="Lato" panose="020F0502020204030203" pitchFamily="34" charset="0"/>
                <a:sym typeface="Lato Bold"/>
              </a:rPr>
              <a:t> o </a:t>
            </a:r>
            <a:r>
              <a:rPr lang="en-US" sz="2200" b="1" dirty="0" err="1">
                <a:solidFill>
                  <a:schemeClr val="bg1"/>
                </a:solidFill>
                <a:latin typeface="Lato" panose="020F0502020204030203" pitchFamily="34" charset="0"/>
                <a:ea typeface="Lato" panose="020F0502020204030203" pitchFamily="34" charset="0"/>
                <a:cs typeface="Lato" panose="020F0502020204030203" pitchFamily="34" charset="0"/>
                <a:sym typeface="Lato Bold"/>
              </a:rPr>
              <a:t>lugares</a:t>
            </a:r>
            <a:r>
              <a:rPr lang="en-US" sz="2200" b="1" dirty="0">
                <a:solidFill>
                  <a:schemeClr val="bg1"/>
                </a:solidFill>
                <a:latin typeface="Lato" panose="020F0502020204030203" pitchFamily="34" charset="0"/>
                <a:ea typeface="Lato" panose="020F0502020204030203" pitchFamily="34" charset="0"/>
                <a:cs typeface="Lato" panose="020F0502020204030203" pitchFamily="34" charset="0"/>
                <a:sym typeface="Lato Bold"/>
              </a:rPr>
              <a:t> </a:t>
            </a:r>
            <a:r>
              <a:rPr lang="en-US" sz="2200" b="1" dirty="0" err="1">
                <a:solidFill>
                  <a:schemeClr val="bg1"/>
                </a:solidFill>
                <a:latin typeface="Lato" panose="020F0502020204030203" pitchFamily="34" charset="0"/>
                <a:ea typeface="Lato" panose="020F0502020204030203" pitchFamily="34" charset="0"/>
                <a:cs typeface="Lato" panose="020F0502020204030203" pitchFamily="34" charset="0"/>
                <a:sym typeface="Lato Bold"/>
              </a:rPr>
              <a:t>públicos</a:t>
            </a:r>
            <a:r>
              <a:rPr lang="en-US" sz="2200" b="1" dirty="0">
                <a:solidFill>
                  <a:schemeClr val="bg1"/>
                </a:solidFill>
                <a:latin typeface="Lato" panose="020F0502020204030203" pitchFamily="34" charset="0"/>
                <a:ea typeface="Lato" panose="020F0502020204030203" pitchFamily="34" charset="0"/>
                <a:cs typeface="Lato" panose="020F0502020204030203" pitchFamily="34" charset="0"/>
                <a:sym typeface="Lato Bold"/>
              </a:rPr>
              <a:t>. </a:t>
            </a:r>
          </a:p>
          <a:p>
            <a:pPr algn="l">
              <a:lnSpc>
                <a:spcPts val="3500"/>
              </a:lnSpc>
              <a:spcBef>
                <a:spcPct val="0"/>
              </a:spcBef>
            </a:pPr>
            <a:r>
              <a:rPr lang="en-US" sz="2200" b="1" dirty="0">
                <a:solidFill>
                  <a:schemeClr val="bg1"/>
                </a:solidFill>
                <a:latin typeface="Lato" panose="020F0502020204030203" pitchFamily="34" charset="0"/>
                <a:ea typeface="Lato" panose="020F0502020204030203" pitchFamily="34" charset="0"/>
                <a:cs typeface="Lato" panose="020F0502020204030203" pitchFamily="34" charset="0"/>
                <a:sym typeface="Lato Bold"/>
              </a:rPr>
              <a:t>También </a:t>
            </a:r>
            <a:r>
              <a:rPr lang="en-US" sz="2200" b="1" dirty="0" err="1">
                <a:solidFill>
                  <a:schemeClr val="bg1"/>
                </a:solidFill>
                <a:latin typeface="Lato" panose="020F0502020204030203" pitchFamily="34" charset="0"/>
                <a:ea typeface="Lato" panose="020F0502020204030203" pitchFamily="34" charset="0"/>
                <a:cs typeface="Lato" panose="020F0502020204030203" pitchFamily="34" charset="0"/>
                <a:sym typeface="Lato Bold"/>
              </a:rPr>
              <a:t>marcaron</a:t>
            </a:r>
            <a:r>
              <a:rPr lang="en-US" sz="2200" b="1" dirty="0">
                <a:solidFill>
                  <a:schemeClr val="bg1"/>
                </a:solidFill>
                <a:latin typeface="Lato" panose="020F0502020204030203" pitchFamily="34" charset="0"/>
                <a:ea typeface="Lato" panose="020F0502020204030203" pitchFamily="34" charset="0"/>
                <a:cs typeface="Lato" panose="020F0502020204030203" pitchFamily="34" charset="0"/>
                <a:sym typeface="Lato Bold"/>
              </a:rPr>
              <a:t> la </a:t>
            </a:r>
            <a:r>
              <a:rPr lang="en-US" sz="2200" b="1" dirty="0" err="1">
                <a:solidFill>
                  <a:schemeClr val="bg1"/>
                </a:solidFill>
                <a:latin typeface="Lato" panose="020F0502020204030203" pitchFamily="34" charset="0"/>
                <a:ea typeface="Lato" panose="020F0502020204030203" pitchFamily="34" charset="0"/>
                <a:cs typeface="Lato" panose="020F0502020204030203" pitchFamily="34" charset="0"/>
                <a:sym typeface="Lato Bold"/>
              </a:rPr>
              <a:t>falta</a:t>
            </a:r>
            <a:r>
              <a:rPr lang="en-US" sz="2200" b="1" dirty="0">
                <a:solidFill>
                  <a:schemeClr val="bg1"/>
                </a:solidFill>
                <a:latin typeface="Lato" panose="020F0502020204030203" pitchFamily="34" charset="0"/>
                <a:ea typeface="Lato" panose="020F0502020204030203" pitchFamily="34" charset="0"/>
                <a:cs typeface="Lato" panose="020F0502020204030203" pitchFamily="34" charset="0"/>
                <a:sym typeface="Lato Bold"/>
              </a:rPr>
              <a:t> de </a:t>
            </a:r>
            <a:r>
              <a:rPr lang="en-US" sz="2200" b="1" dirty="0" err="1">
                <a:solidFill>
                  <a:schemeClr val="bg1"/>
                </a:solidFill>
                <a:latin typeface="Lato" panose="020F0502020204030203" pitchFamily="34" charset="0"/>
                <a:ea typeface="Lato" panose="020F0502020204030203" pitchFamily="34" charset="0"/>
                <a:cs typeface="Lato" panose="020F0502020204030203" pitchFamily="34" charset="0"/>
                <a:sym typeface="Lato Bold"/>
              </a:rPr>
              <a:t>empatía</a:t>
            </a:r>
            <a:r>
              <a:rPr lang="en-US" sz="2200" b="1" dirty="0">
                <a:solidFill>
                  <a:schemeClr val="bg1"/>
                </a:solidFill>
                <a:latin typeface="Lato" panose="020F0502020204030203" pitchFamily="34" charset="0"/>
                <a:ea typeface="Lato" panose="020F0502020204030203" pitchFamily="34" charset="0"/>
                <a:cs typeface="Lato" panose="020F0502020204030203" pitchFamily="34" charset="0"/>
                <a:sym typeface="Lato Bold"/>
              </a:rPr>
              <a:t> </a:t>
            </a:r>
            <a:r>
              <a:rPr lang="en-US" sz="2200" b="1" dirty="0" err="1">
                <a:solidFill>
                  <a:schemeClr val="bg1"/>
                </a:solidFill>
                <a:latin typeface="Lato" panose="020F0502020204030203" pitchFamily="34" charset="0"/>
                <a:ea typeface="Lato" panose="020F0502020204030203" pitchFamily="34" charset="0"/>
                <a:cs typeface="Lato" panose="020F0502020204030203" pitchFamily="34" charset="0"/>
                <a:sym typeface="Lato Bold"/>
              </a:rPr>
              <a:t>como</a:t>
            </a:r>
            <a:r>
              <a:rPr lang="en-US" sz="2200" b="1" dirty="0">
                <a:solidFill>
                  <a:schemeClr val="bg1"/>
                </a:solidFill>
                <a:latin typeface="Lato" panose="020F0502020204030203" pitchFamily="34" charset="0"/>
                <a:ea typeface="Lato" panose="020F0502020204030203" pitchFamily="34" charset="0"/>
                <a:cs typeface="Lato" panose="020F0502020204030203" pitchFamily="34" charset="0"/>
                <a:sym typeface="Lato Bold"/>
              </a:rPr>
              <a:t> </a:t>
            </a:r>
            <a:r>
              <a:rPr lang="en-US" sz="2200" b="1" dirty="0" err="1">
                <a:solidFill>
                  <a:schemeClr val="bg1"/>
                </a:solidFill>
                <a:latin typeface="Lato" panose="020F0502020204030203" pitchFamily="34" charset="0"/>
                <a:ea typeface="Lato" panose="020F0502020204030203" pitchFamily="34" charset="0"/>
                <a:cs typeface="Lato" panose="020F0502020204030203" pitchFamily="34" charset="0"/>
                <a:sym typeface="Lato Bold"/>
              </a:rPr>
              <a:t>una</a:t>
            </a:r>
            <a:r>
              <a:rPr lang="en-US" sz="2200" b="1" dirty="0">
                <a:solidFill>
                  <a:schemeClr val="bg1"/>
                </a:solidFill>
                <a:latin typeface="Lato" panose="020F0502020204030203" pitchFamily="34" charset="0"/>
                <a:ea typeface="Lato" panose="020F0502020204030203" pitchFamily="34" charset="0"/>
                <a:cs typeface="Lato" panose="020F0502020204030203" pitchFamily="34" charset="0"/>
                <a:sym typeface="Lato Bold"/>
              </a:rPr>
              <a:t> de las </a:t>
            </a:r>
            <a:r>
              <a:rPr lang="en-US" sz="2200" b="1" dirty="0" err="1">
                <a:solidFill>
                  <a:schemeClr val="bg1"/>
                </a:solidFill>
                <a:latin typeface="Lato" panose="020F0502020204030203" pitchFamily="34" charset="0"/>
                <a:ea typeface="Lato" panose="020F0502020204030203" pitchFamily="34" charset="0"/>
                <a:cs typeface="Lato" panose="020F0502020204030203" pitchFamily="34" charset="0"/>
                <a:sym typeface="Lato Bold"/>
              </a:rPr>
              <a:t>principales</a:t>
            </a:r>
            <a:r>
              <a:rPr lang="en-US" sz="2200" b="1" dirty="0">
                <a:solidFill>
                  <a:schemeClr val="bg1"/>
                </a:solidFill>
                <a:latin typeface="Lato" panose="020F0502020204030203" pitchFamily="34" charset="0"/>
                <a:ea typeface="Lato" panose="020F0502020204030203" pitchFamily="34" charset="0"/>
                <a:cs typeface="Lato" panose="020F0502020204030203" pitchFamily="34" charset="0"/>
                <a:sym typeface="Lato Bold"/>
              </a:rPr>
              <a:t> </a:t>
            </a:r>
            <a:r>
              <a:rPr lang="en-US" sz="2200" b="1" dirty="0" err="1">
                <a:solidFill>
                  <a:schemeClr val="bg1"/>
                </a:solidFill>
                <a:latin typeface="Lato" panose="020F0502020204030203" pitchFamily="34" charset="0"/>
                <a:ea typeface="Lato" panose="020F0502020204030203" pitchFamily="34" charset="0"/>
                <a:cs typeface="Lato" panose="020F0502020204030203" pitchFamily="34" charset="0"/>
                <a:sym typeface="Lato Bold"/>
              </a:rPr>
              <a:t>causas</a:t>
            </a:r>
            <a:r>
              <a:rPr lang="en-US" sz="2200" b="1" dirty="0">
                <a:solidFill>
                  <a:schemeClr val="bg1"/>
                </a:solidFill>
                <a:latin typeface="Lato" panose="020F0502020204030203" pitchFamily="34" charset="0"/>
                <a:ea typeface="Lato" panose="020F0502020204030203" pitchFamily="34" charset="0"/>
                <a:cs typeface="Lato" panose="020F0502020204030203" pitchFamily="34" charset="0"/>
                <a:sym typeface="Lato Bold"/>
              </a:rPr>
              <a:t> de la </a:t>
            </a:r>
            <a:r>
              <a:rPr lang="en-US" sz="2200" b="1" dirty="0" err="1">
                <a:solidFill>
                  <a:schemeClr val="bg1"/>
                </a:solidFill>
                <a:latin typeface="Lato" panose="020F0502020204030203" pitchFamily="34" charset="0"/>
                <a:ea typeface="Lato" panose="020F0502020204030203" pitchFamily="34" charset="0"/>
                <a:cs typeface="Lato" panose="020F0502020204030203" pitchFamily="34" charset="0"/>
                <a:sym typeface="Lato Bold"/>
              </a:rPr>
              <a:t>falta</a:t>
            </a:r>
            <a:r>
              <a:rPr lang="en-US" sz="2200" b="1" dirty="0">
                <a:solidFill>
                  <a:schemeClr val="bg1"/>
                </a:solidFill>
                <a:latin typeface="Lato" panose="020F0502020204030203" pitchFamily="34" charset="0"/>
                <a:ea typeface="Lato" panose="020F0502020204030203" pitchFamily="34" charset="0"/>
                <a:cs typeface="Lato" panose="020F0502020204030203" pitchFamily="34" charset="0"/>
                <a:sym typeface="Lato Bold"/>
              </a:rPr>
              <a:t> de </a:t>
            </a:r>
            <a:r>
              <a:rPr lang="en-US" sz="2200" b="1" dirty="0" err="1">
                <a:solidFill>
                  <a:schemeClr val="bg1"/>
                </a:solidFill>
                <a:latin typeface="Lato" panose="020F0502020204030203" pitchFamily="34" charset="0"/>
                <a:ea typeface="Lato" panose="020F0502020204030203" pitchFamily="34" charset="0"/>
                <a:cs typeface="Lato" panose="020F0502020204030203" pitchFamily="34" charset="0"/>
                <a:sym typeface="Lato Bold"/>
              </a:rPr>
              <a:t>accesibilidad</a:t>
            </a:r>
            <a:r>
              <a:rPr lang="en-US" sz="2200" b="1" dirty="0">
                <a:solidFill>
                  <a:schemeClr val="bg1"/>
                </a:solidFill>
                <a:latin typeface="Lato" panose="020F0502020204030203" pitchFamily="34" charset="0"/>
                <a:ea typeface="Lato" panose="020F0502020204030203" pitchFamily="34" charset="0"/>
                <a:cs typeface="Lato" panose="020F0502020204030203" pitchFamily="34" charset="0"/>
                <a:sym typeface="Lato Bold"/>
              </a:rPr>
              <a:t>.</a:t>
            </a:r>
          </a:p>
          <a:p>
            <a:pPr algn="l">
              <a:lnSpc>
                <a:spcPts val="3500"/>
              </a:lnSpc>
              <a:spcBef>
                <a:spcPct val="0"/>
              </a:spcBef>
            </a:pPr>
            <a:r>
              <a:rPr lang="en-US" sz="2200" b="1" dirty="0" err="1">
                <a:solidFill>
                  <a:schemeClr val="bg1"/>
                </a:solidFill>
                <a:latin typeface="Lato" panose="020F0502020204030203" pitchFamily="34" charset="0"/>
                <a:ea typeface="Lato" panose="020F0502020204030203" pitchFamily="34" charset="0"/>
                <a:cs typeface="Lato" panose="020F0502020204030203" pitchFamily="34" charset="0"/>
                <a:sym typeface="Lato Bold"/>
              </a:rPr>
              <a:t>Aunque</a:t>
            </a:r>
            <a:r>
              <a:rPr lang="en-US" sz="2200" b="1" dirty="0">
                <a:solidFill>
                  <a:schemeClr val="bg1"/>
                </a:solidFill>
                <a:latin typeface="Lato" panose="020F0502020204030203" pitchFamily="34" charset="0"/>
                <a:ea typeface="Lato" panose="020F0502020204030203" pitchFamily="34" charset="0"/>
                <a:cs typeface="Lato" panose="020F0502020204030203" pitchFamily="34" charset="0"/>
                <a:sym typeface="Lato Bold"/>
              </a:rPr>
              <a:t> la causa fundamental es la </a:t>
            </a:r>
            <a:r>
              <a:rPr lang="en-US" sz="2200" b="1" dirty="0" err="1">
                <a:solidFill>
                  <a:schemeClr val="bg1"/>
                </a:solidFill>
                <a:latin typeface="Lato" panose="020F0502020204030203" pitchFamily="34" charset="0"/>
                <a:ea typeface="Lato" panose="020F0502020204030203" pitchFamily="34" charset="0"/>
                <a:cs typeface="Lato" panose="020F0502020204030203" pitchFamily="34" charset="0"/>
                <a:sym typeface="Lato Bold"/>
              </a:rPr>
              <a:t>ausencia</a:t>
            </a:r>
            <a:r>
              <a:rPr lang="en-US" sz="2200" b="1" dirty="0">
                <a:solidFill>
                  <a:schemeClr val="bg1"/>
                </a:solidFill>
                <a:latin typeface="Lato" panose="020F0502020204030203" pitchFamily="34" charset="0"/>
                <a:ea typeface="Lato" panose="020F0502020204030203" pitchFamily="34" charset="0"/>
                <a:cs typeface="Lato" panose="020F0502020204030203" pitchFamily="34" charset="0"/>
                <a:sym typeface="Lato Bold"/>
              </a:rPr>
              <a:t> de </a:t>
            </a:r>
            <a:r>
              <a:rPr lang="en-US" sz="2200" b="1" dirty="0" err="1">
                <a:solidFill>
                  <a:schemeClr val="bg1"/>
                </a:solidFill>
                <a:latin typeface="Lato" panose="020F0502020204030203" pitchFamily="34" charset="0"/>
                <a:ea typeface="Lato" panose="020F0502020204030203" pitchFamily="34" charset="0"/>
                <a:cs typeface="Lato" panose="020F0502020204030203" pitchFamily="34" charset="0"/>
                <a:sym typeface="Lato Bold"/>
              </a:rPr>
              <a:t>obras</a:t>
            </a:r>
            <a:r>
              <a:rPr lang="en-US" sz="2200" b="1" dirty="0">
                <a:solidFill>
                  <a:schemeClr val="bg1"/>
                </a:solidFill>
                <a:latin typeface="Lato" panose="020F0502020204030203" pitchFamily="34" charset="0"/>
                <a:ea typeface="Lato" panose="020F0502020204030203" pitchFamily="34" charset="0"/>
                <a:cs typeface="Lato" panose="020F0502020204030203" pitchFamily="34" charset="0"/>
                <a:sym typeface="Lato Bold"/>
              </a:rPr>
              <a:t> de </a:t>
            </a:r>
            <a:r>
              <a:rPr lang="en-US" sz="2200" b="1" dirty="0" err="1">
                <a:solidFill>
                  <a:schemeClr val="bg1"/>
                </a:solidFill>
                <a:latin typeface="Lato" panose="020F0502020204030203" pitchFamily="34" charset="0"/>
                <a:ea typeface="Lato" panose="020F0502020204030203" pitchFamily="34" charset="0"/>
                <a:cs typeface="Lato" panose="020F0502020204030203" pitchFamily="34" charset="0"/>
                <a:sym typeface="Lato Bold"/>
              </a:rPr>
              <a:t>infraestructura</a:t>
            </a:r>
            <a:r>
              <a:rPr lang="en-US" sz="2200" b="1" dirty="0">
                <a:solidFill>
                  <a:schemeClr val="bg1"/>
                </a:solidFill>
                <a:latin typeface="Lato" panose="020F0502020204030203" pitchFamily="34" charset="0"/>
                <a:ea typeface="Lato" panose="020F0502020204030203" pitchFamily="34" charset="0"/>
                <a:cs typeface="Lato" panose="020F0502020204030203" pitchFamily="34" charset="0"/>
                <a:sym typeface="Lato Bold"/>
              </a:rPr>
              <a:t> y </a:t>
            </a:r>
            <a:r>
              <a:rPr lang="en-US" sz="2200" b="1" dirty="0" err="1">
                <a:solidFill>
                  <a:schemeClr val="bg1"/>
                </a:solidFill>
                <a:latin typeface="Lato" panose="020F0502020204030203" pitchFamily="34" charset="0"/>
                <a:ea typeface="Lato" panose="020F0502020204030203" pitchFamily="34" charset="0"/>
                <a:cs typeface="Lato" panose="020F0502020204030203" pitchFamily="34" charset="0"/>
                <a:sym typeface="Lato Bold"/>
              </a:rPr>
              <a:t>mantenimiento</a:t>
            </a:r>
            <a:r>
              <a:rPr lang="en-US" sz="2200" b="1" dirty="0">
                <a:solidFill>
                  <a:schemeClr val="bg1"/>
                </a:solidFill>
                <a:latin typeface="Lato" panose="020F0502020204030203" pitchFamily="34" charset="0"/>
                <a:ea typeface="Lato" panose="020F0502020204030203" pitchFamily="34" charset="0"/>
                <a:cs typeface="Lato" panose="020F0502020204030203" pitchFamily="34" charset="0"/>
                <a:sym typeface="Lato Bold"/>
              </a:rPr>
              <a:t> de </a:t>
            </a:r>
            <a:r>
              <a:rPr lang="en-US" sz="2200" b="1" dirty="0" err="1">
                <a:solidFill>
                  <a:schemeClr val="bg1"/>
                </a:solidFill>
                <a:latin typeface="Lato" panose="020F0502020204030203" pitchFamily="34" charset="0"/>
                <a:ea typeface="Lato" panose="020F0502020204030203" pitchFamily="34" charset="0"/>
                <a:cs typeface="Lato" panose="020F0502020204030203" pitchFamily="34" charset="0"/>
                <a:sym typeface="Lato Bold"/>
              </a:rPr>
              <a:t>los</a:t>
            </a:r>
            <a:r>
              <a:rPr lang="en-US" sz="2200" b="1" dirty="0">
                <a:solidFill>
                  <a:schemeClr val="bg1"/>
                </a:solidFill>
                <a:latin typeface="Lato" panose="020F0502020204030203" pitchFamily="34" charset="0"/>
                <a:ea typeface="Lato" panose="020F0502020204030203" pitchFamily="34" charset="0"/>
                <a:cs typeface="Lato" panose="020F0502020204030203" pitchFamily="34" charset="0"/>
                <a:sym typeface="Lato Bold"/>
              </a:rPr>
              <a:t> </a:t>
            </a:r>
            <a:r>
              <a:rPr lang="en-US" sz="2200" b="1" dirty="0" err="1">
                <a:solidFill>
                  <a:schemeClr val="bg1"/>
                </a:solidFill>
                <a:latin typeface="Lato" panose="020F0502020204030203" pitchFamily="34" charset="0"/>
                <a:ea typeface="Lato" panose="020F0502020204030203" pitchFamily="34" charset="0"/>
                <a:cs typeface="Lato" panose="020F0502020204030203" pitchFamily="34" charset="0"/>
                <a:sym typeface="Lato Bold"/>
              </a:rPr>
              <a:t>espacios</a:t>
            </a:r>
            <a:r>
              <a:rPr lang="en-US" sz="2200" b="1" dirty="0">
                <a:solidFill>
                  <a:schemeClr val="bg1"/>
                </a:solidFill>
                <a:latin typeface="Lato" panose="020F0502020204030203" pitchFamily="34" charset="0"/>
                <a:ea typeface="Lato" panose="020F0502020204030203" pitchFamily="34" charset="0"/>
                <a:cs typeface="Lato" panose="020F0502020204030203" pitchFamily="34" charset="0"/>
                <a:sym typeface="Lato Bold"/>
              </a:rPr>
              <a:t> </a:t>
            </a:r>
            <a:r>
              <a:rPr lang="en-US" sz="2200" b="1" dirty="0" err="1">
                <a:solidFill>
                  <a:schemeClr val="bg1"/>
                </a:solidFill>
                <a:latin typeface="Lato" panose="020F0502020204030203" pitchFamily="34" charset="0"/>
                <a:ea typeface="Lato" panose="020F0502020204030203" pitchFamily="34" charset="0"/>
                <a:cs typeface="Lato" panose="020F0502020204030203" pitchFamily="34" charset="0"/>
                <a:sym typeface="Lato Bold"/>
              </a:rPr>
              <a:t>publicos</a:t>
            </a:r>
            <a:r>
              <a:rPr lang="en-US" sz="2200" b="1" dirty="0">
                <a:solidFill>
                  <a:schemeClr val="bg1"/>
                </a:solidFill>
                <a:latin typeface="Lato" panose="020F0502020204030203" pitchFamily="34" charset="0"/>
                <a:ea typeface="Lato" panose="020F0502020204030203" pitchFamily="34" charset="0"/>
                <a:cs typeface="Lato" panose="020F0502020204030203" pitchFamily="34" charset="0"/>
                <a:sym typeface="Lato Bold"/>
              </a:rPr>
              <a:t>, </a:t>
            </a:r>
            <a:r>
              <a:rPr lang="en-US" sz="2200" b="1" dirty="0" err="1">
                <a:solidFill>
                  <a:schemeClr val="bg1"/>
                </a:solidFill>
                <a:latin typeface="Lato" panose="020F0502020204030203" pitchFamily="34" charset="0"/>
                <a:ea typeface="Lato" panose="020F0502020204030203" pitchFamily="34" charset="0"/>
                <a:cs typeface="Lato" panose="020F0502020204030203" pitchFamily="34" charset="0"/>
                <a:sym typeface="Lato Bold"/>
              </a:rPr>
              <a:t>incluso</a:t>
            </a:r>
            <a:r>
              <a:rPr lang="en-US" sz="2200" b="1" dirty="0">
                <a:solidFill>
                  <a:schemeClr val="bg1"/>
                </a:solidFill>
                <a:latin typeface="Lato" panose="020F0502020204030203" pitchFamily="34" charset="0"/>
                <a:ea typeface="Lato" panose="020F0502020204030203" pitchFamily="34" charset="0"/>
                <a:cs typeface="Lato" panose="020F0502020204030203" pitchFamily="34" charset="0"/>
                <a:sym typeface="Lato Bold"/>
              </a:rPr>
              <a:t> </a:t>
            </a:r>
            <a:r>
              <a:rPr lang="en-US" sz="2200" b="1" dirty="0" err="1">
                <a:solidFill>
                  <a:schemeClr val="bg1"/>
                </a:solidFill>
                <a:latin typeface="Lato" panose="020F0502020204030203" pitchFamily="34" charset="0"/>
                <a:ea typeface="Lato" panose="020F0502020204030203" pitchFamily="34" charset="0"/>
                <a:cs typeface="Lato" panose="020F0502020204030203" pitchFamily="34" charset="0"/>
                <a:sym typeface="Lato Bold"/>
              </a:rPr>
              <a:t>en</a:t>
            </a:r>
            <a:r>
              <a:rPr lang="en-US" sz="2200" b="1" dirty="0">
                <a:solidFill>
                  <a:schemeClr val="bg1"/>
                </a:solidFill>
                <a:latin typeface="Lato" panose="020F0502020204030203" pitchFamily="34" charset="0"/>
                <a:ea typeface="Lato" panose="020F0502020204030203" pitchFamily="34" charset="0"/>
                <a:cs typeface="Lato" panose="020F0502020204030203" pitchFamily="34" charset="0"/>
                <a:sym typeface="Lato Bold"/>
              </a:rPr>
              <a:t> </a:t>
            </a:r>
            <a:r>
              <a:rPr lang="en-US" sz="2200" b="1" dirty="0" err="1">
                <a:solidFill>
                  <a:schemeClr val="bg1"/>
                </a:solidFill>
                <a:latin typeface="Lato" panose="020F0502020204030203" pitchFamily="34" charset="0"/>
                <a:ea typeface="Lato" panose="020F0502020204030203" pitchFamily="34" charset="0"/>
                <a:cs typeface="Lato" panose="020F0502020204030203" pitchFamily="34" charset="0"/>
                <a:sym typeface="Lato Bold"/>
              </a:rPr>
              <a:t>edificios</a:t>
            </a:r>
            <a:r>
              <a:rPr lang="en-US" sz="2200" b="1" dirty="0">
                <a:solidFill>
                  <a:schemeClr val="bg1"/>
                </a:solidFill>
                <a:latin typeface="Lato" panose="020F0502020204030203" pitchFamily="34" charset="0"/>
                <a:ea typeface="Lato" panose="020F0502020204030203" pitchFamily="34" charset="0"/>
                <a:cs typeface="Lato" panose="020F0502020204030203" pitchFamily="34" charset="0"/>
                <a:sym typeface="Lato Bold"/>
              </a:rPr>
              <a:t> privados. Ya se </a:t>
            </a:r>
            <a:r>
              <a:rPr lang="en-US" sz="2200" b="1" dirty="0" err="1">
                <a:solidFill>
                  <a:schemeClr val="bg1"/>
                </a:solidFill>
                <a:latin typeface="Lato" panose="020F0502020204030203" pitchFamily="34" charset="0"/>
                <a:ea typeface="Lato" panose="020F0502020204030203" pitchFamily="34" charset="0"/>
                <a:cs typeface="Lato" panose="020F0502020204030203" pitchFamily="34" charset="0"/>
                <a:sym typeface="Lato Bold"/>
              </a:rPr>
              <a:t>trate</a:t>
            </a:r>
            <a:r>
              <a:rPr lang="en-US" sz="2200" b="1" dirty="0">
                <a:solidFill>
                  <a:schemeClr val="bg1"/>
                </a:solidFill>
                <a:latin typeface="Lato" panose="020F0502020204030203" pitchFamily="34" charset="0"/>
                <a:ea typeface="Lato" panose="020F0502020204030203" pitchFamily="34" charset="0"/>
                <a:cs typeface="Lato" panose="020F0502020204030203" pitchFamily="34" charset="0"/>
                <a:sym typeface="Lato Bold"/>
              </a:rPr>
              <a:t> de Negocios, o </a:t>
            </a:r>
            <a:r>
              <a:rPr lang="en-US" sz="2200" b="1" dirty="0" err="1">
                <a:solidFill>
                  <a:schemeClr val="bg1"/>
                </a:solidFill>
                <a:latin typeface="Lato" panose="020F0502020204030203" pitchFamily="34" charset="0"/>
                <a:ea typeface="Lato" panose="020F0502020204030203" pitchFamily="34" charset="0"/>
                <a:cs typeface="Lato" panose="020F0502020204030203" pitchFamily="34" charset="0"/>
                <a:sym typeface="Lato Bold"/>
              </a:rPr>
              <a:t>incluso</a:t>
            </a:r>
            <a:r>
              <a:rPr lang="en-US" sz="2200" b="1" dirty="0">
                <a:solidFill>
                  <a:schemeClr val="bg1"/>
                </a:solidFill>
                <a:latin typeface="Lato" panose="020F0502020204030203" pitchFamily="34" charset="0"/>
                <a:ea typeface="Lato" panose="020F0502020204030203" pitchFamily="34" charset="0"/>
                <a:cs typeface="Lato" panose="020F0502020204030203" pitchFamily="34" charset="0"/>
                <a:sym typeface="Lato Bold"/>
              </a:rPr>
              <a:t> </a:t>
            </a:r>
            <a:r>
              <a:rPr lang="en-US" sz="2200" b="1" dirty="0" err="1">
                <a:solidFill>
                  <a:schemeClr val="bg1"/>
                </a:solidFill>
                <a:latin typeface="Lato" panose="020F0502020204030203" pitchFamily="34" charset="0"/>
                <a:ea typeface="Lato" panose="020F0502020204030203" pitchFamily="34" charset="0"/>
                <a:cs typeface="Lato" panose="020F0502020204030203" pitchFamily="34" charset="0"/>
                <a:sym typeface="Lato Bold"/>
              </a:rPr>
              <a:t>consultorios</a:t>
            </a:r>
            <a:r>
              <a:rPr lang="en-US" sz="2200" b="1" dirty="0">
                <a:solidFill>
                  <a:schemeClr val="bg1"/>
                </a:solidFill>
                <a:latin typeface="Lato" panose="020F0502020204030203" pitchFamily="34" charset="0"/>
                <a:ea typeface="Lato" panose="020F0502020204030203" pitchFamily="34" charset="0"/>
                <a:cs typeface="Lato" panose="020F0502020204030203" pitchFamily="34" charset="0"/>
                <a:sym typeface="Lato Bold"/>
              </a:rPr>
              <a:t> medicos. </a:t>
            </a:r>
            <a:r>
              <a:rPr lang="en-US" sz="2200" b="1" dirty="0" err="1">
                <a:solidFill>
                  <a:schemeClr val="bg1"/>
                </a:solidFill>
                <a:latin typeface="Lato" panose="020F0502020204030203" pitchFamily="34" charset="0"/>
                <a:ea typeface="Lato" panose="020F0502020204030203" pitchFamily="34" charset="0"/>
                <a:cs typeface="Lato" panose="020F0502020204030203" pitchFamily="34" charset="0"/>
                <a:sym typeface="Lato Bold"/>
              </a:rPr>
              <a:t>Éstos</a:t>
            </a:r>
            <a:r>
              <a:rPr lang="en-US" sz="2200" b="1" dirty="0">
                <a:solidFill>
                  <a:schemeClr val="bg1"/>
                </a:solidFill>
                <a:latin typeface="Lato" panose="020F0502020204030203" pitchFamily="34" charset="0"/>
                <a:ea typeface="Lato" panose="020F0502020204030203" pitchFamily="34" charset="0"/>
                <a:cs typeface="Lato" panose="020F0502020204030203" pitchFamily="34" charset="0"/>
                <a:sym typeface="Lato Bold"/>
              </a:rPr>
              <a:t>, </a:t>
            </a:r>
            <a:r>
              <a:rPr lang="en-US" sz="2200" b="1" dirty="0" err="1">
                <a:solidFill>
                  <a:schemeClr val="bg1"/>
                </a:solidFill>
                <a:latin typeface="Lato" panose="020F0502020204030203" pitchFamily="34" charset="0"/>
                <a:ea typeface="Lato" panose="020F0502020204030203" pitchFamily="34" charset="0"/>
                <a:cs typeface="Lato" panose="020F0502020204030203" pitchFamily="34" charset="0"/>
                <a:sym typeface="Lato Bold"/>
              </a:rPr>
              <a:t>por</a:t>
            </a:r>
            <a:r>
              <a:rPr lang="en-US" sz="2200" b="1" dirty="0">
                <a:solidFill>
                  <a:schemeClr val="bg1"/>
                </a:solidFill>
                <a:latin typeface="Lato" panose="020F0502020204030203" pitchFamily="34" charset="0"/>
                <a:ea typeface="Lato" panose="020F0502020204030203" pitchFamily="34" charset="0"/>
                <a:cs typeface="Lato" panose="020F0502020204030203" pitchFamily="34" charset="0"/>
                <a:sym typeface="Lato Bold"/>
              </a:rPr>
              <a:t> </a:t>
            </a:r>
            <a:r>
              <a:rPr lang="en-US" sz="2200" b="1" dirty="0" err="1">
                <a:solidFill>
                  <a:schemeClr val="bg1"/>
                </a:solidFill>
                <a:latin typeface="Lato" panose="020F0502020204030203" pitchFamily="34" charset="0"/>
                <a:ea typeface="Lato" panose="020F0502020204030203" pitchFamily="34" charset="0"/>
                <a:cs typeface="Lato" panose="020F0502020204030203" pitchFamily="34" charset="0"/>
                <a:sym typeface="Lato Bold"/>
              </a:rPr>
              <a:t>ejemplo</a:t>
            </a:r>
            <a:r>
              <a:rPr lang="en-US" sz="2200" b="1" dirty="0">
                <a:solidFill>
                  <a:schemeClr val="bg1"/>
                </a:solidFill>
                <a:latin typeface="Lato" panose="020F0502020204030203" pitchFamily="34" charset="0"/>
                <a:ea typeface="Lato" panose="020F0502020204030203" pitchFamily="34" charset="0"/>
                <a:cs typeface="Lato" panose="020F0502020204030203" pitchFamily="34" charset="0"/>
                <a:sym typeface="Lato Bold"/>
              </a:rPr>
              <a:t>, </a:t>
            </a:r>
            <a:r>
              <a:rPr lang="en-US" sz="2200" b="1" dirty="0" err="1">
                <a:solidFill>
                  <a:schemeClr val="bg1"/>
                </a:solidFill>
                <a:latin typeface="Lato" panose="020F0502020204030203" pitchFamily="34" charset="0"/>
                <a:ea typeface="Lato" panose="020F0502020204030203" pitchFamily="34" charset="0"/>
                <a:cs typeface="Lato" panose="020F0502020204030203" pitchFamily="34" charset="0"/>
                <a:sym typeface="Lato Bold"/>
              </a:rPr>
              <a:t>suelen</a:t>
            </a:r>
            <a:r>
              <a:rPr lang="en-US" sz="2200" b="1" dirty="0">
                <a:solidFill>
                  <a:schemeClr val="bg1"/>
                </a:solidFill>
                <a:latin typeface="Lato" panose="020F0502020204030203" pitchFamily="34" charset="0"/>
                <a:ea typeface="Lato" panose="020F0502020204030203" pitchFamily="34" charset="0"/>
                <a:cs typeface="Lato" panose="020F0502020204030203" pitchFamily="34" charset="0"/>
                <a:sym typeface="Lato Bold"/>
              </a:rPr>
              <a:t> </a:t>
            </a:r>
            <a:r>
              <a:rPr lang="en-US" sz="2200" b="1" dirty="0" err="1">
                <a:solidFill>
                  <a:schemeClr val="bg1"/>
                </a:solidFill>
                <a:latin typeface="Lato" panose="020F0502020204030203" pitchFamily="34" charset="0"/>
                <a:ea typeface="Lato" panose="020F0502020204030203" pitchFamily="34" charset="0"/>
                <a:cs typeface="Lato" panose="020F0502020204030203" pitchFamily="34" charset="0"/>
                <a:sym typeface="Lato Bold"/>
              </a:rPr>
              <a:t>estar</a:t>
            </a:r>
            <a:r>
              <a:rPr lang="en-US" sz="2200" b="1" dirty="0">
                <a:solidFill>
                  <a:schemeClr val="bg1"/>
                </a:solidFill>
                <a:latin typeface="Lato" panose="020F0502020204030203" pitchFamily="34" charset="0"/>
                <a:ea typeface="Lato" panose="020F0502020204030203" pitchFamily="34" charset="0"/>
                <a:cs typeface="Lato" panose="020F0502020204030203" pitchFamily="34" charset="0"/>
                <a:sym typeface="Lato Bold"/>
              </a:rPr>
              <a:t> </a:t>
            </a:r>
            <a:r>
              <a:rPr lang="en-US" sz="2200" b="1" dirty="0" err="1">
                <a:solidFill>
                  <a:schemeClr val="bg1"/>
                </a:solidFill>
                <a:latin typeface="Lato" panose="020F0502020204030203" pitchFamily="34" charset="0"/>
                <a:ea typeface="Lato" panose="020F0502020204030203" pitchFamily="34" charset="0"/>
                <a:cs typeface="Lato" panose="020F0502020204030203" pitchFamily="34" charset="0"/>
                <a:sym typeface="Lato Bold"/>
              </a:rPr>
              <a:t>en</a:t>
            </a:r>
            <a:r>
              <a:rPr lang="en-US" sz="2200" b="1" dirty="0">
                <a:solidFill>
                  <a:schemeClr val="bg1"/>
                </a:solidFill>
                <a:latin typeface="Lato" panose="020F0502020204030203" pitchFamily="34" charset="0"/>
                <a:ea typeface="Lato" panose="020F0502020204030203" pitchFamily="34" charset="0"/>
                <a:cs typeface="Lato" panose="020F0502020204030203" pitchFamily="34" charset="0"/>
                <a:sym typeface="Lato Bold"/>
              </a:rPr>
              <a:t> </a:t>
            </a:r>
            <a:r>
              <a:rPr lang="en-US" sz="2200" b="1" dirty="0" err="1">
                <a:solidFill>
                  <a:schemeClr val="bg1"/>
                </a:solidFill>
                <a:latin typeface="Lato" panose="020F0502020204030203" pitchFamily="34" charset="0"/>
                <a:ea typeface="Lato" panose="020F0502020204030203" pitchFamily="34" charset="0"/>
                <a:cs typeface="Lato" panose="020F0502020204030203" pitchFamily="34" charset="0"/>
                <a:sym typeface="Lato Bold"/>
              </a:rPr>
              <a:t>edificios</a:t>
            </a:r>
            <a:r>
              <a:rPr lang="en-US" sz="2200" b="1" dirty="0">
                <a:solidFill>
                  <a:schemeClr val="bg1"/>
                </a:solidFill>
                <a:latin typeface="Lato" panose="020F0502020204030203" pitchFamily="34" charset="0"/>
                <a:ea typeface="Lato" panose="020F0502020204030203" pitchFamily="34" charset="0"/>
                <a:cs typeface="Lato" panose="020F0502020204030203" pitchFamily="34" charset="0"/>
                <a:sym typeface="Lato Bold"/>
              </a:rPr>
              <a:t> de Vivienda, y no se </a:t>
            </a:r>
            <a:r>
              <a:rPr lang="en-US" sz="2200" b="1" dirty="0" err="1">
                <a:solidFill>
                  <a:schemeClr val="bg1"/>
                </a:solidFill>
                <a:latin typeface="Lato" panose="020F0502020204030203" pitchFamily="34" charset="0"/>
                <a:ea typeface="Lato" panose="020F0502020204030203" pitchFamily="34" charset="0"/>
                <a:cs typeface="Lato" panose="020F0502020204030203" pitchFamily="34" charset="0"/>
                <a:sym typeface="Lato Bold"/>
              </a:rPr>
              <a:t>contempla</a:t>
            </a:r>
            <a:r>
              <a:rPr lang="en-US" sz="2200" b="1" dirty="0">
                <a:solidFill>
                  <a:schemeClr val="bg1"/>
                </a:solidFill>
                <a:latin typeface="Lato" panose="020F0502020204030203" pitchFamily="34" charset="0"/>
                <a:ea typeface="Lato" panose="020F0502020204030203" pitchFamily="34" charset="0"/>
                <a:cs typeface="Lato" panose="020F0502020204030203" pitchFamily="34" charset="0"/>
                <a:sym typeface="Lato Bold"/>
              </a:rPr>
              <a:t> la </a:t>
            </a:r>
            <a:r>
              <a:rPr lang="en-US" sz="2200" b="1" dirty="0" err="1">
                <a:solidFill>
                  <a:schemeClr val="bg1"/>
                </a:solidFill>
                <a:latin typeface="Lato" panose="020F0502020204030203" pitchFamily="34" charset="0"/>
                <a:ea typeface="Lato" panose="020F0502020204030203" pitchFamily="34" charset="0"/>
                <a:cs typeface="Lato" panose="020F0502020204030203" pitchFamily="34" charset="0"/>
                <a:sym typeface="Lato Bold"/>
              </a:rPr>
              <a:t>existencia</a:t>
            </a:r>
            <a:r>
              <a:rPr lang="en-US" sz="2200" b="1" dirty="0">
                <a:solidFill>
                  <a:schemeClr val="bg1"/>
                </a:solidFill>
                <a:latin typeface="Lato" panose="020F0502020204030203" pitchFamily="34" charset="0"/>
                <a:ea typeface="Lato" panose="020F0502020204030203" pitchFamily="34" charset="0"/>
                <a:cs typeface="Lato" panose="020F0502020204030203" pitchFamily="34" charset="0"/>
                <a:sym typeface="Lato Bold"/>
              </a:rPr>
              <a:t> de </a:t>
            </a:r>
            <a:r>
              <a:rPr lang="en-US" sz="2200" b="1" dirty="0" err="1">
                <a:solidFill>
                  <a:schemeClr val="bg1"/>
                </a:solidFill>
                <a:latin typeface="Lato" panose="020F0502020204030203" pitchFamily="34" charset="0"/>
                <a:ea typeface="Lato" panose="020F0502020204030203" pitchFamily="34" charset="0"/>
                <a:cs typeface="Lato" panose="020F0502020204030203" pitchFamily="34" charset="0"/>
                <a:sym typeface="Lato Bold"/>
              </a:rPr>
              <a:t>rampas</a:t>
            </a:r>
            <a:r>
              <a:rPr lang="en-US" sz="2200" b="1" dirty="0">
                <a:solidFill>
                  <a:schemeClr val="bg1"/>
                </a:solidFill>
                <a:latin typeface="Lato" panose="020F0502020204030203" pitchFamily="34" charset="0"/>
                <a:ea typeface="Lato" panose="020F0502020204030203" pitchFamily="34" charset="0"/>
                <a:cs typeface="Lato" panose="020F0502020204030203" pitchFamily="34" charset="0"/>
                <a:sym typeface="Lato Bold"/>
              </a:rPr>
              <a:t> de </a:t>
            </a:r>
            <a:r>
              <a:rPr lang="en-US" sz="2200" b="1" dirty="0" err="1">
                <a:solidFill>
                  <a:schemeClr val="bg1"/>
                </a:solidFill>
                <a:latin typeface="Lato" panose="020F0502020204030203" pitchFamily="34" charset="0"/>
                <a:ea typeface="Lato" panose="020F0502020204030203" pitchFamily="34" charset="0"/>
                <a:cs typeface="Lato" panose="020F0502020204030203" pitchFamily="34" charset="0"/>
                <a:sym typeface="Lato Bold"/>
              </a:rPr>
              <a:t>acceso</a:t>
            </a:r>
            <a:r>
              <a:rPr lang="en-US" sz="2200" b="1" dirty="0">
                <a:solidFill>
                  <a:schemeClr val="bg1"/>
                </a:solidFill>
                <a:latin typeface="Lato" panose="020F0502020204030203" pitchFamily="34" charset="0"/>
                <a:ea typeface="Lato" panose="020F0502020204030203" pitchFamily="34" charset="0"/>
                <a:cs typeface="Lato" panose="020F0502020204030203" pitchFamily="34" charset="0"/>
                <a:sym typeface="Lato Bold"/>
              </a:rPr>
              <a:t>, o de ascensores </a:t>
            </a:r>
            <a:r>
              <a:rPr lang="en-US" sz="2200" b="1" dirty="0" err="1">
                <a:solidFill>
                  <a:schemeClr val="bg1"/>
                </a:solidFill>
                <a:latin typeface="Lato" panose="020F0502020204030203" pitchFamily="34" charset="0"/>
                <a:ea typeface="Lato" panose="020F0502020204030203" pitchFamily="34" charset="0"/>
                <a:cs typeface="Lato" panose="020F0502020204030203" pitchFamily="34" charset="0"/>
                <a:sym typeface="Lato Bold"/>
              </a:rPr>
              <a:t>los</a:t>
            </a:r>
            <a:r>
              <a:rPr lang="en-US" sz="2200" b="1" dirty="0">
                <a:solidFill>
                  <a:schemeClr val="bg1"/>
                </a:solidFill>
                <a:latin typeface="Lato" panose="020F0502020204030203" pitchFamily="34" charset="0"/>
                <a:ea typeface="Lato" panose="020F0502020204030203" pitchFamily="34" charset="0"/>
                <a:cs typeface="Lato" panose="020F0502020204030203" pitchFamily="34" charset="0"/>
                <a:sym typeface="Lato Bold"/>
              </a:rPr>
              <a:t> </a:t>
            </a:r>
            <a:r>
              <a:rPr lang="en-US" sz="2200" b="1" dirty="0" err="1">
                <a:solidFill>
                  <a:schemeClr val="bg1"/>
                </a:solidFill>
                <a:latin typeface="Lato" panose="020F0502020204030203" pitchFamily="34" charset="0"/>
                <a:ea typeface="Lato" panose="020F0502020204030203" pitchFamily="34" charset="0"/>
                <a:cs typeface="Lato" panose="020F0502020204030203" pitchFamily="34" charset="0"/>
                <a:sym typeface="Lato Bold"/>
              </a:rPr>
              <a:t>suficientemente</a:t>
            </a:r>
            <a:r>
              <a:rPr lang="en-US" sz="2200" b="1" dirty="0">
                <a:solidFill>
                  <a:schemeClr val="bg1"/>
                </a:solidFill>
                <a:latin typeface="Lato" panose="020F0502020204030203" pitchFamily="34" charset="0"/>
                <a:ea typeface="Lato" panose="020F0502020204030203" pitchFamily="34" charset="0"/>
                <a:cs typeface="Lato" panose="020F0502020204030203" pitchFamily="34" charset="0"/>
                <a:sym typeface="Lato Bold"/>
              </a:rPr>
              <a:t> </a:t>
            </a:r>
            <a:r>
              <a:rPr lang="en-US" sz="2200" b="1" dirty="0" err="1">
                <a:solidFill>
                  <a:schemeClr val="bg1"/>
                </a:solidFill>
                <a:latin typeface="Lato" panose="020F0502020204030203" pitchFamily="34" charset="0"/>
                <a:ea typeface="Lato" panose="020F0502020204030203" pitchFamily="34" charset="0"/>
                <a:cs typeface="Lato" panose="020F0502020204030203" pitchFamily="34" charset="0"/>
                <a:sym typeface="Lato Bold"/>
              </a:rPr>
              <a:t>grandes</a:t>
            </a:r>
            <a:r>
              <a:rPr lang="en-US" sz="2200" b="1" dirty="0">
                <a:solidFill>
                  <a:schemeClr val="bg1"/>
                </a:solidFill>
                <a:latin typeface="Lato" panose="020F0502020204030203" pitchFamily="34" charset="0"/>
                <a:ea typeface="Lato" panose="020F0502020204030203" pitchFamily="34" charset="0"/>
                <a:cs typeface="Lato" panose="020F0502020204030203" pitchFamily="34" charset="0"/>
                <a:sym typeface="Lato Bold"/>
              </a:rPr>
              <a:t> para que </a:t>
            </a:r>
            <a:r>
              <a:rPr lang="en-US" sz="2200" b="1" dirty="0" err="1">
                <a:solidFill>
                  <a:schemeClr val="bg1"/>
                </a:solidFill>
                <a:latin typeface="Lato" panose="020F0502020204030203" pitchFamily="34" charset="0"/>
                <a:ea typeface="Lato" panose="020F0502020204030203" pitchFamily="34" charset="0"/>
                <a:cs typeface="Lato" panose="020F0502020204030203" pitchFamily="34" charset="0"/>
                <a:sym typeface="Lato Bold"/>
              </a:rPr>
              <a:t>quepa</a:t>
            </a:r>
            <a:r>
              <a:rPr lang="en-US" sz="2200" b="1" dirty="0">
                <a:solidFill>
                  <a:schemeClr val="bg1"/>
                </a:solidFill>
                <a:latin typeface="Lato" panose="020F0502020204030203" pitchFamily="34" charset="0"/>
                <a:ea typeface="Lato" panose="020F0502020204030203" pitchFamily="34" charset="0"/>
                <a:cs typeface="Lato" panose="020F0502020204030203" pitchFamily="34" charset="0"/>
                <a:sym typeface="Lato Bold"/>
              </a:rPr>
              <a:t> </a:t>
            </a:r>
            <a:r>
              <a:rPr lang="en-US" sz="2200" b="1" dirty="0" err="1">
                <a:solidFill>
                  <a:schemeClr val="bg1"/>
                </a:solidFill>
                <a:latin typeface="Lato" panose="020F0502020204030203" pitchFamily="34" charset="0"/>
                <a:ea typeface="Lato" panose="020F0502020204030203" pitchFamily="34" charset="0"/>
                <a:cs typeface="Lato" panose="020F0502020204030203" pitchFamily="34" charset="0"/>
                <a:sym typeface="Lato Bold"/>
              </a:rPr>
              <a:t>una</a:t>
            </a:r>
            <a:r>
              <a:rPr lang="en-US" sz="2200" b="1" dirty="0">
                <a:solidFill>
                  <a:schemeClr val="bg1"/>
                </a:solidFill>
                <a:latin typeface="Lato" panose="020F0502020204030203" pitchFamily="34" charset="0"/>
                <a:ea typeface="Lato" panose="020F0502020204030203" pitchFamily="34" charset="0"/>
                <a:cs typeface="Lato" panose="020F0502020204030203" pitchFamily="34" charset="0"/>
                <a:sym typeface="Lato Bold"/>
              </a:rPr>
              <a:t> </a:t>
            </a:r>
            <a:r>
              <a:rPr lang="en-US" sz="2200" b="1" dirty="0" err="1">
                <a:solidFill>
                  <a:schemeClr val="bg1"/>
                </a:solidFill>
                <a:latin typeface="Lato" panose="020F0502020204030203" pitchFamily="34" charset="0"/>
                <a:ea typeface="Lato" panose="020F0502020204030203" pitchFamily="34" charset="0"/>
                <a:cs typeface="Lato" panose="020F0502020204030203" pitchFamily="34" charset="0"/>
                <a:sym typeface="Lato Bold"/>
              </a:rPr>
              <a:t>silla</a:t>
            </a:r>
            <a:r>
              <a:rPr lang="en-US" sz="2200" b="1" dirty="0">
                <a:solidFill>
                  <a:schemeClr val="bg1"/>
                </a:solidFill>
                <a:latin typeface="Lato" panose="020F0502020204030203" pitchFamily="34" charset="0"/>
                <a:ea typeface="Lato" panose="020F0502020204030203" pitchFamily="34" charset="0"/>
                <a:cs typeface="Lato" panose="020F0502020204030203" pitchFamily="34" charset="0"/>
                <a:sym typeface="Lato Bold"/>
              </a:rPr>
              <a:t> de </a:t>
            </a:r>
            <a:r>
              <a:rPr lang="en-US" sz="2200" b="1" dirty="0" err="1">
                <a:solidFill>
                  <a:schemeClr val="bg1"/>
                </a:solidFill>
                <a:latin typeface="Lato" panose="020F0502020204030203" pitchFamily="34" charset="0"/>
                <a:ea typeface="Lato" panose="020F0502020204030203" pitchFamily="34" charset="0"/>
                <a:cs typeface="Lato" panose="020F0502020204030203" pitchFamily="34" charset="0"/>
                <a:sym typeface="Lato Bold"/>
              </a:rPr>
              <a:t>ruedas</a:t>
            </a:r>
            <a:r>
              <a:rPr lang="en-US" sz="2200" b="1" dirty="0">
                <a:solidFill>
                  <a:schemeClr val="bg1"/>
                </a:solidFill>
                <a:latin typeface="Lato" panose="020F0502020204030203" pitchFamily="34" charset="0"/>
                <a:ea typeface="Lato" panose="020F0502020204030203" pitchFamily="34" charset="0"/>
                <a:cs typeface="Lato" panose="020F0502020204030203" pitchFamily="34" charset="0"/>
                <a:sym typeface="Lato Bold"/>
              </a:rPr>
              <a:t>.</a:t>
            </a:r>
          </a:p>
          <a:p>
            <a:pPr algn="l">
              <a:lnSpc>
                <a:spcPts val="3500"/>
              </a:lnSpc>
              <a:spcBef>
                <a:spcPct val="0"/>
              </a:spcBef>
            </a:pPr>
            <a:r>
              <a:rPr lang="en-US" sz="2200" b="1" dirty="0">
                <a:solidFill>
                  <a:schemeClr val="bg1"/>
                </a:solidFill>
                <a:latin typeface="Lato" panose="020F0502020204030203" pitchFamily="34" charset="0"/>
                <a:ea typeface="Lato" panose="020F0502020204030203" pitchFamily="34" charset="0"/>
                <a:cs typeface="Lato" panose="020F0502020204030203" pitchFamily="34" charset="0"/>
                <a:sym typeface="Lato Bold"/>
              </a:rPr>
              <a:t>También se </a:t>
            </a:r>
            <a:r>
              <a:rPr lang="en-US" sz="2200" b="1" dirty="0" err="1">
                <a:solidFill>
                  <a:schemeClr val="bg1"/>
                </a:solidFill>
                <a:latin typeface="Lato" panose="020F0502020204030203" pitchFamily="34" charset="0"/>
                <a:ea typeface="Lato" panose="020F0502020204030203" pitchFamily="34" charset="0"/>
                <a:cs typeface="Lato" panose="020F0502020204030203" pitchFamily="34" charset="0"/>
                <a:sym typeface="Lato Bold"/>
              </a:rPr>
              <a:t>menciona</a:t>
            </a:r>
            <a:r>
              <a:rPr lang="en-US" sz="2200" b="1" dirty="0">
                <a:solidFill>
                  <a:schemeClr val="bg1"/>
                </a:solidFill>
                <a:latin typeface="Lato" panose="020F0502020204030203" pitchFamily="34" charset="0"/>
                <a:ea typeface="Lato" panose="020F0502020204030203" pitchFamily="34" charset="0"/>
                <a:cs typeface="Lato" panose="020F0502020204030203" pitchFamily="34" charset="0"/>
                <a:sym typeface="Lato Bold"/>
              </a:rPr>
              <a:t> la </a:t>
            </a:r>
            <a:r>
              <a:rPr lang="en-US" sz="2200" b="1" dirty="0" err="1">
                <a:solidFill>
                  <a:schemeClr val="bg1"/>
                </a:solidFill>
                <a:latin typeface="Lato" panose="020F0502020204030203" pitchFamily="34" charset="0"/>
                <a:ea typeface="Lato" panose="020F0502020204030203" pitchFamily="34" charset="0"/>
                <a:cs typeface="Lato" panose="020F0502020204030203" pitchFamily="34" charset="0"/>
                <a:sym typeface="Lato Bold"/>
              </a:rPr>
              <a:t>falta</a:t>
            </a:r>
            <a:r>
              <a:rPr lang="en-US" sz="2200" b="1" dirty="0">
                <a:solidFill>
                  <a:schemeClr val="bg1"/>
                </a:solidFill>
                <a:latin typeface="Lato" panose="020F0502020204030203" pitchFamily="34" charset="0"/>
                <a:ea typeface="Lato" panose="020F0502020204030203" pitchFamily="34" charset="0"/>
                <a:cs typeface="Lato" panose="020F0502020204030203" pitchFamily="34" charset="0"/>
                <a:sym typeface="Lato Bold"/>
              </a:rPr>
              <a:t> de </a:t>
            </a:r>
            <a:r>
              <a:rPr lang="en-US" sz="2200" b="1" dirty="0" err="1">
                <a:solidFill>
                  <a:schemeClr val="bg1"/>
                </a:solidFill>
                <a:latin typeface="Lato" panose="020F0502020204030203" pitchFamily="34" charset="0"/>
                <a:ea typeface="Lato" panose="020F0502020204030203" pitchFamily="34" charset="0"/>
                <a:cs typeface="Lato" panose="020F0502020204030203" pitchFamily="34" charset="0"/>
                <a:sym typeface="Lato Bold"/>
              </a:rPr>
              <a:t>cambiadores</a:t>
            </a:r>
            <a:r>
              <a:rPr lang="en-US" sz="2200" b="1" dirty="0">
                <a:solidFill>
                  <a:schemeClr val="bg1"/>
                </a:solidFill>
                <a:latin typeface="Lato" panose="020F0502020204030203" pitchFamily="34" charset="0"/>
                <a:ea typeface="Lato" panose="020F0502020204030203" pitchFamily="34" charset="0"/>
                <a:cs typeface="Lato" panose="020F0502020204030203" pitchFamily="34" charset="0"/>
                <a:sym typeface="Lato Bold"/>
              </a:rPr>
              <a:t> </a:t>
            </a:r>
            <a:r>
              <a:rPr lang="en-US" sz="2200" b="1" dirty="0" err="1">
                <a:solidFill>
                  <a:schemeClr val="bg1"/>
                </a:solidFill>
                <a:latin typeface="Lato" panose="020F0502020204030203" pitchFamily="34" charset="0"/>
                <a:ea typeface="Lato" panose="020F0502020204030203" pitchFamily="34" charset="0"/>
                <a:cs typeface="Lato" panose="020F0502020204030203" pitchFamily="34" charset="0"/>
                <a:sym typeface="Lato Bold"/>
              </a:rPr>
              <a:t>grandes</a:t>
            </a:r>
            <a:r>
              <a:rPr lang="en-US" sz="2200" b="1" dirty="0">
                <a:solidFill>
                  <a:schemeClr val="bg1"/>
                </a:solidFill>
                <a:latin typeface="Lato" panose="020F0502020204030203" pitchFamily="34" charset="0"/>
                <a:ea typeface="Lato" panose="020F0502020204030203" pitchFamily="34" charset="0"/>
                <a:cs typeface="Lato" panose="020F0502020204030203" pitchFamily="34" charset="0"/>
                <a:sym typeface="Lato Bold"/>
              </a:rPr>
              <a:t> </a:t>
            </a:r>
            <a:r>
              <a:rPr lang="en-US" sz="2200" b="1" dirty="0" err="1">
                <a:solidFill>
                  <a:schemeClr val="bg1"/>
                </a:solidFill>
                <a:latin typeface="Lato" panose="020F0502020204030203" pitchFamily="34" charset="0"/>
                <a:ea typeface="Lato" panose="020F0502020204030203" pitchFamily="34" charset="0"/>
                <a:cs typeface="Lato" panose="020F0502020204030203" pitchFamily="34" charset="0"/>
                <a:sym typeface="Lato Bold"/>
              </a:rPr>
              <a:t>en</a:t>
            </a:r>
            <a:r>
              <a:rPr lang="en-US" sz="2200" b="1" dirty="0">
                <a:solidFill>
                  <a:schemeClr val="bg1"/>
                </a:solidFill>
                <a:latin typeface="Lato" panose="020F0502020204030203" pitchFamily="34" charset="0"/>
                <a:ea typeface="Lato" panose="020F0502020204030203" pitchFamily="34" charset="0"/>
                <a:cs typeface="Lato" panose="020F0502020204030203" pitchFamily="34" charset="0"/>
                <a:sym typeface="Lato Bold"/>
              </a:rPr>
              <a:t> </a:t>
            </a:r>
            <a:r>
              <a:rPr lang="en-US" sz="2200" b="1" dirty="0" err="1">
                <a:solidFill>
                  <a:schemeClr val="bg1"/>
                </a:solidFill>
                <a:latin typeface="Lato" panose="020F0502020204030203" pitchFamily="34" charset="0"/>
                <a:ea typeface="Lato" panose="020F0502020204030203" pitchFamily="34" charset="0"/>
                <a:cs typeface="Lato" panose="020F0502020204030203" pitchFamily="34" charset="0"/>
                <a:sym typeface="Lato Bold"/>
              </a:rPr>
              <a:t>los</a:t>
            </a:r>
            <a:r>
              <a:rPr lang="en-US" sz="2200" b="1" dirty="0">
                <a:solidFill>
                  <a:schemeClr val="bg1"/>
                </a:solidFill>
                <a:latin typeface="Lato" panose="020F0502020204030203" pitchFamily="34" charset="0"/>
                <a:ea typeface="Lato" panose="020F0502020204030203" pitchFamily="34" charset="0"/>
                <a:cs typeface="Lato" panose="020F0502020204030203" pitchFamily="34" charset="0"/>
                <a:sym typeface="Lato Bold"/>
              </a:rPr>
              <a:t> </a:t>
            </a:r>
            <a:r>
              <a:rPr lang="en-US" sz="2200" b="1" dirty="0" err="1">
                <a:solidFill>
                  <a:schemeClr val="bg1"/>
                </a:solidFill>
                <a:latin typeface="Lato" panose="020F0502020204030203" pitchFamily="34" charset="0"/>
                <a:ea typeface="Lato" panose="020F0502020204030203" pitchFamily="34" charset="0"/>
                <a:cs typeface="Lato" panose="020F0502020204030203" pitchFamily="34" charset="0"/>
                <a:sym typeface="Lato Bold"/>
              </a:rPr>
              <a:t>baños</a:t>
            </a:r>
            <a:r>
              <a:rPr lang="en-US" sz="2200" b="1" dirty="0">
                <a:solidFill>
                  <a:schemeClr val="bg1"/>
                </a:solidFill>
                <a:latin typeface="Lato" panose="020F0502020204030203" pitchFamily="34" charset="0"/>
                <a:ea typeface="Lato" panose="020F0502020204030203" pitchFamily="34" charset="0"/>
                <a:cs typeface="Lato" panose="020F0502020204030203" pitchFamily="34" charset="0"/>
                <a:sym typeface="Lato Bold"/>
              </a:rPr>
              <a:t> </a:t>
            </a:r>
            <a:r>
              <a:rPr lang="en-US" sz="2200" b="1" dirty="0" err="1">
                <a:solidFill>
                  <a:schemeClr val="bg1"/>
                </a:solidFill>
                <a:latin typeface="Lato" panose="020F0502020204030203" pitchFamily="34" charset="0"/>
                <a:ea typeface="Lato" panose="020F0502020204030203" pitchFamily="34" charset="0"/>
                <a:cs typeface="Lato" panose="020F0502020204030203" pitchFamily="34" charset="0"/>
                <a:sym typeface="Lato Bold"/>
              </a:rPr>
              <a:t>adaptados</a:t>
            </a:r>
            <a:r>
              <a:rPr lang="en-US" sz="2200" b="1" dirty="0">
                <a:solidFill>
                  <a:schemeClr val="bg1"/>
                </a:solidFill>
                <a:latin typeface="Lato" panose="020F0502020204030203" pitchFamily="34" charset="0"/>
                <a:ea typeface="Lato" panose="020F0502020204030203" pitchFamily="34" charset="0"/>
                <a:cs typeface="Lato" panose="020F0502020204030203" pitchFamily="34" charset="0"/>
                <a:sym typeface="Lato Bold"/>
              </a:rPr>
              <a:t>, </a:t>
            </a:r>
            <a:r>
              <a:rPr lang="en-US" sz="2200" b="1" dirty="0" err="1">
                <a:solidFill>
                  <a:schemeClr val="bg1"/>
                </a:solidFill>
                <a:latin typeface="Lato" panose="020F0502020204030203" pitchFamily="34" charset="0"/>
                <a:ea typeface="Lato" panose="020F0502020204030203" pitchFamily="34" charset="0"/>
                <a:cs typeface="Lato" panose="020F0502020204030203" pitchFamily="34" charset="0"/>
                <a:sym typeface="Lato Bold"/>
              </a:rPr>
              <a:t>por</a:t>
            </a:r>
            <a:r>
              <a:rPr lang="en-US" sz="2200" b="1" dirty="0">
                <a:solidFill>
                  <a:schemeClr val="bg1"/>
                </a:solidFill>
                <a:latin typeface="Lato" panose="020F0502020204030203" pitchFamily="34" charset="0"/>
                <a:ea typeface="Lato" panose="020F0502020204030203" pitchFamily="34" charset="0"/>
                <a:cs typeface="Lato" panose="020F0502020204030203" pitchFamily="34" charset="0"/>
                <a:sym typeface="Lato Bold"/>
              </a:rPr>
              <a:t> </a:t>
            </a:r>
            <a:r>
              <a:rPr lang="en-US" sz="2200" b="1" dirty="0" err="1">
                <a:solidFill>
                  <a:schemeClr val="bg1"/>
                </a:solidFill>
                <a:latin typeface="Lato" panose="020F0502020204030203" pitchFamily="34" charset="0"/>
                <a:ea typeface="Lato" panose="020F0502020204030203" pitchFamily="34" charset="0"/>
                <a:cs typeface="Lato" panose="020F0502020204030203" pitchFamily="34" charset="0"/>
                <a:sym typeface="Lato Bold"/>
              </a:rPr>
              <a:t>ejemplo</a:t>
            </a:r>
            <a:r>
              <a:rPr lang="en-US" sz="2200" b="1" dirty="0">
                <a:solidFill>
                  <a:schemeClr val="bg1"/>
                </a:solidFill>
                <a:latin typeface="Lato" panose="020F0502020204030203" pitchFamily="34" charset="0"/>
                <a:ea typeface="Lato" panose="020F0502020204030203" pitchFamily="34" charset="0"/>
                <a:cs typeface="Lato" panose="020F0502020204030203" pitchFamily="34" charset="0"/>
                <a:sym typeface="Lato Bold"/>
              </a:rPr>
              <a:t> </a:t>
            </a:r>
            <a:r>
              <a:rPr lang="en-US" sz="2200" b="1" dirty="0" err="1">
                <a:solidFill>
                  <a:schemeClr val="bg1"/>
                </a:solidFill>
                <a:latin typeface="Lato" panose="020F0502020204030203" pitchFamily="34" charset="0"/>
                <a:ea typeface="Lato" panose="020F0502020204030203" pitchFamily="34" charset="0"/>
                <a:cs typeface="Lato" panose="020F0502020204030203" pitchFamily="34" charset="0"/>
                <a:sym typeface="Lato Bold"/>
              </a:rPr>
              <a:t>si</a:t>
            </a:r>
            <a:r>
              <a:rPr lang="en-US" sz="2200" b="1" dirty="0">
                <a:solidFill>
                  <a:schemeClr val="bg1"/>
                </a:solidFill>
                <a:latin typeface="Lato" panose="020F0502020204030203" pitchFamily="34" charset="0"/>
                <a:ea typeface="Lato" panose="020F0502020204030203" pitchFamily="34" charset="0"/>
                <a:cs typeface="Lato" panose="020F0502020204030203" pitchFamily="34" charset="0"/>
                <a:sym typeface="Lato Bold"/>
              </a:rPr>
              <a:t> la persona </a:t>
            </a:r>
            <a:r>
              <a:rPr lang="en-US" sz="2200" b="1" dirty="0" err="1">
                <a:solidFill>
                  <a:schemeClr val="bg1"/>
                </a:solidFill>
                <a:latin typeface="Lato" panose="020F0502020204030203" pitchFamily="34" charset="0"/>
                <a:ea typeface="Lato" panose="020F0502020204030203" pitchFamily="34" charset="0"/>
                <a:cs typeface="Lato" panose="020F0502020204030203" pitchFamily="34" charset="0"/>
                <a:sym typeface="Lato Bold"/>
              </a:rPr>
              <a:t>discapacitada</a:t>
            </a:r>
            <a:r>
              <a:rPr lang="en-US" sz="2200" b="1" dirty="0">
                <a:solidFill>
                  <a:schemeClr val="bg1"/>
                </a:solidFill>
                <a:latin typeface="Lato" panose="020F0502020204030203" pitchFamily="34" charset="0"/>
                <a:ea typeface="Lato" panose="020F0502020204030203" pitchFamily="34" charset="0"/>
                <a:cs typeface="Lato" panose="020F0502020204030203" pitchFamily="34" charset="0"/>
                <a:sym typeface="Lato Bold"/>
              </a:rPr>
              <a:t> es un </a:t>
            </a:r>
            <a:r>
              <a:rPr lang="en-US" sz="2200" b="1" dirty="0" err="1">
                <a:solidFill>
                  <a:schemeClr val="bg1"/>
                </a:solidFill>
                <a:latin typeface="Lato" panose="020F0502020204030203" pitchFamily="34" charset="0"/>
                <a:ea typeface="Lato" panose="020F0502020204030203" pitchFamily="34" charset="0"/>
                <a:cs typeface="Lato" panose="020F0502020204030203" pitchFamily="34" charset="0"/>
                <a:sym typeface="Lato Bold"/>
              </a:rPr>
              <a:t>niño</a:t>
            </a:r>
            <a:r>
              <a:rPr lang="en-US" sz="2200" b="1" dirty="0">
                <a:solidFill>
                  <a:schemeClr val="bg1"/>
                </a:solidFill>
                <a:latin typeface="Lato" panose="020F0502020204030203" pitchFamily="34" charset="0"/>
                <a:ea typeface="Lato" panose="020F0502020204030203" pitchFamily="34" charset="0"/>
                <a:cs typeface="Lato" panose="020F0502020204030203" pitchFamily="34" charset="0"/>
                <a:sym typeface="Lato Bold"/>
              </a:rPr>
              <a:t> </a:t>
            </a:r>
            <a:r>
              <a:rPr lang="en-US" sz="2200" b="1" dirty="0" err="1">
                <a:solidFill>
                  <a:schemeClr val="bg1"/>
                </a:solidFill>
                <a:latin typeface="Lato" panose="020F0502020204030203" pitchFamily="34" charset="0"/>
                <a:ea typeface="Lato" panose="020F0502020204030203" pitchFamily="34" charset="0"/>
                <a:cs typeface="Lato" panose="020F0502020204030203" pitchFamily="34" charset="0"/>
                <a:sym typeface="Lato Bold"/>
              </a:rPr>
              <a:t>grande</a:t>
            </a:r>
            <a:r>
              <a:rPr lang="en-US" sz="2200" b="1" dirty="0">
                <a:solidFill>
                  <a:schemeClr val="bg1"/>
                </a:solidFill>
                <a:latin typeface="Lato" panose="020F0502020204030203" pitchFamily="34" charset="0"/>
                <a:ea typeface="Lato" panose="020F0502020204030203" pitchFamily="34" charset="0"/>
                <a:cs typeface="Lato" panose="020F0502020204030203" pitchFamily="34" charset="0"/>
                <a:sym typeface="Lato Bold"/>
              </a:rPr>
              <a:t>, de </a:t>
            </a:r>
            <a:r>
              <a:rPr lang="en-US" sz="2200" b="1" dirty="0" err="1">
                <a:solidFill>
                  <a:schemeClr val="bg1"/>
                </a:solidFill>
                <a:latin typeface="Lato" panose="020F0502020204030203" pitchFamily="34" charset="0"/>
                <a:ea typeface="Lato" panose="020F0502020204030203" pitchFamily="34" charset="0"/>
                <a:cs typeface="Lato" panose="020F0502020204030203" pitchFamily="34" charset="0"/>
                <a:sym typeface="Lato Bold"/>
              </a:rPr>
              <a:t>unos</a:t>
            </a:r>
            <a:r>
              <a:rPr lang="en-US" sz="2200" b="1" dirty="0">
                <a:solidFill>
                  <a:schemeClr val="bg1"/>
                </a:solidFill>
                <a:latin typeface="Lato" panose="020F0502020204030203" pitchFamily="34" charset="0"/>
                <a:ea typeface="Lato" panose="020F0502020204030203" pitchFamily="34" charset="0"/>
                <a:cs typeface="Lato" panose="020F0502020204030203" pitchFamily="34" charset="0"/>
                <a:sym typeface="Lato Bold"/>
              </a:rPr>
              <a:t> 12-13 </a:t>
            </a:r>
            <a:r>
              <a:rPr lang="en-US" sz="2200" b="1" dirty="0" err="1">
                <a:solidFill>
                  <a:schemeClr val="bg1"/>
                </a:solidFill>
                <a:latin typeface="Lato" panose="020F0502020204030203" pitchFamily="34" charset="0"/>
                <a:ea typeface="Lato" panose="020F0502020204030203" pitchFamily="34" charset="0"/>
                <a:cs typeface="Lato" panose="020F0502020204030203" pitchFamily="34" charset="0"/>
                <a:sym typeface="Lato Bold"/>
              </a:rPr>
              <a:t>años</a:t>
            </a:r>
            <a:r>
              <a:rPr lang="en-US" sz="2200" b="1" dirty="0">
                <a:solidFill>
                  <a:schemeClr val="bg1"/>
                </a:solidFill>
                <a:latin typeface="Lato" panose="020F0502020204030203" pitchFamily="34" charset="0"/>
                <a:ea typeface="Lato" panose="020F0502020204030203" pitchFamily="34" charset="0"/>
                <a:cs typeface="Lato" panose="020F0502020204030203" pitchFamily="34" charset="0"/>
                <a:sym typeface="Lato Bold"/>
              </a:rPr>
              <a:t>, que </a:t>
            </a:r>
            <a:r>
              <a:rPr lang="en-US" sz="2200" b="1" dirty="0" err="1">
                <a:solidFill>
                  <a:schemeClr val="bg1"/>
                </a:solidFill>
                <a:latin typeface="Lato" panose="020F0502020204030203" pitchFamily="34" charset="0"/>
                <a:ea typeface="Lato" panose="020F0502020204030203" pitchFamily="34" charset="0"/>
                <a:cs typeface="Lato" panose="020F0502020204030203" pitchFamily="34" charset="0"/>
                <a:sym typeface="Lato Bold"/>
              </a:rPr>
              <a:t>utiliza</a:t>
            </a:r>
            <a:r>
              <a:rPr lang="en-US" sz="2200" b="1" dirty="0">
                <a:solidFill>
                  <a:schemeClr val="bg1"/>
                </a:solidFill>
                <a:latin typeface="Lato" panose="020F0502020204030203" pitchFamily="34" charset="0"/>
                <a:ea typeface="Lato" panose="020F0502020204030203" pitchFamily="34" charset="0"/>
                <a:cs typeface="Lato" panose="020F0502020204030203" pitchFamily="34" charset="0"/>
                <a:sym typeface="Lato Bold"/>
              </a:rPr>
              <a:t> </a:t>
            </a:r>
            <a:r>
              <a:rPr lang="en-US" sz="2200" b="1" dirty="0" err="1">
                <a:solidFill>
                  <a:schemeClr val="bg1"/>
                </a:solidFill>
                <a:latin typeface="Lato" panose="020F0502020204030203" pitchFamily="34" charset="0"/>
                <a:ea typeface="Lato" panose="020F0502020204030203" pitchFamily="34" charset="0"/>
                <a:cs typeface="Lato" panose="020F0502020204030203" pitchFamily="34" charset="0"/>
                <a:sym typeface="Lato Bold"/>
              </a:rPr>
              <a:t>pañales</a:t>
            </a:r>
            <a:r>
              <a:rPr lang="en-US" sz="2200" b="1" dirty="0">
                <a:solidFill>
                  <a:schemeClr val="bg1"/>
                </a:solidFill>
                <a:latin typeface="Lato" panose="020F0502020204030203" pitchFamily="34" charset="0"/>
                <a:ea typeface="Lato" panose="020F0502020204030203" pitchFamily="34" charset="0"/>
                <a:cs typeface="Lato" panose="020F0502020204030203" pitchFamily="34" charset="0"/>
                <a:sym typeface="Lato Bold"/>
              </a:rPr>
              <a:t>. De ser </a:t>
            </a:r>
            <a:r>
              <a:rPr lang="en-US" sz="2200" b="1" dirty="0" err="1">
                <a:solidFill>
                  <a:schemeClr val="bg1"/>
                </a:solidFill>
                <a:latin typeface="Lato" panose="020F0502020204030203" pitchFamily="34" charset="0"/>
                <a:ea typeface="Lato" panose="020F0502020204030203" pitchFamily="34" charset="0"/>
                <a:cs typeface="Lato" panose="020F0502020204030203" pitchFamily="34" charset="0"/>
                <a:sym typeface="Lato Bold"/>
              </a:rPr>
              <a:t>necesario</a:t>
            </a:r>
            <a:r>
              <a:rPr lang="en-US" sz="2200" b="1" dirty="0">
                <a:solidFill>
                  <a:schemeClr val="bg1"/>
                </a:solidFill>
                <a:latin typeface="Lato" panose="020F0502020204030203" pitchFamily="34" charset="0"/>
                <a:ea typeface="Lato" panose="020F0502020204030203" pitchFamily="34" charset="0"/>
                <a:cs typeface="Lato" panose="020F0502020204030203" pitchFamily="34" charset="0"/>
                <a:sym typeface="Lato Bold"/>
              </a:rPr>
              <a:t> un </a:t>
            </a:r>
            <a:r>
              <a:rPr lang="en-US" sz="2200" b="1" dirty="0" err="1">
                <a:solidFill>
                  <a:schemeClr val="bg1"/>
                </a:solidFill>
                <a:latin typeface="Lato" panose="020F0502020204030203" pitchFamily="34" charset="0"/>
                <a:ea typeface="Lato" panose="020F0502020204030203" pitchFamily="34" charset="0"/>
                <a:cs typeface="Lato" panose="020F0502020204030203" pitchFamily="34" charset="0"/>
                <a:sym typeface="Lato Bold"/>
              </a:rPr>
              <a:t>cambio</a:t>
            </a:r>
            <a:r>
              <a:rPr lang="en-US" sz="2200" b="1" dirty="0">
                <a:solidFill>
                  <a:schemeClr val="bg1"/>
                </a:solidFill>
                <a:latin typeface="Lato" panose="020F0502020204030203" pitchFamily="34" charset="0"/>
                <a:ea typeface="Lato" panose="020F0502020204030203" pitchFamily="34" charset="0"/>
                <a:cs typeface="Lato" panose="020F0502020204030203" pitchFamily="34" charset="0"/>
                <a:sym typeface="Lato Bold"/>
              </a:rPr>
              <a:t>, no </a:t>
            </a:r>
            <a:r>
              <a:rPr lang="en-US" sz="2200" b="1" dirty="0" err="1">
                <a:solidFill>
                  <a:schemeClr val="bg1"/>
                </a:solidFill>
                <a:latin typeface="Lato" panose="020F0502020204030203" pitchFamily="34" charset="0"/>
                <a:ea typeface="Lato" panose="020F0502020204030203" pitchFamily="34" charset="0"/>
                <a:cs typeface="Lato" panose="020F0502020204030203" pitchFamily="34" charset="0"/>
                <a:sym typeface="Lato Bold"/>
              </a:rPr>
              <a:t>existe</a:t>
            </a:r>
            <a:r>
              <a:rPr lang="en-US" sz="2200" b="1" dirty="0">
                <a:solidFill>
                  <a:schemeClr val="bg1"/>
                </a:solidFill>
                <a:latin typeface="Lato" panose="020F0502020204030203" pitchFamily="34" charset="0"/>
                <a:ea typeface="Lato" panose="020F0502020204030203" pitchFamily="34" charset="0"/>
                <a:cs typeface="Lato" panose="020F0502020204030203" pitchFamily="34" charset="0"/>
                <a:sym typeface="Lato Bold"/>
              </a:rPr>
              <a:t> </a:t>
            </a:r>
            <a:r>
              <a:rPr lang="en-US" sz="2200" b="1" dirty="0" err="1">
                <a:solidFill>
                  <a:schemeClr val="bg1"/>
                </a:solidFill>
                <a:latin typeface="Lato" panose="020F0502020204030203" pitchFamily="34" charset="0"/>
                <a:ea typeface="Lato" panose="020F0502020204030203" pitchFamily="34" charset="0"/>
                <a:cs typeface="Lato" panose="020F0502020204030203" pitchFamily="34" charset="0"/>
                <a:sym typeface="Lato Bold"/>
              </a:rPr>
              <a:t>lugar</a:t>
            </a:r>
            <a:r>
              <a:rPr lang="en-US" sz="2200" b="1" dirty="0">
                <a:solidFill>
                  <a:schemeClr val="bg1"/>
                </a:solidFill>
                <a:latin typeface="Lato" panose="020F0502020204030203" pitchFamily="34" charset="0"/>
                <a:ea typeface="Lato" panose="020F0502020204030203" pitchFamily="34" charset="0"/>
                <a:cs typeface="Lato" panose="020F0502020204030203" pitchFamily="34" charset="0"/>
                <a:sym typeface="Lato Bold"/>
              </a:rPr>
              <a:t> </a:t>
            </a:r>
            <a:r>
              <a:rPr lang="en-US" sz="2200" b="1" dirty="0" err="1">
                <a:solidFill>
                  <a:schemeClr val="bg1"/>
                </a:solidFill>
                <a:latin typeface="Lato" panose="020F0502020204030203" pitchFamily="34" charset="0"/>
                <a:ea typeface="Lato" panose="020F0502020204030203" pitchFamily="34" charset="0"/>
                <a:cs typeface="Lato" panose="020F0502020204030203" pitchFamily="34" charset="0"/>
                <a:sym typeface="Lato Bold"/>
              </a:rPr>
              <a:t>apto</a:t>
            </a:r>
            <a:r>
              <a:rPr lang="en-US" sz="2200" b="1" dirty="0">
                <a:solidFill>
                  <a:schemeClr val="bg1"/>
                </a:solidFill>
                <a:latin typeface="Lato" panose="020F0502020204030203" pitchFamily="34" charset="0"/>
                <a:ea typeface="Lato" panose="020F0502020204030203" pitchFamily="34" charset="0"/>
                <a:cs typeface="Lato" panose="020F0502020204030203" pitchFamily="34" charset="0"/>
                <a:sym typeface="Lato Bold"/>
              </a:rPr>
              <a:t> para </a:t>
            </a:r>
            <a:r>
              <a:rPr lang="en-US" sz="2200" b="1" dirty="0" err="1">
                <a:solidFill>
                  <a:schemeClr val="bg1"/>
                </a:solidFill>
                <a:latin typeface="Lato" panose="020F0502020204030203" pitchFamily="34" charset="0"/>
                <a:ea typeface="Lato" panose="020F0502020204030203" pitchFamily="34" charset="0"/>
                <a:cs typeface="Lato" panose="020F0502020204030203" pitchFamily="34" charset="0"/>
                <a:sym typeface="Lato Bold"/>
              </a:rPr>
              <a:t>realizarlo</a:t>
            </a:r>
            <a:r>
              <a:rPr lang="en-US" sz="2200" b="1" dirty="0">
                <a:solidFill>
                  <a:schemeClr val="bg1"/>
                </a:solidFill>
                <a:latin typeface="Lato" panose="020F0502020204030203" pitchFamily="34" charset="0"/>
                <a:ea typeface="Lato" panose="020F0502020204030203" pitchFamily="34" charset="0"/>
                <a:cs typeface="Lato" panose="020F0502020204030203" pitchFamily="34" charset="0"/>
                <a:sym typeface="Lato Bold"/>
              </a:rPr>
              <a:t>.</a:t>
            </a:r>
          </a:p>
          <a:p>
            <a:pPr>
              <a:lnSpc>
                <a:spcPts val="3500"/>
              </a:lnSpc>
              <a:spcBef>
                <a:spcPct val="0"/>
              </a:spcBef>
            </a:pPr>
            <a:r>
              <a:rPr lang="en-US" sz="2200" b="1" dirty="0" err="1">
                <a:solidFill>
                  <a:schemeClr val="bg1"/>
                </a:solidFill>
                <a:latin typeface="Lato" panose="020F0502020204030203" pitchFamily="34" charset="0"/>
                <a:ea typeface="Lato" panose="020F0502020204030203" pitchFamily="34" charset="0"/>
                <a:cs typeface="Lato" panose="020F0502020204030203" pitchFamily="34" charset="0"/>
                <a:sym typeface="Lato Bold"/>
              </a:rPr>
              <a:t>Otro</a:t>
            </a:r>
            <a:r>
              <a:rPr lang="en-US" sz="2200" b="1" dirty="0">
                <a:solidFill>
                  <a:schemeClr val="bg1"/>
                </a:solidFill>
                <a:latin typeface="Lato" panose="020F0502020204030203" pitchFamily="34" charset="0"/>
                <a:ea typeface="Lato" panose="020F0502020204030203" pitchFamily="34" charset="0"/>
                <a:cs typeface="Lato" panose="020F0502020204030203" pitchFamily="34" charset="0"/>
                <a:sym typeface="Lato Bold"/>
              </a:rPr>
              <a:t> </a:t>
            </a:r>
            <a:r>
              <a:rPr lang="en-US" sz="2200" b="1" dirty="0" err="1">
                <a:solidFill>
                  <a:schemeClr val="bg1"/>
                </a:solidFill>
                <a:latin typeface="Lato" panose="020F0502020204030203" pitchFamily="34" charset="0"/>
                <a:ea typeface="Lato" panose="020F0502020204030203" pitchFamily="34" charset="0"/>
                <a:cs typeface="Lato" panose="020F0502020204030203" pitchFamily="34" charset="0"/>
                <a:sym typeface="Lato Bold"/>
              </a:rPr>
              <a:t>tema</a:t>
            </a:r>
            <a:r>
              <a:rPr lang="en-US" sz="2200" b="1" dirty="0">
                <a:solidFill>
                  <a:schemeClr val="bg1"/>
                </a:solidFill>
                <a:latin typeface="Lato" panose="020F0502020204030203" pitchFamily="34" charset="0"/>
                <a:ea typeface="Lato" panose="020F0502020204030203" pitchFamily="34" charset="0"/>
                <a:cs typeface="Lato" panose="020F0502020204030203" pitchFamily="34" charset="0"/>
                <a:sym typeface="Lato Bold"/>
              </a:rPr>
              <a:t> fundamental que </a:t>
            </a:r>
            <a:r>
              <a:rPr lang="en-US" sz="2200" b="1" dirty="0" err="1">
                <a:solidFill>
                  <a:schemeClr val="bg1"/>
                </a:solidFill>
                <a:latin typeface="Lato" panose="020F0502020204030203" pitchFamily="34" charset="0"/>
                <a:ea typeface="Lato" panose="020F0502020204030203" pitchFamily="34" charset="0"/>
                <a:cs typeface="Lato" panose="020F0502020204030203" pitchFamily="34" charset="0"/>
                <a:sym typeface="Lato Bold"/>
              </a:rPr>
              <a:t>fue</a:t>
            </a:r>
            <a:r>
              <a:rPr lang="en-US" sz="2200" b="1" dirty="0">
                <a:solidFill>
                  <a:schemeClr val="bg1"/>
                </a:solidFill>
                <a:latin typeface="Lato" panose="020F0502020204030203" pitchFamily="34" charset="0"/>
                <a:ea typeface="Lato" panose="020F0502020204030203" pitchFamily="34" charset="0"/>
                <a:cs typeface="Lato" panose="020F0502020204030203" pitchFamily="34" charset="0"/>
                <a:sym typeface="Lato Bold"/>
              </a:rPr>
              <a:t> </a:t>
            </a:r>
            <a:r>
              <a:rPr lang="en-US" sz="2200" b="1" dirty="0" err="1">
                <a:solidFill>
                  <a:schemeClr val="bg1"/>
                </a:solidFill>
                <a:latin typeface="Lato" panose="020F0502020204030203" pitchFamily="34" charset="0"/>
                <a:ea typeface="Lato" panose="020F0502020204030203" pitchFamily="34" charset="0"/>
                <a:cs typeface="Lato" panose="020F0502020204030203" pitchFamily="34" charset="0"/>
                <a:sym typeface="Lato Bold"/>
              </a:rPr>
              <a:t>remarcado</a:t>
            </a:r>
            <a:r>
              <a:rPr lang="en-US" sz="2200" b="1" dirty="0">
                <a:solidFill>
                  <a:schemeClr val="bg1"/>
                </a:solidFill>
                <a:latin typeface="Lato" panose="020F0502020204030203" pitchFamily="34" charset="0"/>
                <a:ea typeface="Lato" panose="020F0502020204030203" pitchFamily="34" charset="0"/>
                <a:cs typeface="Lato" panose="020F0502020204030203" pitchFamily="34" charset="0"/>
                <a:sym typeface="Lato Bold"/>
              </a:rPr>
              <a:t> es </a:t>
            </a:r>
            <a:r>
              <a:rPr lang="en-US" sz="2200" b="1" dirty="0" err="1">
                <a:solidFill>
                  <a:schemeClr val="bg1"/>
                </a:solidFill>
                <a:latin typeface="Lato" panose="020F0502020204030203" pitchFamily="34" charset="0"/>
                <a:ea typeface="Lato" panose="020F0502020204030203" pitchFamily="34" charset="0"/>
                <a:cs typeface="Lato" panose="020F0502020204030203" pitchFamily="34" charset="0"/>
                <a:sym typeface="Lato Bold"/>
              </a:rPr>
              <a:t>respecto</a:t>
            </a:r>
            <a:r>
              <a:rPr lang="en-US" sz="2200" b="1" dirty="0">
                <a:solidFill>
                  <a:schemeClr val="bg1"/>
                </a:solidFill>
                <a:latin typeface="Lato" panose="020F0502020204030203" pitchFamily="34" charset="0"/>
                <a:ea typeface="Lato" panose="020F0502020204030203" pitchFamily="34" charset="0"/>
                <a:cs typeface="Lato" panose="020F0502020204030203" pitchFamily="34" charset="0"/>
                <a:sym typeface="Lato Bold"/>
              </a:rPr>
              <a:t> al </a:t>
            </a:r>
            <a:r>
              <a:rPr lang="en-US" sz="2200" b="1" dirty="0" err="1">
                <a:solidFill>
                  <a:schemeClr val="bg1"/>
                </a:solidFill>
                <a:latin typeface="Lato" panose="020F0502020204030203" pitchFamily="34" charset="0"/>
                <a:ea typeface="Lato" panose="020F0502020204030203" pitchFamily="34" charset="0"/>
                <a:cs typeface="Lato" panose="020F0502020204030203" pitchFamily="34" charset="0"/>
                <a:sym typeface="Lato Bold"/>
              </a:rPr>
              <a:t>transporte</a:t>
            </a:r>
            <a:r>
              <a:rPr lang="en-US" sz="2200" b="1" dirty="0">
                <a:solidFill>
                  <a:schemeClr val="bg1"/>
                </a:solidFill>
                <a:latin typeface="Lato" panose="020F0502020204030203" pitchFamily="34" charset="0"/>
                <a:ea typeface="Lato" panose="020F0502020204030203" pitchFamily="34" charset="0"/>
                <a:cs typeface="Lato" panose="020F0502020204030203" pitchFamily="34" charset="0"/>
                <a:sym typeface="Lato Bold"/>
              </a:rPr>
              <a:t> </a:t>
            </a:r>
            <a:r>
              <a:rPr lang="en-US" sz="2200" b="1" dirty="0" err="1">
                <a:solidFill>
                  <a:schemeClr val="bg1"/>
                </a:solidFill>
                <a:latin typeface="Lato" panose="020F0502020204030203" pitchFamily="34" charset="0"/>
                <a:ea typeface="Lato" panose="020F0502020204030203" pitchFamily="34" charset="0"/>
                <a:cs typeface="Lato" panose="020F0502020204030203" pitchFamily="34" charset="0"/>
                <a:sym typeface="Lato Bold"/>
              </a:rPr>
              <a:t>público</a:t>
            </a:r>
            <a:r>
              <a:rPr lang="en-US" sz="2200" b="1" dirty="0">
                <a:solidFill>
                  <a:schemeClr val="bg1"/>
                </a:solidFill>
                <a:latin typeface="Lato" panose="020F0502020204030203" pitchFamily="34" charset="0"/>
                <a:ea typeface="Lato" panose="020F0502020204030203" pitchFamily="34" charset="0"/>
                <a:cs typeface="Lato" panose="020F0502020204030203" pitchFamily="34" charset="0"/>
                <a:sym typeface="Lato Bold"/>
              </a:rPr>
              <a:t>. El </a:t>
            </a:r>
            <a:r>
              <a:rPr lang="en-US" sz="2200" b="1" dirty="0" err="1">
                <a:solidFill>
                  <a:schemeClr val="bg1"/>
                </a:solidFill>
                <a:latin typeface="Lato" panose="020F0502020204030203" pitchFamily="34" charset="0"/>
                <a:ea typeface="Lato" panose="020F0502020204030203" pitchFamily="34" charset="0"/>
                <a:cs typeface="Lato" panose="020F0502020204030203" pitchFamily="34" charset="0"/>
                <a:sym typeface="Lato Bold"/>
              </a:rPr>
              <a:t>cual</a:t>
            </a:r>
            <a:r>
              <a:rPr lang="en-US" sz="2200" b="1" dirty="0">
                <a:solidFill>
                  <a:schemeClr val="bg1"/>
                </a:solidFill>
                <a:latin typeface="Lato" panose="020F0502020204030203" pitchFamily="34" charset="0"/>
                <a:ea typeface="Lato" panose="020F0502020204030203" pitchFamily="34" charset="0"/>
                <a:cs typeface="Lato" panose="020F0502020204030203" pitchFamily="34" charset="0"/>
                <a:sym typeface="Lato Bold"/>
              </a:rPr>
              <a:t> no </a:t>
            </a:r>
            <a:r>
              <a:rPr lang="en-US" sz="2200" b="1" dirty="0" err="1">
                <a:solidFill>
                  <a:schemeClr val="bg1"/>
                </a:solidFill>
                <a:latin typeface="Lato" panose="020F0502020204030203" pitchFamily="34" charset="0"/>
                <a:ea typeface="Lato" panose="020F0502020204030203" pitchFamily="34" charset="0"/>
                <a:cs typeface="Lato" panose="020F0502020204030203" pitchFamily="34" charset="0"/>
                <a:sym typeface="Lato Bold"/>
              </a:rPr>
              <a:t>brinda</a:t>
            </a:r>
            <a:r>
              <a:rPr lang="en-US" sz="2200" b="1" dirty="0">
                <a:solidFill>
                  <a:schemeClr val="bg1"/>
                </a:solidFill>
                <a:latin typeface="Lato" panose="020F0502020204030203" pitchFamily="34" charset="0"/>
                <a:ea typeface="Lato" panose="020F0502020204030203" pitchFamily="34" charset="0"/>
                <a:cs typeface="Lato" panose="020F0502020204030203" pitchFamily="34" charset="0"/>
                <a:sym typeface="Lato Bold"/>
              </a:rPr>
              <a:t>, </a:t>
            </a:r>
            <a:r>
              <a:rPr lang="en-US" sz="2200" b="1" dirty="0" err="1">
                <a:solidFill>
                  <a:schemeClr val="bg1"/>
                </a:solidFill>
                <a:latin typeface="Lato" panose="020F0502020204030203" pitchFamily="34" charset="0"/>
                <a:ea typeface="Lato" panose="020F0502020204030203" pitchFamily="34" charset="0"/>
                <a:cs typeface="Lato" panose="020F0502020204030203" pitchFamily="34" charset="0"/>
                <a:sym typeface="Lato Bold"/>
              </a:rPr>
              <a:t>practicamente</a:t>
            </a:r>
            <a:r>
              <a:rPr lang="en-US" sz="2200" b="1" dirty="0">
                <a:solidFill>
                  <a:schemeClr val="bg1"/>
                </a:solidFill>
                <a:latin typeface="Lato" panose="020F0502020204030203" pitchFamily="34" charset="0"/>
                <a:ea typeface="Lato" panose="020F0502020204030203" pitchFamily="34" charset="0"/>
                <a:cs typeface="Lato" panose="020F0502020204030203" pitchFamily="34" charset="0"/>
                <a:sym typeface="Lato Bold"/>
              </a:rPr>
              <a:t>, </a:t>
            </a:r>
            <a:r>
              <a:rPr lang="en-US" sz="2200" b="1" dirty="0" err="1">
                <a:solidFill>
                  <a:schemeClr val="bg1"/>
                </a:solidFill>
                <a:latin typeface="Lato" panose="020F0502020204030203" pitchFamily="34" charset="0"/>
                <a:ea typeface="Lato" panose="020F0502020204030203" pitchFamily="34" charset="0"/>
                <a:cs typeface="Lato" panose="020F0502020204030203" pitchFamily="34" charset="0"/>
                <a:sym typeface="Lato Bold"/>
              </a:rPr>
              <a:t>posibilidades</a:t>
            </a:r>
            <a:r>
              <a:rPr lang="en-US" sz="2200" b="1" dirty="0">
                <a:solidFill>
                  <a:schemeClr val="bg1"/>
                </a:solidFill>
                <a:latin typeface="Lato" panose="020F0502020204030203" pitchFamily="34" charset="0"/>
                <a:ea typeface="Lato" panose="020F0502020204030203" pitchFamily="34" charset="0"/>
                <a:cs typeface="Lato" panose="020F0502020204030203" pitchFamily="34" charset="0"/>
                <a:sym typeface="Lato Bold"/>
              </a:rPr>
              <a:t> de </a:t>
            </a:r>
            <a:r>
              <a:rPr lang="en-US" sz="2200" b="1" dirty="0" err="1">
                <a:solidFill>
                  <a:schemeClr val="bg1"/>
                </a:solidFill>
                <a:latin typeface="Lato" panose="020F0502020204030203" pitchFamily="34" charset="0"/>
                <a:ea typeface="Lato" panose="020F0502020204030203" pitchFamily="34" charset="0"/>
                <a:cs typeface="Lato" panose="020F0502020204030203" pitchFamily="34" charset="0"/>
                <a:sym typeface="Lato Bold"/>
              </a:rPr>
              <a:t>uso</a:t>
            </a:r>
            <a:r>
              <a:rPr lang="en-US" sz="2200" b="1" dirty="0">
                <a:solidFill>
                  <a:schemeClr val="bg1"/>
                </a:solidFill>
                <a:latin typeface="Lato" panose="020F0502020204030203" pitchFamily="34" charset="0"/>
                <a:ea typeface="Lato" panose="020F0502020204030203" pitchFamily="34" charset="0"/>
                <a:cs typeface="Lato" panose="020F0502020204030203" pitchFamily="34" charset="0"/>
                <a:sym typeface="Lato Bold"/>
              </a:rPr>
              <a:t>. Y </a:t>
            </a:r>
            <a:r>
              <a:rPr lang="en-US" sz="2200" b="1" dirty="0" err="1">
                <a:solidFill>
                  <a:schemeClr val="bg1"/>
                </a:solidFill>
                <a:latin typeface="Lato" panose="020F0502020204030203" pitchFamily="34" charset="0"/>
                <a:ea typeface="Lato" panose="020F0502020204030203" pitchFamily="34" charset="0"/>
                <a:cs typeface="Lato" panose="020F0502020204030203" pitchFamily="34" charset="0"/>
                <a:sym typeface="Lato Bold"/>
              </a:rPr>
              <a:t>en</a:t>
            </a:r>
            <a:r>
              <a:rPr lang="en-US" sz="2200" b="1" dirty="0">
                <a:solidFill>
                  <a:schemeClr val="bg1"/>
                </a:solidFill>
                <a:latin typeface="Lato" panose="020F0502020204030203" pitchFamily="34" charset="0"/>
                <a:ea typeface="Lato" panose="020F0502020204030203" pitchFamily="34" charset="0"/>
                <a:cs typeface="Lato" panose="020F0502020204030203" pitchFamily="34" charset="0"/>
                <a:sym typeface="Lato Bold"/>
              </a:rPr>
              <a:t> </a:t>
            </a:r>
            <a:r>
              <a:rPr lang="en-US" sz="2200" b="1" dirty="0" err="1">
                <a:solidFill>
                  <a:schemeClr val="bg1"/>
                </a:solidFill>
                <a:latin typeface="Lato" panose="020F0502020204030203" pitchFamily="34" charset="0"/>
                <a:ea typeface="Lato" panose="020F0502020204030203" pitchFamily="34" charset="0"/>
                <a:cs typeface="Lato" panose="020F0502020204030203" pitchFamily="34" charset="0"/>
                <a:sym typeface="Lato Bold"/>
              </a:rPr>
              <a:t>los</a:t>
            </a:r>
            <a:r>
              <a:rPr lang="en-US" sz="2200" b="1" dirty="0">
                <a:solidFill>
                  <a:schemeClr val="bg1"/>
                </a:solidFill>
                <a:latin typeface="Lato" panose="020F0502020204030203" pitchFamily="34" charset="0"/>
                <a:ea typeface="Lato" panose="020F0502020204030203" pitchFamily="34" charset="0"/>
                <a:cs typeface="Lato" panose="020F0502020204030203" pitchFamily="34" charset="0"/>
                <a:sym typeface="Lato Bold"/>
              </a:rPr>
              <a:t> </a:t>
            </a:r>
            <a:r>
              <a:rPr lang="en-US" sz="2200" b="1" dirty="0" err="1">
                <a:solidFill>
                  <a:schemeClr val="bg1"/>
                </a:solidFill>
                <a:latin typeface="Lato" panose="020F0502020204030203" pitchFamily="34" charset="0"/>
                <a:ea typeface="Lato" panose="020F0502020204030203" pitchFamily="34" charset="0"/>
                <a:cs typeface="Lato" panose="020F0502020204030203" pitchFamily="34" charset="0"/>
                <a:sym typeface="Lato Bold"/>
              </a:rPr>
              <a:t>casos</a:t>
            </a:r>
            <a:r>
              <a:rPr lang="en-US" sz="2200" b="1" dirty="0">
                <a:solidFill>
                  <a:schemeClr val="bg1"/>
                </a:solidFill>
                <a:latin typeface="Lato" panose="020F0502020204030203" pitchFamily="34" charset="0"/>
                <a:ea typeface="Lato" panose="020F0502020204030203" pitchFamily="34" charset="0"/>
                <a:cs typeface="Lato" panose="020F0502020204030203" pitchFamily="34" charset="0"/>
                <a:sym typeface="Lato Bold"/>
              </a:rPr>
              <a:t> que </a:t>
            </a:r>
            <a:r>
              <a:rPr lang="en-US" sz="2200" b="1" dirty="0" err="1">
                <a:solidFill>
                  <a:schemeClr val="bg1"/>
                </a:solidFill>
                <a:latin typeface="Lato" panose="020F0502020204030203" pitchFamily="34" charset="0"/>
                <a:ea typeface="Lato" panose="020F0502020204030203" pitchFamily="34" charset="0"/>
                <a:cs typeface="Lato" panose="020F0502020204030203" pitchFamily="34" charset="0"/>
                <a:sym typeface="Lato Bold"/>
              </a:rPr>
              <a:t>si</a:t>
            </a:r>
            <a:r>
              <a:rPr lang="en-US" sz="2200" b="1" dirty="0">
                <a:solidFill>
                  <a:schemeClr val="bg1"/>
                </a:solidFill>
                <a:latin typeface="Lato" panose="020F0502020204030203" pitchFamily="34" charset="0"/>
                <a:ea typeface="Lato" panose="020F0502020204030203" pitchFamily="34" charset="0"/>
                <a:cs typeface="Lato" panose="020F0502020204030203" pitchFamily="34" charset="0"/>
                <a:sym typeface="Lato Bold"/>
              </a:rPr>
              <a:t>, es </a:t>
            </a:r>
            <a:r>
              <a:rPr lang="en-US" sz="2200" b="1" dirty="0" err="1">
                <a:solidFill>
                  <a:schemeClr val="bg1"/>
                </a:solidFill>
                <a:latin typeface="Lato" panose="020F0502020204030203" pitchFamily="34" charset="0"/>
                <a:ea typeface="Lato" panose="020F0502020204030203" pitchFamily="34" charset="0"/>
                <a:cs typeface="Lato" panose="020F0502020204030203" pitchFamily="34" charset="0"/>
                <a:sym typeface="Lato Bold"/>
              </a:rPr>
              <a:t>sumamente</a:t>
            </a:r>
            <a:r>
              <a:rPr lang="en-US" sz="2200" b="1" dirty="0">
                <a:solidFill>
                  <a:schemeClr val="bg1"/>
                </a:solidFill>
                <a:latin typeface="Lato" panose="020F0502020204030203" pitchFamily="34" charset="0"/>
                <a:ea typeface="Lato" panose="020F0502020204030203" pitchFamily="34" charset="0"/>
                <a:cs typeface="Lato" panose="020F0502020204030203" pitchFamily="34" charset="0"/>
                <a:sym typeface="Lato Bold"/>
              </a:rPr>
              <a:t> </a:t>
            </a:r>
            <a:r>
              <a:rPr lang="en-US" sz="2200" b="1" dirty="0" err="1">
                <a:solidFill>
                  <a:schemeClr val="bg1"/>
                </a:solidFill>
                <a:latin typeface="Lato" panose="020F0502020204030203" pitchFamily="34" charset="0"/>
                <a:ea typeface="Lato" panose="020F0502020204030203" pitchFamily="34" charset="0"/>
                <a:cs typeface="Lato" panose="020F0502020204030203" pitchFamily="34" charset="0"/>
                <a:sym typeface="Lato Bold"/>
              </a:rPr>
              <a:t>limitado</a:t>
            </a:r>
            <a:r>
              <a:rPr lang="en-US" sz="2200" b="1" dirty="0">
                <a:solidFill>
                  <a:schemeClr val="bg1"/>
                </a:solidFill>
                <a:latin typeface="Lato" panose="020F0502020204030203" pitchFamily="34" charset="0"/>
                <a:ea typeface="Lato" panose="020F0502020204030203" pitchFamily="34" charset="0"/>
                <a:cs typeface="Lato" panose="020F0502020204030203" pitchFamily="34" charset="0"/>
                <a:sym typeface="Lato Bold"/>
              </a:rPr>
              <a:t>: “</a:t>
            </a:r>
            <a:r>
              <a:rPr lang="es-AR" sz="2200" b="1" kern="100" dirty="0">
                <a:solidFill>
                  <a:schemeClr val="bg1"/>
                </a:solidFill>
                <a:effectLst/>
                <a:latin typeface="Lato" panose="020F0502020204030203" pitchFamily="34" charset="0"/>
                <a:ea typeface="Lato" panose="020F0502020204030203" pitchFamily="34" charset="0"/>
                <a:cs typeface="Lato" panose="020F0502020204030203" pitchFamily="34" charset="0"/>
              </a:rPr>
              <a:t>En el caso de los colectivos, por su parte, son muy pocos los que cuentan con adaptaciones que permitan el ascenso con silla de ruedas. Y, no todos los que las poseen las utilizan. Se requiere de la buena voluntad y el humor del chofer. En el caso de los trenes, muchísimas estaciones no cuentan con rampa de acceso a los andenes. En el subte, no todas las estaciones tienen ascensor, por lo cual </a:t>
            </a:r>
            <a:r>
              <a:rPr lang="es-AR" sz="2200" b="1" kern="100" dirty="0" err="1">
                <a:solidFill>
                  <a:schemeClr val="bg1"/>
                </a:solidFill>
                <a:effectLst/>
                <a:latin typeface="Lato" panose="020F0502020204030203" pitchFamily="34" charset="0"/>
                <a:ea typeface="Lato" panose="020F0502020204030203" pitchFamily="34" charset="0"/>
                <a:cs typeface="Lato" panose="020F0502020204030203" pitchFamily="34" charset="0"/>
              </a:rPr>
              <a:t>tenés</a:t>
            </a:r>
            <a:r>
              <a:rPr lang="es-AR" sz="2200" b="1" kern="100" dirty="0">
                <a:solidFill>
                  <a:schemeClr val="bg1"/>
                </a:solidFill>
                <a:effectLst/>
                <a:latin typeface="Lato" panose="020F0502020204030203" pitchFamily="34" charset="0"/>
                <a:ea typeface="Lato" panose="020F0502020204030203" pitchFamily="34" charset="0"/>
                <a:cs typeface="Lato" panose="020F0502020204030203" pitchFamily="34" charset="0"/>
              </a:rPr>
              <a:t> que subir y bajar en la  estación que si lo tenga, y que esté funcionando. En la web de Subtes recomiendan que, si se utiliza una silla de ruedas que no sea plegable, el viaje se  programe con 2 </a:t>
            </a:r>
            <a:r>
              <a:rPr lang="es-AR" sz="2200" b="1" kern="100" dirty="0" err="1">
                <a:solidFill>
                  <a:schemeClr val="bg1"/>
                </a:solidFill>
                <a:effectLst/>
                <a:latin typeface="Lato" panose="020F0502020204030203" pitchFamily="34" charset="0"/>
                <a:ea typeface="Lato" panose="020F0502020204030203" pitchFamily="34" charset="0"/>
                <a:cs typeface="Lato" panose="020F0502020204030203" pitchFamily="34" charset="0"/>
              </a:rPr>
              <a:t>hs</a:t>
            </a:r>
            <a:r>
              <a:rPr lang="es-AR" sz="2200" b="1" kern="100" dirty="0">
                <a:solidFill>
                  <a:schemeClr val="bg1"/>
                </a:solidFill>
                <a:effectLst/>
                <a:latin typeface="Lato" panose="020F0502020204030203" pitchFamily="34" charset="0"/>
                <a:ea typeface="Lato" panose="020F0502020204030203" pitchFamily="34" charset="0"/>
                <a:cs typeface="Lato" panose="020F0502020204030203" pitchFamily="34" charset="0"/>
              </a:rPr>
              <a:t> de anticipación!!! “.</a:t>
            </a:r>
          </a:p>
          <a:p>
            <a:pPr>
              <a:lnSpc>
                <a:spcPts val="3500"/>
              </a:lnSpc>
              <a:spcBef>
                <a:spcPct val="0"/>
              </a:spcBef>
            </a:pPr>
            <a:r>
              <a:rPr lang="es-AR" sz="2200" b="1" kern="100" dirty="0">
                <a:solidFill>
                  <a:schemeClr val="bg1"/>
                </a:solidFill>
                <a:latin typeface="Lato" panose="020F0502020204030203" pitchFamily="34" charset="0"/>
                <a:ea typeface="Lato" panose="020F0502020204030203" pitchFamily="34" charset="0"/>
                <a:cs typeface="Lato" panose="020F0502020204030203" pitchFamily="34" charset="0"/>
              </a:rPr>
              <a:t>Se valida a la Proto-Persona Micaela Jara,  ahora es nuestra </a:t>
            </a:r>
            <a:r>
              <a:rPr lang="es-AR" sz="2200" b="1" kern="100" dirty="0" err="1">
                <a:solidFill>
                  <a:schemeClr val="bg1"/>
                </a:solidFill>
                <a:latin typeface="Lato" panose="020F0502020204030203" pitchFamily="34" charset="0"/>
                <a:ea typeface="Lato" panose="020F0502020204030203" pitchFamily="34" charset="0"/>
                <a:cs typeface="Lato" panose="020F0502020204030203" pitchFamily="34" charset="0"/>
              </a:rPr>
              <a:t>User</a:t>
            </a:r>
            <a:r>
              <a:rPr lang="es-AR" sz="2200" b="1" kern="100" dirty="0">
                <a:solidFill>
                  <a:schemeClr val="bg1"/>
                </a:solidFill>
                <a:latin typeface="Lato" panose="020F0502020204030203" pitchFamily="34" charset="0"/>
                <a:ea typeface="Lato" panose="020F0502020204030203" pitchFamily="34" charset="0"/>
                <a:cs typeface="Lato" panose="020F0502020204030203" pitchFamily="34" charset="0"/>
              </a:rPr>
              <a:t>-Persona.</a:t>
            </a:r>
            <a:endParaRPr lang="es-AR" sz="2200" b="1" kern="100" dirty="0">
              <a:solidFill>
                <a:schemeClr val="bg1"/>
              </a:solidFill>
              <a:effectLst/>
              <a:latin typeface="Lato" panose="020F0502020204030203" pitchFamily="34" charset="0"/>
              <a:ea typeface="Lato" panose="020F0502020204030203" pitchFamily="34" charset="0"/>
              <a:cs typeface="Lato" panose="020F0502020204030203" pitchFamily="34" charset="0"/>
            </a:endParaRPr>
          </a:p>
          <a:p>
            <a:pPr algn="l">
              <a:lnSpc>
                <a:spcPts val="3500"/>
              </a:lnSpc>
              <a:spcBef>
                <a:spcPct val="0"/>
              </a:spcBef>
            </a:pPr>
            <a:endParaRPr lang="en-US" sz="3200" b="1" dirty="0">
              <a:solidFill>
                <a:schemeClr val="bg1"/>
              </a:solidFill>
              <a:latin typeface="Latha" panose="020B0502040204020203" pitchFamily="34" charset="0"/>
              <a:ea typeface="Lato Bold"/>
              <a:cs typeface="Latha" panose="020B0502040204020203" pitchFamily="34" charset="0"/>
              <a:sym typeface="Lato Bold"/>
            </a:endParaRPr>
          </a:p>
        </p:txBody>
      </p:sp>
      <p:grpSp>
        <p:nvGrpSpPr>
          <p:cNvPr id="3" name="Group 17">
            <a:extLst>
              <a:ext uri="{FF2B5EF4-FFF2-40B4-BE49-F238E27FC236}">
                <a16:creationId xmlns:a16="http://schemas.microsoft.com/office/drawing/2014/main" id="{28611B7B-2A42-6A38-2FEF-0F1E73739CD4}"/>
              </a:ext>
            </a:extLst>
          </p:cNvPr>
          <p:cNvGrpSpPr/>
          <p:nvPr/>
        </p:nvGrpSpPr>
        <p:grpSpPr>
          <a:xfrm>
            <a:off x="152108" y="-686528"/>
            <a:ext cx="10719745" cy="2185554"/>
            <a:chOff x="-31274" y="-38100"/>
            <a:chExt cx="4071109" cy="358228"/>
          </a:xfrm>
        </p:grpSpPr>
        <p:sp>
          <p:nvSpPr>
            <p:cNvPr id="4" name="Freeform 18">
              <a:extLst>
                <a:ext uri="{FF2B5EF4-FFF2-40B4-BE49-F238E27FC236}">
                  <a16:creationId xmlns:a16="http://schemas.microsoft.com/office/drawing/2014/main" id="{4A2903FC-AF7D-F6A4-CF90-F2610CA63E1B}"/>
                </a:ext>
              </a:extLst>
            </p:cNvPr>
            <p:cNvSpPr/>
            <p:nvPr/>
          </p:nvSpPr>
          <p:spPr>
            <a:xfrm>
              <a:off x="-31274" y="148827"/>
              <a:ext cx="4039835" cy="171301"/>
            </a:xfrm>
            <a:custGeom>
              <a:avLst/>
              <a:gdLst/>
              <a:ahLst/>
              <a:cxnLst/>
              <a:rect l="l" t="t" r="r" b="b"/>
              <a:pathLst>
                <a:path w="4039835" h="171301">
                  <a:moveTo>
                    <a:pt x="30284" y="0"/>
                  </a:moveTo>
                  <a:lnTo>
                    <a:pt x="4009551" y="0"/>
                  </a:lnTo>
                  <a:cubicBezTo>
                    <a:pt x="4026276" y="0"/>
                    <a:pt x="4039835" y="13559"/>
                    <a:pt x="4039835" y="30284"/>
                  </a:cubicBezTo>
                  <a:lnTo>
                    <a:pt x="4039835" y="141018"/>
                  </a:lnTo>
                  <a:cubicBezTo>
                    <a:pt x="4039835" y="157743"/>
                    <a:pt x="4026276" y="171301"/>
                    <a:pt x="4009551" y="171301"/>
                  </a:cubicBezTo>
                  <a:lnTo>
                    <a:pt x="30284" y="171301"/>
                  </a:lnTo>
                  <a:cubicBezTo>
                    <a:pt x="13559" y="171301"/>
                    <a:pt x="0" y="157743"/>
                    <a:pt x="0" y="141018"/>
                  </a:cubicBezTo>
                  <a:lnTo>
                    <a:pt x="0" y="30284"/>
                  </a:lnTo>
                  <a:cubicBezTo>
                    <a:pt x="0" y="13559"/>
                    <a:pt x="13559" y="0"/>
                    <a:pt x="30284" y="0"/>
                  </a:cubicBezTo>
                  <a:close/>
                </a:path>
              </a:pathLst>
            </a:custGeom>
            <a:solidFill>
              <a:srgbClr val="000000">
                <a:alpha val="0"/>
              </a:srgbClr>
            </a:solidFill>
            <a:ln w="38100" cap="rnd">
              <a:solidFill>
                <a:srgbClr val="FBF9F1"/>
              </a:solidFill>
              <a:prstDash val="solid"/>
              <a:round/>
            </a:ln>
          </p:spPr>
          <p:txBody>
            <a:bodyPr/>
            <a:lstStyle/>
            <a:p>
              <a:endParaRPr lang="es-AR" sz="1200" dirty="0">
                <a:latin typeface="Lato Black" panose="020F0502020204030203" pitchFamily="34" charset="0"/>
                <a:ea typeface="Lato Black" panose="020F0502020204030203" pitchFamily="34" charset="0"/>
                <a:cs typeface="Lato Black" panose="020F0502020204030203" pitchFamily="34" charset="0"/>
              </a:endParaRPr>
            </a:p>
          </p:txBody>
        </p:sp>
        <p:sp>
          <p:nvSpPr>
            <p:cNvPr id="5" name="TextBox 19">
              <a:extLst>
                <a:ext uri="{FF2B5EF4-FFF2-40B4-BE49-F238E27FC236}">
                  <a16:creationId xmlns:a16="http://schemas.microsoft.com/office/drawing/2014/main" id="{4E6FDC63-2F44-E5ED-324C-9C38A1125D7F}"/>
                </a:ext>
              </a:extLst>
            </p:cNvPr>
            <p:cNvSpPr txBox="1"/>
            <p:nvPr/>
          </p:nvSpPr>
          <p:spPr>
            <a:xfrm>
              <a:off x="0" y="-38100"/>
              <a:ext cx="4039835" cy="209401"/>
            </a:xfrm>
            <a:prstGeom prst="rect">
              <a:avLst/>
            </a:prstGeom>
          </p:spPr>
          <p:txBody>
            <a:bodyPr lIns="50800" tIns="50800" rIns="50800" bIns="50800" rtlCol="0" anchor="ctr"/>
            <a:lstStyle/>
            <a:p>
              <a:pPr algn="ctr">
                <a:lnSpc>
                  <a:spcPts val="2659"/>
                </a:lnSpc>
              </a:pPr>
              <a:endParaRPr sz="1400">
                <a:latin typeface="Lato Black" panose="020F0502020204030203" pitchFamily="34" charset="0"/>
                <a:ea typeface="Lato Black" panose="020F0502020204030203" pitchFamily="34" charset="0"/>
                <a:cs typeface="Lato Black" panose="020F0502020204030203" pitchFamily="34" charset="0"/>
              </a:endParaRPr>
            </a:p>
          </p:txBody>
        </p:sp>
      </p:grpSp>
    </p:spTree>
    <p:extLst>
      <p:ext uri="{BB962C8B-B14F-4D97-AF65-F5344CB8AC3E}">
        <p14:creationId xmlns:p14="http://schemas.microsoft.com/office/powerpoint/2010/main" val="3747418762"/>
      </p:ext>
    </p:extLst>
  </p:cSld>
  <p:clrMapOvr>
    <a:masterClrMapping/>
  </p:clrMapOvr>
  <mc:AlternateContent xmlns:mc="http://schemas.openxmlformats.org/markup-compatibility/2006">
    <mc:Choice xmlns:p14="http://schemas.microsoft.com/office/powerpoint/2010/main" Requires="p14">
      <p:transition spd="slow" p14:dur="1600">
        <p14:prism isContent="1" isInverted="1"/>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a:extLst>
            <a:ext uri="{FF2B5EF4-FFF2-40B4-BE49-F238E27FC236}">
              <a16:creationId xmlns:a16="http://schemas.microsoft.com/office/drawing/2014/main" id="{7B9FF993-0FD9-4F76-C99C-02ED2F3CA747}"/>
            </a:ext>
          </a:extLst>
        </p:cNvPr>
        <p:cNvGrpSpPr/>
        <p:nvPr/>
      </p:nvGrpSpPr>
      <p:grpSpPr>
        <a:xfrm>
          <a:off x="0" y="0"/>
          <a:ext cx="0" cy="0"/>
          <a:chOff x="0" y="0"/>
          <a:chExt cx="0" cy="0"/>
        </a:xfrm>
      </p:grpSpPr>
      <p:sp>
        <p:nvSpPr>
          <p:cNvPr id="33" name="Forma libre: forma 32">
            <a:extLst>
              <a:ext uri="{FF2B5EF4-FFF2-40B4-BE49-F238E27FC236}">
                <a16:creationId xmlns:a16="http://schemas.microsoft.com/office/drawing/2014/main" id="{8E186C8E-9DB2-FD74-961F-C2296BCFEC40}"/>
              </a:ext>
            </a:extLst>
          </p:cNvPr>
          <p:cNvSpPr/>
          <p:nvPr/>
        </p:nvSpPr>
        <p:spPr>
          <a:xfrm>
            <a:off x="1569312" y="6346648"/>
            <a:ext cx="15522498" cy="1360449"/>
          </a:xfrm>
          <a:custGeom>
            <a:avLst/>
            <a:gdLst>
              <a:gd name="connsiteX0" fmla="*/ 0 w 15522498"/>
              <a:gd name="connsiteY0" fmla="*/ 0 h 1360449"/>
              <a:gd name="connsiteX1" fmla="*/ 1694985 w 15522498"/>
              <a:gd name="connsiteY1" fmla="*/ 780586 h 1360449"/>
              <a:gd name="connsiteX2" fmla="*/ 3992137 w 15522498"/>
              <a:gd name="connsiteY2" fmla="*/ 869795 h 1360449"/>
              <a:gd name="connsiteX3" fmla="*/ 3992137 w 15522498"/>
              <a:gd name="connsiteY3" fmla="*/ 869795 h 1360449"/>
              <a:gd name="connsiteX4" fmla="*/ 6200078 w 15522498"/>
              <a:gd name="connsiteY4" fmla="*/ 133815 h 1360449"/>
              <a:gd name="connsiteX5" fmla="*/ 8564137 w 15522498"/>
              <a:gd name="connsiteY5" fmla="*/ 1226634 h 1360449"/>
              <a:gd name="connsiteX6" fmla="*/ 9456234 w 15522498"/>
              <a:gd name="connsiteY6" fmla="*/ 1248937 h 1360449"/>
              <a:gd name="connsiteX7" fmla="*/ 10905893 w 15522498"/>
              <a:gd name="connsiteY7" fmla="*/ 379142 h 1360449"/>
              <a:gd name="connsiteX8" fmla="*/ 13113834 w 15522498"/>
              <a:gd name="connsiteY8" fmla="*/ 334537 h 1360449"/>
              <a:gd name="connsiteX9" fmla="*/ 15522498 w 15522498"/>
              <a:gd name="connsiteY9" fmla="*/ 1338147 h 1360449"/>
              <a:gd name="connsiteX10" fmla="*/ 15522498 w 15522498"/>
              <a:gd name="connsiteY10" fmla="*/ 1338147 h 1360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22498" h="1360449">
                <a:moveTo>
                  <a:pt x="0" y="0"/>
                </a:moveTo>
                <a:cubicBezTo>
                  <a:pt x="514814" y="317810"/>
                  <a:pt x="1029629" y="635620"/>
                  <a:pt x="1694985" y="780586"/>
                </a:cubicBezTo>
                <a:cubicBezTo>
                  <a:pt x="2360341" y="925552"/>
                  <a:pt x="3992137" y="869795"/>
                  <a:pt x="3992137" y="869795"/>
                </a:cubicBezTo>
                <a:lnTo>
                  <a:pt x="3992137" y="869795"/>
                </a:lnTo>
                <a:cubicBezTo>
                  <a:pt x="4360127" y="747132"/>
                  <a:pt x="5438078" y="74342"/>
                  <a:pt x="6200078" y="133815"/>
                </a:cubicBezTo>
                <a:cubicBezTo>
                  <a:pt x="6962078" y="193288"/>
                  <a:pt x="8021444" y="1040780"/>
                  <a:pt x="8564137" y="1226634"/>
                </a:cubicBezTo>
                <a:cubicBezTo>
                  <a:pt x="9106830" y="1412488"/>
                  <a:pt x="9065941" y="1390186"/>
                  <a:pt x="9456234" y="1248937"/>
                </a:cubicBezTo>
                <a:cubicBezTo>
                  <a:pt x="9846527" y="1107688"/>
                  <a:pt x="10296293" y="531542"/>
                  <a:pt x="10905893" y="379142"/>
                </a:cubicBezTo>
                <a:cubicBezTo>
                  <a:pt x="11515493" y="226742"/>
                  <a:pt x="12344400" y="174703"/>
                  <a:pt x="13113834" y="334537"/>
                </a:cubicBezTo>
                <a:cubicBezTo>
                  <a:pt x="13883268" y="494371"/>
                  <a:pt x="15522498" y="1338147"/>
                  <a:pt x="15522498" y="1338147"/>
                </a:cubicBezTo>
                <a:lnTo>
                  <a:pt x="15522498" y="1338147"/>
                </a:ln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2" name="Freeform 2">
            <a:extLst>
              <a:ext uri="{FF2B5EF4-FFF2-40B4-BE49-F238E27FC236}">
                <a16:creationId xmlns:a16="http://schemas.microsoft.com/office/drawing/2014/main" id="{35DD1D6A-D2F6-A954-AD86-465E2C031F42}"/>
              </a:ext>
            </a:extLst>
          </p:cNvPr>
          <p:cNvSpPr/>
          <p:nvPr/>
        </p:nvSpPr>
        <p:spPr>
          <a:xfrm rot="10422983">
            <a:off x="-4151564" y="7333209"/>
            <a:ext cx="14813747" cy="14461452"/>
          </a:xfrm>
          <a:custGeom>
            <a:avLst/>
            <a:gdLst/>
            <a:ahLst/>
            <a:cxnLst/>
            <a:rect l="l" t="t" r="r" b="b"/>
            <a:pathLst>
              <a:path w="10128448" h="10895890">
                <a:moveTo>
                  <a:pt x="0" y="0"/>
                </a:moveTo>
                <a:lnTo>
                  <a:pt x="10128448" y="0"/>
                </a:lnTo>
                <a:lnTo>
                  <a:pt x="10128448" y="10895890"/>
                </a:lnTo>
                <a:lnTo>
                  <a:pt x="0" y="10895890"/>
                </a:lnTo>
                <a:lnTo>
                  <a:pt x="0" y="0"/>
                </a:lnTo>
                <a:close/>
              </a:path>
            </a:pathLst>
          </a:custGeom>
          <a:blipFill>
            <a:blip r:embed="rId2"/>
            <a:stretch>
              <a:fillRect l="-157" r="-157"/>
            </a:stretch>
          </a:blipFill>
        </p:spPr>
        <p:txBody>
          <a:bodyPr/>
          <a:lstStyle/>
          <a:p>
            <a:endParaRPr lang="es-AR" dirty="0"/>
          </a:p>
        </p:txBody>
      </p:sp>
      <p:sp>
        <p:nvSpPr>
          <p:cNvPr id="11" name="TextBox 11">
            <a:extLst>
              <a:ext uri="{FF2B5EF4-FFF2-40B4-BE49-F238E27FC236}">
                <a16:creationId xmlns:a16="http://schemas.microsoft.com/office/drawing/2014/main" id="{EF5331CC-4798-4D85-344D-36A3004F76A9}"/>
              </a:ext>
            </a:extLst>
          </p:cNvPr>
          <p:cNvSpPr txBox="1"/>
          <p:nvPr/>
        </p:nvSpPr>
        <p:spPr>
          <a:xfrm>
            <a:off x="1142545" y="2213285"/>
            <a:ext cx="3220434" cy="404919"/>
          </a:xfrm>
          <a:prstGeom prst="rect">
            <a:avLst/>
          </a:prstGeom>
        </p:spPr>
        <p:txBody>
          <a:bodyPr lIns="0" tIns="0" rIns="0" bIns="0" rtlCol="0" anchor="t">
            <a:spAutoFit/>
          </a:bodyPr>
          <a:lstStyle/>
          <a:p>
            <a:pPr algn="l">
              <a:lnSpc>
                <a:spcPts val="3500"/>
              </a:lnSpc>
              <a:spcBef>
                <a:spcPct val="0"/>
              </a:spcBef>
            </a:pPr>
            <a:r>
              <a:rPr lang="en-US" sz="2500" b="1" dirty="0">
                <a:solidFill>
                  <a:srgbClr val="FFD944"/>
                </a:solidFill>
                <a:latin typeface="Lato Bold"/>
                <a:ea typeface="Lato Bold"/>
                <a:cs typeface="Lato Bold"/>
                <a:sym typeface="Lato Bold"/>
              </a:rPr>
              <a:t> </a:t>
            </a:r>
          </a:p>
        </p:txBody>
      </p:sp>
      <p:sp>
        <p:nvSpPr>
          <p:cNvPr id="13" name="TextBox 13">
            <a:extLst>
              <a:ext uri="{FF2B5EF4-FFF2-40B4-BE49-F238E27FC236}">
                <a16:creationId xmlns:a16="http://schemas.microsoft.com/office/drawing/2014/main" id="{CD7E3F9D-BF45-8C34-7460-85F21A91A435}"/>
              </a:ext>
            </a:extLst>
          </p:cNvPr>
          <p:cNvSpPr txBox="1"/>
          <p:nvPr/>
        </p:nvSpPr>
        <p:spPr>
          <a:xfrm>
            <a:off x="480431" y="-183418"/>
            <a:ext cx="11119767" cy="778418"/>
          </a:xfrm>
          <a:prstGeom prst="rect">
            <a:avLst/>
          </a:prstGeom>
        </p:spPr>
        <p:txBody>
          <a:bodyPr wrap="square" lIns="0" tIns="0" rIns="0" bIns="0" rtlCol="0" anchor="t">
            <a:spAutoFit/>
          </a:bodyPr>
          <a:lstStyle/>
          <a:p>
            <a:pPr algn="l">
              <a:lnSpc>
                <a:spcPts val="6600"/>
              </a:lnSpc>
            </a:pPr>
            <a:r>
              <a:rPr lang="en-US" sz="3200" b="1" dirty="0">
                <a:solidFill>
                  <a:srgbClr val="FBF9F1"/>
                </a:solidFill>
                <a:latin typeface="Poppins Bold"/>
                <a:ea typeface="Poppins Bold"/>
                <a:cs typeface="Poppins Bold"/>
                <a:sym typeface="Poppins Bold"/>
              </a:rPr>
              <a:t>USER JOURNEY MAP</a:t>
            </a:r>
          </a:p>
        </p:txBody>
      </p:sp>
      <p:sp>
        <p:nvSpPr>
          <p:cNvPr id="5" name="Rectángulo 4">
            <a:extLst>
              <a:ext uri="{FF2B5EF4-FFF2-40B4-BE49-F238E27FC236}">
                <a16:creationId xmlns:a16="http://schemas.microsoft.com/office/drawing/2014/main" id="{1FA08C20-538C-A648-A865-03F3E0EB9E86}"/>
              </a:ext>
            </a:extLst>
          </p:cNvPr>
          <p:cNvSpPr/>
          <p:nvPr/>
        </p:nvSpPr>
        <p:spPr>
          <a:xfrm>
            <a:off x="152399" y="822362"/>
            <a:ext cx="685799" cy="2070642"/>
          </a:xfrm>
          <a:prstGeom prst="rect">
            <a:avLst/>
          </a:prstGeom>
        </p:spPr>
        <p:style>
          <a:lnRef idx="1">
            <a:schemeClr val="dk1"/>
          </a:lnRef>
          <a:fillRef idx="2">
            <a:schemeClr val="dk1"/>
          </a:fillRef>
          <a:effectRef idx="1">
            <a:schemeClr val="dk1"/>
          </a:effectRef>
          <a:fontRef idx="minor">
            <a:schemeClr val="dk1"/>
          </a:fontRef>
        </p:style>
        <p:txBody>
          <a:bodyPr vert="wordArtVert" tIns="252000" rtlCol="0" anchor="ctr"/>
          <a:lstStyle/>
          <a:p>
            <a:r>
              <a:rPr lang="es-AR" sz="1200" b="1" dirty="0" err="1">
                <a:latin typeface="Open Sans" panose="020B0606030504020204" pitchFamily="34" charset="0"/>
                <a:ea typeface="Open Sans" panose="020B0606030504020204" pitchFamily="34" charset="0"/>
                <a:cs typeface="Open Sans" panose="020B0606030504020204" pitchFamily="34" charset="0"/>
              </a:rPr>
              <a:t>User</a:t>
            </a:r>
            <a:r>
              <a:rPr lang="es-AR" sz="1200" b="1" dirty="0">
                <a:latin typeface="Open Sans" panose="020B0606030504020204" pitchFamily="34" charset="0"/>
                <a:ea typeface="Open Sans" panose="020B0606030504020204" pitchFamily="34" charset="0"/>
                <a:cs typeface="Open Sans" panose="020B0606030504020204" pitchFamily="34" charset="0"/>
              </a:rPr>
              <a:t> Persona</a:t>
            </a:r>
          </a:p>
        </p:txBody>
      </p:sp>
      <p:sp>
        <p:nvSpPr>
          <p:cNvPr id="6" name="Rectángulo 5">
            <a:extLst>
              <a:ext uri="{FF2B5EF4-FFF2-40B4-BE49-F238E27FC236}">
                <a16:creationId xmlns:a16="http://schemas.microsoft.com/office/drawing/2014/main" id="{C471145A-1B1F-DD22-E971-6933BD32E744}"/>
              </a:ext>
            </a:extLst>
          </p:cNvPr>
          <p:cNvSpPr/>
          <p:nvPr/>
        </p:nvSpPr>
        <p:spPr>
          <a:xfrm>
            <a:off x="2438400" y="816518"/>
            <a:ext cx="5105400" cy="1964782"/>
          </a:xfrm>
          <a:prstGeom prst="rect">
            <a:avLst/>
          </a:prstGeom>
        </p:spPr>
        <p:style>
          <a:lnRef idx="1">
            <a:schemeClr val="dk1"/>
          </a:lnRef>
          <a:fillRef idx="2">
            <a:schemeClr val="dk1"/>
          </a:fillRef>
          <a:effectRef idx="1">
            <a:schemeClr val="dk1"/>
          </a:effectRef>
          <a:fontRef idx="minor">
            <a:schemeClr val="dk1"/>
          </a:fontRef>
        </p:style>
        <p:txBody>
          <a:bodyPr rtlCol="0" anchor="t"/>
          <a:lstStyle/>
          <a:p>
            <a:r>
              <a:rPr lang="es-AR" sz="2000" b="1" dirty="0">
                <a:latin typeface="Open Sans" panose="020B0606030504020204" pitchFamily="34" charset="0"/>
                <a:ea typeface="Open Sans" panose="020B0606030504020204" pitchFamily="34" charset="0"/>
                <a:cs typeface="Open Sans" panose="020B0606030504020204" pitchFamily="34" charset="0"/>
              </a:rPr>
              <a:t>Micaela Jara</a:t>
            </a:r>
          </a:p>
          <a:p>
            <a:endParaRPr lang="es-AR" sz="2000" b="1" dirty="0">
              <a:latin typeface="Open Sans" panose="020B0606030504020204" pitchFamily="34" charset="0"/>
              <a:ea typeface="Open Sans" panose="020B0606030504020204" pitchFamily="34" charset="0"/>
              <a:cs typeface="Open Sans" panose="020B0606030504020204" pitchFamily="34" charset="0"/>
            </a:endParaRPr>
          </a:p>
          <a:p>
            <a:r>
              <a:rPr lang="es-AR" sz="2000" dirty="0">
                <a:latin typeface="Open Sans" panose="020B0606030504020204" pitchFamily="34" charset="0"/>
                <a:ea typeface="Open Sans" panose="020B0606030504020204" pitchFamily="34" charset="0"/>
                <a:cs typeface="Open Sans" panose="020B0606030504020204" pitchFamily="34" charset="0"/>
              </a:rPr>
              <a:t>24 años – Estudiante de Diseño Gráfico</a:t>
            </a:r>
          </a:p>
          <a:p>
            <a:r>
              <a:rPr lang="es-AR" sz="2000" dirty="0">
                <a:latin typeface="Open Sans" panose="020B0606030504020204" pitchFamily="34" charset="0"/>
                <a:ea typeface="Open Sans" panose="020B0606030504020204" pitchFamily="34" charset="0"/>
                <a:cs typeface="Open Sans" panose="020B0606030504020204" pitchFamily="34" charset="0"/>
              </a:rPr>
              <a:t>Disfruta de pasar tiempo al aire libre, </a:t>
            </a:r>
          </a:p>
          <a:p>
            <a:r>
              <a:rPr lang="es-AR" sz="2000" dirty="0">
                <a:latin typeface="Open Sans" panose="020B0606030504020204" pitchFamily="34" charset="0"/>
                <a:ea typeface="Open Sans" panose="020B0606030504020204" pitchFamily="34" charset="0"/>
                <a:cs typeface="Open Sans" panose="020B0606030504020204" pitchFamily="34" charset="0"/>
              </a:rPr>
              <a:t>salir con amigos, ir a cenar o al cine.</a:t>
            </a:r>
          </a:p>
          <a:p>
            <a:endParaRPr lang="es-AR" sz="2000" b="1" dirty="0">
              <a:latin typeface="Open Sans" panose="020B0606030504020204" pitchFamily="34" charset="0"/>
              <a:ea typeface="Open Sans" panose="020B0606030504020204" pitchFamily="34" charset="0"/>
              <a:cs typeface="Open Sans" panose="020B0606030504020204" pitchFamily="34" charset="0"/>
            </a:endParaRPr>
          </a:p>
        </p:txBody>
      </p:sp>
      <p:sp>
        <p:nvSpPr>
          <p:cNvPr id="7" name="Rectángulo 6">
            <a:extLst>
              <a:ext uri="{FF2B5EF4-FFF2-40B4-BE49-F238E27FC236}">
                <a16:creationId xmlns:a16="http://schemas.microsoft.com/office/drawing/2014/main" id="{569E09F6-501F-187C-285F-DFE5FC55B7E4}"/>
              </a:ext>
            </a:extLst>
          </p:cNvPr>
          <p:cNvSpPr/>
          <p:nvPr/>
        </p:nvSpPr>
        <p:spPr>
          <a:xfrm>
            <a:off x="7672797" y="803277"/>
            <a:ext cx="5861966" cy="1964782"/>
          </a:xfrm>
          <a:prstGeom prst="rect">
            <a:avLst/>
          </a:prstGeom>
        </p:spPr>
        <p:style>
          <a:lnRef idx="1">
            <a:schemeClr val="dk1"/>
          </a:lnRef>
          <a:fillRef idx="2">
            <a:schemeClr val="dk1"/>
          </a:fillRef>
          <a:effectRef idx="1">
            <a:schemeClr val="dk1"/>
          </a:effectRef>
          <a:fontRef idx="minor">
            <a:schemeClr val="dk1"/>
          </a:fontRef>
        </p:style>
        <p:txBody>
          <a:bodyPr rtlCol="0" anchor="t"/>
          <a:lstStyle/>
          <a:p>
            <a:pPr algn="ctr"/>
            <a:r>
              <a:rPr lang="es-AR" sz="2000" b="1" dirty="0">
                <a:latin typeface="Open Sans" panose="020B0606030504020204" pitchFamily="34" charset="0"/>
                <a:ea typeface="Open Sans" panose="020B0606030504020204" pitchFamily="34" charset="0"/>
                <a:cs typeface="Open Sans" panose="020B0606030504020204" pitchFamily="34" charset="0"/>
              </a:rPr>
              <a:t>Escenario Hipotético</a:t>
            </a:r>
          </a:p>
          <a:p>
            <a:pPr algn="ctr"/>
            <a:endParaRPr lang="es-AR" sz="2000" b="1" dirty="0">
              <a:latin typeface="Open Sans" panose="020B0606030504020204" pitchFamily="34" charset="0"/>
              <a:ea typeface="Open Sans" panose="020B0606030504020204" pitchFamily="34" charset="0"/>
              <a:cs typeface="Open Sans" panose="020B0606030504020204" pitchFamily="34" charset="0"/>
            </a:endParaRPr>
          </a:p>
          <a:p>
            <a:pPr algn="ctr"/>
            <a:r>
              <a:rPr lang="es-AR" sz="2000" dirty="0">
                <a:latin typeface="Open Sans" panose="020B0606030504020204" pitchFamily="34" charset="0"/>
                <a:ea typeface="Open Sans" panose="020B0606030504020204" pitchFamily="34" charset="0"/>
                <a:cs typeface="Open Sans" panose="020B0606030504020204" pitchFamily="34" charset="0"/>
              </a:rPr>
              <a:t>Todos los fines de semana aprovecha para pasar tiempo con sus amigos. Sea en una salida  al cine, o a tomar mates a la plaza. Lo importante es compartir tiempo con ellos.</a:t>
            </a:r>
          </a:p>
        </p:txBody>
      </p:sp>
      <p:sp>
        <p:nvSpPr>
          <p:cNvPr id="8" name="Rectángulo 7">
            <a:extLst>
              <a:ext uri="{FF2B5EF4-FFF2-40B4-BE49-F238E27FC236}">
                <a16:creationId xmlns:a16="http://schemas.microsoft.com/office/drawing/2014/main" id="{A19C047A-87A7-94EF-1016-D6C7964EACDF}"/>
              </a:ext>
            </a:extLst>
          </p:cNvPr>
          <p:cNvSpPr/>
          <p:nvPr/>
        </p:nvSpPr>
        <p:spPr>
          <a:xfrm>
            <a:off x="13663759" y="816518"/>
            <a:ext cx="4471839" cy="1964782"/>
          </a:xfrm>
          <a:prstGeom prst="rect">
            <a:avLst/>
          </a:prstGeom>
        </p:spPr>
        <p:style>
          <a:lnRef idx="1">
            <a:schemeClr val="dk1"/>
          </a:lnRef>
          <a:fillRef idx="2">
            <a:schemeClr val="dk1"/>
          </a:fillRef>
          <a:effectRef idx="1">
            <a:schemeClr val="dk1"/>
          </a:effectRef>
          <a:fontRef idx="minor">
            <a:schemeClr val="dk1"/>
          </a:fontRef>
        </p:style>
        <p:txBody>
          <a:bodyPr rtlCol="0" anchor="t"/>
          <a:lstStyle/>
          <a:p>
            <a:pPr algn="ctr"/>
            <a:r>
              <a:rPr lang="es-AR" sz="2000" b="1" dirty="0">
                <a:latin typeface="Open Sans" panose="020B0606030504020204" pitchFamily="34" charset="0"/>
                <a:ea typeface="Open Sans" panose="020B0606030504020204" pitchFamily="34" charset="0"/>
                <a:cs typeface="Open Sans" panose="020B0606030504020204" pitchFamily="34" charset="0"/>
              </a:rPr>
              <a:t>Objetivos</a:t>
            </a:r>
          </a:p>
          <a:p>
            <a:pPr algn="ctr"/>
            <a:endParaRPr lang="es-AR" sz="2000" b="1" dirty="0">
              <a:latin typeface="Open Sans" panose="020B0606030504020204" pitchFamily="34" charset="0"/>
              <a:ea typeface="Open Sans" panose="020B0606030504020204" pitchFamily="34" charset="0"/>
              <a:cs typeface="Open Sans" panose="020B0606030504020204" pitchFamily="34" charset="0"/>
            </a:endParaRPr>
          </a:p>
          <a:p>
            <a:pPr algn="ctr"/>
            <a:r>
              <a:rPr lang="es-AR" sz="2000" dirty="0">
                <a:latin typeface="Open Sans" panose="020B0606030504020204" pitchFamily="34" charset="0"/>
                <a:ea typeface="Open Sans" panose="020B0606030504020204" pitchFamily="34" charset="0"/>
                <a:cs typeface="Open Sans" panose="020B0606030504020204" pitchFamily="34" charset="0"/>
              </a:rPr>
              <a:t>Disfrutar de la salida sin inconvenientes, sin obstáculos. Y que cada día sea un lindo momento para recordar.</a:t>
            </a:r>
          </a:p>
        </p:txBody>
      </p:sp>
      <p:sp>
        <p:nvSpPr>
          <p:cNvPr id="9" name="Rectángulo 8">
            <a:extLst>
              <a:ext uri="{FF2B5EF4-FFF2-40B4-BE49-F238E27FC236}">
                <a16:creationId xmlns:a16="http://schemas.microsoft.com/office/drawing/2014/main" id="{B6E4D7A5-0753-0F5A-29E3-F8B69C5DE188}"/>
              </a:ext>
            </a:extLst>
          </p:cNvPr>
          <p:cNvSpPr/>
          <p:nvPr/>
        </p:nvSpPr>
        <p:spPr>
          <a:xfrm>
            <a:off x="137532" y="3072045"/>
            <a:ext cx="685798" cy="2223856"/>
          </a:xfrm>
          <a:prstGeom prst="rect">
            <a:avLst/>
          </a:prstGeom>
        </p:spPr>
        <p:style>
          <a:lnRef idx="1">
            <a:schemeClr val="dk1"/>
          </a:lnRef>
          <a:fillRef idx="2">
            <a:schemeClr val="dk1"/>
          </a:fillRef>
          <a:effectRef idx="1">
            <a:schemeClr val="dk1"/>
          </a:effectRef>
          <a:fontRef idx="minor">
            <a:schemeClr val="dk1"/>
          </a:fontRef>
        </p:style>
        <p:txBody>
          <a:bodyPr vert="wordArtVert" rtlCol="0" anchor="ctr"/>
          <a:lstStyle/>
          <a:p>
            <a:r>
              <a:rPr lang="es-AR" sz="1200" b="1" dirty="0">
                <a:latin typeface="Open Sans" panose="020B0606030504020204" pitchFamily="34" charset="0"/>
                <a:ea typeface="Open Sans" panose="020B0606030504020204" pitchFamily="34" charset="0"/>
                <a:cs typeface="Open Sans" panose="020B0606030504020204" pitchFamily="34" charset="0"/>
              </a:rPr>
              <a:t>Etapas</a:t>
            </a:r>
          </a:p>
        </p:txBody>
      </p:sp>
      <p:sp>
        <p:nvSpPr>
          <p:cNvPr id="10" name="Rectángulo 9">
            <a:extLst>
              <a:ext uri="{FF2B5EF4-FFF2-40B4-BE49-F238E27FC236}">
                <a16:creationId xmlns:a16="http://schemas.microsoft.com/office/drawing/2014/main" id="{95267FF0-16CE-28E3-9175-B74ED7FA43AC}"/>
              </a:ext>
            </a:extLst>
          </p:cNvPr>
          <p:cNvSpPr/>
          <p:nvPr/>
        </p:nvSpPr>
        <p:spPr>
          <a:xfrm>
            <a:off x="1013549" y="3072045"/>
            <a:ext cx="4147552" cy="2223855"/>
          </a:xfrm>
          <a:prstGeom prst="rect">
            <a:avLst/>
          </a:prstGeom>
        </p:spPr>
        <p:style>
          <a:lnRef idx="1">
            <a:schemeClr val="dk1"/>
          </a:lnRef>
          <a:fillRef idx="2">
            <a:schemeClr val="dk1"/>
          </a:fillRef>
          <a:effectRef idx="1">
            <a:schemeClr val="dk1"/>
          </a:effectRef>
          <a:fontRef idx="minor">
            <a:schemeClr val="dk1"/>
          </a:fontRef>
        </p:style>
        <p:txBody>
          <a:bodyPr rtlCol="0" anchor="t"/>
          <a:lstStyle/>
          <a:p>
            <a:pPr algn="ctr"/>
            <a:r>
              <a:rPr lang="es-AR" sz="2000" b="1" dirty="0">
                <a:latin typeface="Open Sans" panose="020B0606030504020204" pitchFamily="34" charset="0"/>
                <a:ea typeface="Open Sans" panose="020B0606030504020204" pitchFamily="34" charset="0"/>
                <a:cs typeface="Open Sans" panose="020B0606030504020204" pitchFamily="34" charset="0"/>
              </a:rPr>
              <a:t>Organización</a:t>
            </a:r>
          </a:p>
          <a:p>
            <a:pPr marL="342900" indent="-342900">
              <a:lnSpc>
                <a:spcPct val="150000"/>
              </a:lnSpc>
              <a:buFont typeface="Arial" panose="020B0604020202020204" pitchFamily="34" charset="0"/>
              <a:buChar char="•"/>
            </a:pPr>
            <a:r>
              <a:rPr lang="es-AR" sz="2000" dirty="0">
                <a:latin typeface="Open Sans" panose="020B0606030504020204" pitchFamily="34" charset="0"/>
                <a:ea typeface="Open Sans" panose="020B0606030504020204" pitchFamily="34" charset="0"/>
                <a:cs typeface="Open Sans" panose="020B0606030504020204" pitchFamily="34" charset="0"/>
              </a:rPr>
              <a:t>Hablar con sus amigos para confirmar la salida.</a:t>
            </a:r>
          </a:p>
          <a:p>
            <a:pPr marL="342900" indent="-342900">
              <a:lnSpc>
                <a:spcPct val="150000"/>
              </a:lnSpc>
              <a:buFont typeface="Arial" panose="020B0604020202020204" pitchFamily="34" charset="0"/>
              <a:buChar char="•"/>
            </a:pPr>
            <a:r>
              <a:rPr lang="es-AR" sz="2000" dirty="0">
                <a:latin typeface="Open Sans" panose="020B0606030504020204" pitchFamily="34" charset="0"/>
                <a:ea typeface="Open Sans" panose="020B0606030504020204" pitchFamily="34" charset="0"/>
                <a:cs typeface="Open Sans" panose="020B0606030504020204" pitchFamily="34" charset="0"/>
              </a:rPr>
              <a:t>Ponerse de acuerdo sobre el plan (plaza, cine o cena).</a:t>
            </a:r>
          </a:p>
          <a:p>
            <a:endParaRPr lang="es-AR" sz="2000" dirty="0">
              <a:latin typeface="Open Sans" panose="020B0606030504020204" pitchFamily="34" charset="0"/>
              <a:ea typeface="Open Sans" panose="020B0606030504020204" pitchFamily="34" charset="0"/>
              <a:cs typeface="Open Sans" panose="020B0606030504020204" pitchFamily="34" charset="0"/>
            </a:endParaRPr>
          </a:p>
        </p:txBody>
      </p:sp>
      <p:sp>
        <p:nvSpPr>
          <p:cNvPr id="12" name="Rectángulo 11">
            <a:extLst>
              <a:ext uri="{FF2B5EF4-FFF2-40B4-BE49-F238E27FC236}">
                <a16:creationId xmlns:a16="http://schemas.microsoft.com/office/drawing/2014/main" id="{100C641A-B1C6-D27E-3FE2-EDC69DF5BEA8}"/>
              </a:ext>
            </a:extLst>
          </p:cNvPr>
          <p:cNvSpPr/>
          <p:nvPr/>
        </p:nvSpPr>
        <p:spPr>
          <a:xfrm>
            <a:off x="5334551" y="3086100"/>
            <a:ext cx="4144424" cy="2209800"/>
          </a:xfrm>
          <a:prstGeom prst="rect">
            <a:avLst/>
          </a:prstGeom>
        </p:spPr>
        <p:style>
          <a:lnRef idx="1">
            <a:schemeClr val="dk1"/>
          </a:lnRef>
          <a:fillRef idx="2">
            <a:schemeClr val="dk1"/>
          </a:fillRef>
          <a:effectRef idx="1">
            <a:schemeClr val="dk1"/>
          </a:effectRef>
          <a:fontRef idx="minor">
            <a:schemeClr val="dk1"/>
          </a:fontRef>
        </p:style>
        <p:txBody>
          <a:bodyPr rtlCol="0" anchor="t"/>
          <a:lstStyle/>
          <a:p>
            <a:pPr algn="ctr"/>
            <a:r>
              <a:rPr lang="es-AR" sz="2000" b="1" dirty="0">
                <a:latin typeface="Open Sans" panose="020B0606030504020204" pitchFamily="34" charset="0"/>
                <a:ea typeface="Open Sans" panose="020B0606030504020204" pitchFamily="34" charset="0"/>
                <a:cs typeface="Open Sans" panose="020B0606030504020204" pitchFamily="34" charset="0"/>
              </a:rPr>
              <a:t>Elección del lugar</a:t>
            </a:r>
          </a:p>
          <a:p>
            <a:pPr marL="342900" indent="-342900">
              <a:buFont typeface="Arial" panose="020B0604020202020204" pitchFamily="34" charset="0"/>
              <a:buChar char="•"/>
            </a:pPr>
            <a:endParaRPr lang="es-AR" sz="2000" b="1" dirty="0">
              <a:latin typeface="Open Sans" panose="020B0606030504020204" pitchFamily="34" charset="0"/>
              <a:ea typeface="Open Sans" panose="020B0606030504020204" pitchFamily="34" charset="0"/>
              <a:cs typeface="Open Sans" panose="020B0606030504020204" pitchFamily="34" charset="0"/>
            </a:endParaRPr>
          </a:p>
          <a:p>
            <a:pPr marL="342900" indent="-342900">
              <a:buFont typeface="Arial" panose="020B0604020202020204" pitchFamily="34" charset="0"/>
              <a:buChar char="•"/>
            </a:pPr>
            <a:r>
              <a:rPr lang="es-AR" sz="2000" dirty="0">
                <a:latin typeface="Open Sans" panose="020B0606030504020204" pitchFamily="34" charset="0"/>
                <a:ea typeface="Open Sans" panose="020B0606030504020204" pitchFamily="34" charset="0"/>
                <a:cs typeface="Open Sans" panose="020B0606030504020204" pitchFamily="34" charset="0"/>
              </a:rPr>
              <a:t>Escoger el cine y la película.</a:t>
            </a:r>
          </a:p>
          <a:p>
            <a:pPr marL="342900" indent="-342900">
              <a:buFont typeface="Arial" panose="020B0604020202020204" pitchFamily="34" charset="0"/>
              <a:buChar char="•"/>
            </a:pPr>
            <a:r>
              <a:rPr lang="es-AR" sz="2000" dirty="0">
                <a:latin typeface="Open Sans" panose="020B0606030504020204" pitchFamily="34" charset="0"/>
                <a:ea typeface="Open Sans" panose="020B0606030504020204" pitchFamily="34" charset="0"/>
                <a:cs typeface="Open Sans" panose="020B0606030504020204" pitchFamily="34" charset="0"/>
              </a:rPr>
              <a:t>Seleccionar el restaurante para cenar después de la película</a:t>
            </a:r>
          </a:p>
          <a:p>
            <a:pPr algn="ctr"/>
            <a:endParaRPr lang="es-AR" sz="2000" b="1" dirty="0">
              <a:latin typeface="Open Sans" panose="020B0606030504020204" pitchFamily="34" charset="0"/>
              <a:ea typeface="Open Sans" panose="020B0606030504020204" pitchFamily="34" charset="0"/>
              <a:cs typeface="Open Sans" panose="020B0606030504020204" pitchFamily="34" charset="0"/>
            </a:endParaRPr>
          </a:p>
        </p:txBody>
      </p:sp>
      <p:sp>
        <p:nvSpPr>
          <p:cNvPr id="14" name="Rectángulo 13">
            <a:extLst>
              <a:ext uri="{FF2B5EF4-FFF2-40B4-BE49-F238E27FC236}">
                <a16:creationId xmlns:a16="http://schemas.microsoft.com/office/drawing/2014/main" id="{9B68036F-AD80-C892-A0ED-8C71F785BB62}"/>
              </a:ext>
            </a:extLst>
          </p:cNvPr>
          <p:cNvSpPr/>
          <p:nvPr/>
        </p:nvSpPr>
        <p:spPr>
          <a:xfrm>
            <a:off x="9652425" y="3100039"/>
            <a:ext cx="4144423" cy="2209800"/>
          </a:xfrm>
          <a:prstGeom prst="rect">
            <a:avLst/>
          </a:prstGeom>
        </p:spPr>
        <p:style>
          <a:lnRef idx="1">
            <a:schemeClr val="dk1"/>
          </a:lnRef>
          <a:fillRef idx="2">
            <a:schemeClr val="dk1"/>
          </a:fillRef>
          <a:effectRef idx="1">
            <a:schemeClr val="dk1"/>
          </a:effectRef>
          <a:fontRef idx="minor">
            <a:schemeClr val="dk1"/>
          </a:fontRef>
        </p:style>
        <p:txBody>
          <a:bodyPr rtlCol="0" anchor="t"/>
          <a:lstStyle/>
          <a:p>
            <a:pPr algn="ctr"/>
            <a:r>
              <a:rPr lang="es-AR" sz="2000" b="1" dirty="0">
                <a:latin typeface="Open Sans" panose="020B0606030504020204" pitchFamily="34" charset="0"/>
                <a:ea typeface="Open Sans" panose="020B0606030504020204" pitchFamily="34" charset="0"/>
                <a:cs typeface="Open Sans" panose="020B0606030504020204" pitchFamily="34" charset="0"/>
              </a:rPr>
              <a:t>Conseguir transporte</a:t>
            </a:r>
          </a:p>
          <a:p>
            <a:pPr algn="ctr"/>
            <a:endParaRPr lang="es-AR" sz="2000" b="1" dirty="0">
              <a:latin typeface="Open Sans" panose="020B0606030504020204" pitchFamily="34" charset="0"/>
              <a:ea typeface="Open Sans" panose="020B0606030504020204" pitchFamily="34" charset="0"/>
              <a:cs typeface="Open Sans" panose="020B0606030504020204" pitchFamily="34" charset="0"/>
            </a:endParaRPr>
          </a:p>
          <a:p>
            <a:pPr marL="342900" indent="-342900">
              <a:buFont typeface="Arial" panose="020B0604020202020204" pitchFamily="34" charset="0"/>
              <a:buChar char="•"/>
            </a:pPr>
            <a:r>
              <a:rPr lang="es-AR" sz="2000" dirty="0">
                <a:latin typeface="Open Sans" panose="020B0606030504020204" pitchFamily="34" charset="0"/>
                <a:ea typeface="Open Sans" panose="020B0606030504020204" pitchFamily="34" charset="0"/>
                <a:cs typeface="Open Sans" panose="020B0606030504020204" pitchFamily="34" charset="0"/>
              </a:rPr>
              <a:t>Lograr conseguir un colectivo que tenga rampa y funcione.</a:t>
            </a:r>
          </a:p>
          <a:p>
            <a:pPr marL="342900" indent="-342900">
              <a:buFont typeface="Arial" panose="020B0604020202020204" pitchFamily="34" charset="0"/>
              <a:buChar char="•"/>
            </a:pPr>
            <a:r>
              <a:rPr lang="es-AR" sz="2000" dirty="0">
                <a:latin typeface="Open Sans" panose="020B0606030504020204" pitchFamily="34" charset="0"/>
                <a:ea typeface="Open Sans" panose="020B0606030504020204" pitchFamily="34" charset="0"/>
                <a:cs typeface="Open Sans" panose="020B0606030504020204" pitchFamily="34" charset="0"/>
              </a:rPr>
              <a:t>O conseguir taxi/</a:t>
            </a:r>
            <a:r>
              <a:rPr lang="es-AR" sz="2000" dirty="0" err="1">
                <a:latin typeface="Open Sans" panose="020B0606030504020204" pitchFamily="34" charset="0"/>
                <a:ea typeface="Open Sans" panose="020B0606030504020204" pitchFamily="34" charset="0"/>
                <a:cs typeface="Open Sans" panose="020B0606030504020204" pitchFamily="34" charset="0"/>
              </a:rPr>
              <a:t>remis</a:t>
            </a:r>
            <a:r>
              <a:rPr lang="es-AR" sz="2000" dirty="0">
                <a:latin typeface="Open Sans" panose="020B0606030504020204" pitchFamily="34" charset="0"/>
                <a:ea typeface="Open Sans" panose="020B0606030504020204" pitchFamily="34" charset="0"/>
                <a:cs typeface="Open Sans" panose="020B0606030504020204" pitchFamily="34" charset="0"/>
              </a:rPr>
              <a:t> que nos quiera llevar con una silla de ruedas.</a:t>
            </a:r>
          </a:p>
        </p:txBody>
      </p:sp>
      <p:sp>
        <p:nvSpPr>
          <p:cNvPr id="15" name="Rectángulo 14">
            <a:extLst>
              <a:ext uri="{FF2B5EF4-FFF2-40B4-BE49-F238E27FC236}">
                <a16:creationId xmlns:a16="http://schemas.microsoft.com/office/drawing/2014/main" id="{CECB480E-DF46-B3FB-2EB5-2F525C60F64E}"/>
              </a:ext>
            </a:extLst>
          </p:cNvPr>
          <p:cNvSpPr/>
          <p:nvPr/>
        </p:nvSpPr>
        <p:spPr>
          <a:xfrm>
            <a:off x="13994892" y="3072045"/>
            <a:ext cx="4144423" cy="2237794"/>
          </a:xfrm>
          <a:prstGeom prst="rect">
            <a:avLst/>
          </a:prstGeom>
        </p:spPr>
        <p:style>
          <a:lnRef idx="1">
            <a:schemeClr val="dk1"/>
          </a:lnRef>
          <a:fillRef idx="2">
            <a:schemeClr val="dk1"/>
          </a:fillRef>
          <a:effectRef idx="1">
            <a:schemeClr val="dk1"/>
          </a:effectRef>
          <a:fontRef idx="minor">
            <a:schemeClr val="dk1"/>
          </a:fontRef>
        </p:style>
        <p:txBody>
          <a:bodyPr rtlCol="0" anchor="t"/>
          <a:lstStyle/>
          <a:p>
            <a:pPr algn="ctr"/>
            <a:r>
              <a:rPr lang="es-AR" sz="2000" b="1" dirty="0">
                <a:latin typeface="Open Sans" panose="020B0606030504020204" pitchFamily="34" charset="0"/>
                <a:ea typeface="Open Sans" panose="020B0606030504020204" pitchFamily="34" charset="0"/>
                <a:cs typeface="Open Sans" panose="020B0606030504020204" pitchFamily="34" charset="0"/>
              </a:rPr>
              <a:t>Disfrutar la salida planeada</a:t>
            </a:r>
          </a:p>
          <a:p>
            <a:pPr marL="342900" indent="-342900">
              <a:buFont typeface="Arial" panose="020B0604020202020204" pitchFamily="34" charset="0"/>
              <a:buChar char="•"/>
            </a:pPr>
            <a:r>
              <a:rPr lang="es-AR" sz="2000" dirty="0">
                <a:latin typeface="Open Sans" panose="020B0606030504020204" pitchFamily="34" charset="0"/>
                <a:ea typeface="Open Sans" panose="020B0606030504020204" pitchFamily="34" charset="0"/>
                <a:cs typeface="Open Sans" panose="020B0606030504020204" pitchFamily="34" charset="0"/>
              </a:rPr>
              <a:t>Conseguir entradas para la película, y que la sala tenga rampa y espacio para silla de ruedas.</a:t>
            </a:r>
          </a:p>
          <a:p>
            <a:pPr marL="342900" indent="-342900">
              <a:buFont typeface="Arial" panose="020B0604020202020204" pitchFamily="34" charset="0"/>
              <a:buChar char="•"/>
            </a:pPr>
            <a:r>
              <a:rPr lang="es-AR" sz="2000" dirty="0">
                <a:latin typeface="Open Sans" panose="020B0606030504020204" pitchFamily="34" charset="0"/>
                <a:ea typeface="Open Sans" panose="020B0606030504020204" pitchFamily="34" charset="0"/>
                <a:cs typeface="Open Sans" panose="020B0606030504020204" pitchFamily="34" charset="0"/>
              </a:rPr>
              <a:t>Encontrar un resto accesible (rampa, baño adaptado)</a:t>
            </a:r>
          </a:p>
        </p:txBody>
      </p:sp>
      <p:sp>
        <p:nvSpPr>
          <p:cNvPr id="16" name="Rectángulo 15">
            <a:extLst>
              <a:ext uri="{FF2B5EF4-FFF2-40B4-BE49-F238E27FC236}">
                <a16:creationId xmlns:a16="http://schemas.microsoft.com/office/drawing/2014/main" id="{4186910B-BE12-2EC1-67F9-8E7AB1AC2A92}"/>
              </a:ext>
            </a:extLst>
          </p:cNvPr>
          <p:cNvSpPr/>
          <p:nvPr/>
        </p:nvSpPr>
        <p:spPr>
          <a:xfrm>
            <a:off x="133814" y="5474942"/>
            <a:ext cx="685798" cy="2144730"/>
          </a:xfrm>
          <a:prstGeom prst="rect">
            <a:avLst/>
          </a:prstGeom>
        </p:spPr>
        <p:style>
          <a:lnRef idx="1">
            <a:schemeClr val="dk1"/>
          </a:lnRef>
          <a:fillRef idx="2">
            <a:schemeClr val="dk1"/>
          </a:fillRef>
          <a:effectRef idx="1">
            <a:schemeClr val="dk1"/>
          </a:effectRef>
          <a:fontRef idx="minor">
            <a:schemeClr val="dk1"/>
          </a:fontRef>
        </p:style>
        <p:txBody>
          <a:bodyPr vert="wordArtVert" rtlCol="0" anchor="ctr"/>
          <a:lstStyle/>
          <a:p>
            <a:pPr algn="ctr"/>
            <a:r>
              <a:rPr lang="es-AR" sz="1100" b="1" dirty="0">
                <a:latin typeface="Open Sans" panose="020B0606030504020204" pitchFamily="34" charset="0"/>
                <a:ea typeface="Open Sans" panose="020B0606030504020204" pitchFamily="34" charset="0"/>
                <a:cs typeface="Open Sans" panose="020B0606030504020204" pitchFamily="34" charset="0"/>
              </a:rPr>
              <a:t>Emociones</a:t>
            </a:r>
          </a:p>
        </p:txBody>
      </p:sp>
      <p:sp>
        <p:nvSpPr>
          <p:cNvPr id="17" name="Rectángulo 16">
            <a:extLst>
              <a:ext uri="{FF2B5EF4-FFF2-40B4-BE49-F238E27FC236}">
                <a16:creationId xmlns:a16="http://schemas.microsoft.com/office/drawing/2014/main" id="{6E1A0111-4A9D-C8A1-0DC3-8E5753E0FD74}"/>
              </a:ext>
            </a:extLst>
          </p:cNvPr>
          <p:cNvSpPr/>
          <p:nvPr/>
        </p:nvSpPr>
        <p:spPr>
          <a:xfrm>
            <a:off x="133814" y="7787000"/>
            <a:ext cx="685798" cy="2144730"/>
          </a:xfrm>
          <a:prstGeom prst="rect">
            <a:avLst/>
          </a:prstGeom>
        </p:spPr>
        <p:style>
          <a:lnRef idx="1">
            <a:schemeClr val="dk1"/>
          </a:lnRef>
          <a:fillRef idx="2">
            <a:schemeClr val="dk1"/>
          </a:fillRef>
          <a:effectRef idx="1">
            <a:schemeClr val="dk1"/>
          </a:effectRef>
          <a:fontRef idx="minor">
            <a:schemeClr val="dk1"/>
          </a:fontRef>
        </p:style>
        <p:txBody>
          <a:bodyPr vert="wordArtVert" rtlCol="0" anchor="ctr"/>
          <a:lstStyle/>
          <a:p>
            <a:pPr algn="ctr"/>
            <a:r>
              <a:rPr lang="es-AR" sz="1400" b="1" dirty="0">
                <a:latin typeface="Open Sans" panose="020B0606030504020204" pitchFamily="34" charset="0"/>
                <a:ea typeface="Open Sans" panose="020B0606030504020204" pitchFamily="34" charset="0"/>
                <a:cs typeface="Open Sans" panose="020B0606030504020204" pitchFamily="34" charset="0"/>
              </a:rPr>
              <a:t>Canales</a:t>
            </a:r>
          </a:p>
        </p:txBody>
      </p:sp>
      <p:pic>
        <p:nvPicPr>
          <p:cNvPr id="1026" name="Picture 2">
            <a:extLst>
              <a:ext uri="{FF2B5EF4-FFF2-40B4-BE49-F238E27FC236}">
                <a16:creationId xmlns:a16="http://schemas.microsoft.com/office/drawing/2014/main" id="{69994B30-3160-6A40-D176-E0AF736266E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15679" y="6039690"/>
            <a:ext cx="685798" cy="68579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719F1206-7931-6CD3-AFD4-1FE5F1CFF17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622282" y="6564139"/>
            <a:ext cx="685798" cy="68579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380BDB13-AADA-D637-5464-0833600560D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6966935" y="6998339"/>
            <a:ext cx="685798" cy="685798"/>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a:extLst>
              <a:ext uri="{FF2B5EF4-FFF2-40B4-BE49-F238E27FC236}">
                <a16:creationId xmlns:a16="http://schemas.microsoft.com/office/drawing/2014/main" id="{EE594E6B-8804-08B7-AEDB-A61E54B74DD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95884" y="6564139"/>
            <a:ext cx="685798" cy="685798"/>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6">
            <a:extLst>
              <a:ext uri="{FF2B5EF4-FFF2-40B4-BE49-F238E27FC236}">
                <a16:creationId xmlns:a16="http://schemas.microsoft.com/office/drawing/2014/main" id="{2B0E9649-24AD-7D62-DC20-7CA2FA68ACA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377385" y="6906109"/>
            <a:ext cx="685798" cy="685798"/>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a:extLst>
              <a:ext uri="{FF2B5EF4-FFF2-40B4-BE49-F238E27FC236}">
                <a16:creationId xmlns:a16="http://schemas.microsoft.com/office/drawing/2014/main" id="{AA3DBD61-BFAA-56BB-0250-83B63777B9C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78956" y="6039690"/>
            <a:ext cx="685798" cy="685798"/>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4">
            <a:extLst>
              <a:ext uri="{FF2B5EF4-FFF2-40B4-BE49-F238E27FC236}">
                <a16:creationId xmlns:a16="http://schemas.microsoft.com/office/drawing/2014/main" id="{2DCE1CFC-14A6-8B7D-33D1-26118B4C0F8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628035" y="6039690"/>
            <a:ext cx="685798" cy="685798"/>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a:extLst>
              <a:ext uri="{FF2B5EF4-FFF2-40B4-BE49-F238E27FC236}">
                <a16:creationId xmlns:a16="http://schemas.microsoft.com/office/drawing/2014/main" id="{1FEA1630-D6F2-5154-BBBD-858384F9781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025493" y="6039690"/>
            <a:ext cx="685798" cy="685798"/>
          </a:xfrm>
          <a:prstGeom prst="rect">
            <a:avLst/>
          </a:prstGeom>
          <a:noFill/>
          <a:extLst>
            <a:ext uri="{909E8E84-426E-40DD-AFC4-6F175D3DCCD1}">
              <a14:hiddenFill xmlns:a14="http://schemas.microsoft.com/office/drawing/2010/main">
                <a:solidFill>
                  <a:srgbClr val="FFFFFF"/>
                </a:solidFill>
              </a14:hiddenFill>
            </a:ext>
          </a:extLst>
        </p:spPr>
      </p:pic>
      <p:sp>
        <p:nvSpPr>
          <p:cNvPr id="23" name="Rectángulo: esquinas redondeadas 22">
            <a:extLst>
              <a:ext uri="{FF2B5EF4-FFF2-40B4-BE49-F238E27FC236}">
                <a16:creationId xmlns:a16="http://schemas.microsoft.com/office/drawing/2014/main" id="{508DA9BA-5EDB-1AC6-B903-709CC8EA8283}"/>
              </a:ext>
            </a:extLst>
          </p:cNvPr>
          <p:cNvSpPr/>
          <p:nvPr/>
        </p:nvSpPr>
        <p:spPr>
          <a:xfrm>
            <a:off x="1002517" y="6906109"/>
            <a:ext cx="1504596" cy="447191"/>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s-AR" sz="1600" b="1" dirty="0">
                <a:latin typeface="Open Sans" panose="020B0606030504020204" pitchFamily="34" charset="0"/>
                <a:ea typeface="Open Sans" panose="020B0606030504020204" pitchFamily="34" charset="0"/>
                <a:cs typeface="Open Sans" panose="020B0606030504020204" pitchFamily="34" charset="0"/>
              </a:rPr>
              <a:t>Al fin es sábado</a:t>
            </a:r>
          </a:p>
        </p:txBody>
      </p:sp>
      <p:sp>
        <p:nvSpPr>
          <p:cNvPr id="24" name="Rectángulo: esquinas redondeadas 23">
            <a:extLst>
              <a:ext uri="{FF2B5EF4-FFF2-40B4-BE49-F238E27FC236}">
                <a16:creationId xmlns:a16="http://schemas.microsoft.com/office/drawing/2014/main" id="{53633731-E6ED-AA46-E8EE-2EB08F60E20B}"/>
              </a:ext>
            </a:extLst>
          </p:cNvPr>
          <p:cNvSpPr/>
          <p:nvPr/>
        </p:nvSpPr>
        <p:spPr>
          <a:xfrm>
            <a:off x="3087325" y="5696791"/>
            <a:ext cx="1808301" cy="685798"/>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s-AR" sz="1600" b="1" dirty="0">
                <a:latin typeface="Open Sans" panose="020B0606030504020204" pitchFamily="34" charset="0"/>
                <a:ea typeface="Open Sans" panose="020B0606030504020204" pitchFamily="34" charset="0"/>
                <a:cs typeface="Open Sans" panose="020B0606030504020204" pitchFamily="34" charset="0"/>
              </a:rPr>
              <a:t>Que difícil ponerse de acuerdo</a:t>
            </a:r>
          </a:p>
        </p:txBody>
      </p:sp>
      <p:sp>
        <p:nvSpPr>
          <p:cNvPr id="25" name="Rectángulo: esquinas redondeadas 24">
            <a:extLst>
              <a:ext uri="{FF2B5EF4-FFF2-40B4-BE49-F238E27FC236}">
                <a16:creationId xmlns:a16="http://schemas.microsoft.com/office/drawing/2014/main" id="{023D9B83-33B1-6D18-3598-9C2D306CF54A}"/>
              </a:ext>
            </a:extLst>
          </p:cNvPr>
          <p:cNvSpPr/>
          <p:nvPr/>
        </p:nvSpPr>
        <p:spPr>
          <a:xfrm>
            <a:off x="5372437" y="5696791"/>
            <a:ext cx="1595400" cy="685798"/>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s-AR" sz="1600" b="1" dirty="0">
                <a:latin typeface="Open Sans" panose="020B0606030504020204" pitchFamily="34" charset="0"/>
                <a:ea typeface="Open Sans" panose="020B0606030504020204" pitchFamily="34" charset="0"/>
                <a:cs typeface="Open Sans" panose="020B0606030504020204" pitchFamily="34" charset="0"/>
              </a:rPr>
              <a:t>Son muchas opciones</a:t>
            </a:r>
          </a:p>
        </p:txBody>
      </p:sp>
      <p:sp>
        <p:nvSpPr>
          <p:cNvPr id="27" name="Rectángulo: esquinas redondeadas 26">
            <a:extLst>
              <a:ext uri="{FF2B5EF4-FFF2-40B4-BE49-F238E27FC236}">
                <a16:creationId xmlns:a16="http://schemas.microsoft.com/office/drawing/2014/main" id="{5418E383-834F-67B5-FFD8-BC2B83BDEA35}"/>
              </a:ext>
            </a:extLst>
          </p:cNvPr>
          <p:cNvSpPr/>
          <p:nvPr/>
        </p:nvSpPr>
        <p:spPr>
          <a:xfrm>
            <a:off x="7825965" y="6903924"/>
            <a:ext cx="1504596" cy="685798"/>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s-AR" sz="1600" b="1" dirty="0">
                <a:latin typeface="Open Sans" panose="020B0606030504020204" pitchFamily="34" charset="0"/>
                <a:ea typeface="Open Sans" panose="020B0606030504020204" pitchFamily="34" charset="0"/>
                <a:cs typeface="Open Sans" panose="020B0606030504020204" pitchFamily="34" charset="0"/>
              </a:rPr>
              <a:t>Lo importante es salir</a:t>
            </a:r>
          </a:p>
        </p:txBody>
      </p:sp>
      <p:sp>
        <p:nvSpPr>
          <p:cNvPr id="28" name="Rectángulo: esquinas redondeadas 27">
            <a:extLst>
              <a:ext uri="{FF2B5EF4-FFF2-40B4-BE49-F238E27FC236}">
                <a16:creationId xmlns:a16="http://schemas.microsoft.com/office/drawing/2014/main" id="{DB6244F2-ADC9-33C8-B191-395D3787CD3D}"/>
              </a:ext>
            </a:extLst>
          </p:cNvPr>
          <p:cNvSpPr/>
          <p:nvPr/>
        </p:nvSpPr>
        <p:spPr>
          <a:xfrm>
            <a:off x="9885392" y="5696791"/>
            <a:ext cx="1705763" cy="1028697"/>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s-AR" sz="1600" b="1" dirty="0">
                <a:latin typeface="Open Sans" panose="020B0606030504020204" pitchFamily="34" charset="0"/>
                <a:ea typeface="Open Sans" panose="020B0606030504020204" pitchFamily="34" charset="0"/>
                <a:cs typeface="Open Sans" panose="020B0606030504020204" pitchFamily="34" charset="0"/>
              </a:rPr>
              <a:t>Detesto perder tiempo en esto.</a:t>
            </a:r>
          </a:p>
        </p:txBody>
      </p:sp>
      <p:sp>
        <p:nvSpPr>
          <p:cNvPr id="29" name="Rectángulo: esquinas redondeadas 28">
            <a:extLst>
              <a:ext uri="{FF2B5EF4-FFF2-40B4-BE49-F238E27FC236}">
                <a16:creationId xmlns:a16="http://schemas.microsoft.com/office/drawing/2014/main" id="{1EEAC218-3160-4FCF-6904-7EEF8715E14D}"/>
              </a:ext>
            </a:extLst>
          </p:cNvPr>
          <p:cNvSpPr/>
          <p:nvPr/>
        </p:nvSpPr>
        <p:spPr>
          <a:xfrm>
            <a:off x="12121001" y="6839459"/>
            <a:ext cx="1705763" cy="780213"/>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s-AR" sz="1600" b="1" dirty="0">
                <a:latin typeface="Open Sans" panose="020B0606030504020204" pitchFamily="34" charset="0"/>
                <a:ea typeface="Open Sans" panose="020B0606030504020204" pitchFamily="34" charset="0"/>
                <a:cs typeface="Open Sans" panose="020B0606030504020204" pitchFamily="34" charset="0"/>
              </a:rPr>
              <a:t>Es frustrante, pero a veces se logra.</a:t>
            </a:r>
          </a:p>
        </p:txBody>
      </p:sp>
      <p:sp>
        <p:nvSpPr>
          <p:cNvPr id="30" name="Rectángulo: esquinas redondeadas 29">
            <a:extLst>
              <a:ext uri="{FF2B5EF4-FFF2-40B4-BE49-F238E27FC236}">
                <a16:creationId xmlns:a16="http://schemas.microsoft.com/office/drawing/2014/main" id="{EB865F3C-B012-3D0E-59F8-3636E4D7C56B}"/>
              </a:ext>
            </a:extLst>
          </p:cNvPr>
          <p:cNvSpPr/>
          <p:nvPr/>
        </p:nvSpPr>
        <p:spPr>
          <a:xfrm>
            <a:off x="14589576" y="6903924"/>
            <a:ext cx="1705763" cy="780213"/>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s-AR" sz="1600" b="1" dirty="0">
                <a:latin typeface="Open Sans" panose="020B0606030504020204" pitchFamily="34" charset="0"/>
                <a:ea typeface="Open Sans" panose="020B0606030504020204" pitchFamily="34" charset="0"/>
                <a:cs typeface="Open Sans" panose="020B0606030504020204" pitchFamily="34" charset="0"/>
              </a:rPr>
              <a:t>Llegamos, ahora a disfrutar.</a:t>
            </a:r>
          </a:p>
        </p:txBody>
      </p:sp>
      <p:sp>
        <p:nvSpPr>
          <p:cNvPr id="31" name="Rectángulo: esquinas redondeadas 30">
            <a:extLst>
              <a:ext uri="{FF2B5EF4-FFF2-40B4-BE49-F238E27FC236}">
                <a16:creationId xmlns:a16="http://schemas.microsoft.com/office/drawing/2014/main" id="{A3EECC7C-F7B5-A89C-1481-6794660A954E}"/>
              </a:ext>
            </a:extLst>
          </p:cNvPr>
          <p:cNvSpPr/>
          <p:nvPr/>
        </p:nvSpPr>
        <p:spPr>
          <a:xfrm>
            <a:off x="16107976" y="5613276"/>
            <a:ext cx="2086763" cy="102869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s-AR" sz="1600" b="1" dirty="0">
                <a:latin typeface="Open Sans" panose="020B0606030504020204" pitchFamily="34" charset="0"/>
                <a:ea typeface="Open Sans" panose="020B0606030504020204" pitchFamily="34" charset="0"/>
                <a:cs typeface="Open Sans" panose="020B0606030504020204" pitchFamily="34" charset="0"/>
              </a:rPr>
              <a:t>Cuesta conseguir un lugar que cubra mis necesidades</a:t>
            </a:r>
          </a:p>
        </p:txBody>
      </p:sp>
      <p:sp>
        <p:nvSpPr>
          <p:cNvPr id="34" name="Rectángulo 33">
            <a:extLst>
              <a:ext uri="{FF2B5EF4-FFF2-40B4-BE49-F238E27FC236}">
                <a16:creationId xmlns:a16="http://schemas.microsoft.com/office/drawing/2014/main" id="{1483D96F-F5E7-99C3-2B13-0CF616926582}"/>
              </a:ext>
            </a:extLst>
          </p:cNvPr>
          <p:cNvSpPr/>
          <p:nvPr/>
        </p:nvSpPr>
        <p:spPr>
          <a:xfrm>
            <a:off x="1142545" y="8420100"/>
            <a:ext cx="4018556" cy="105038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s-AR" b="1" dirty="0">
                <a:latin typeface="Open Sans" panose="020B0606030504020204" pitchFamily="34" charset="0"/>
                <a:ea typeface="Open Sans" panose="020B0606030504020204" pitchFamily="34" charset="0"/>
                <a:cs typeface="Open Sans" panose="020B0606030504020204" pitchFamily="34" charset="0"/>
              </a:rPr>
              <a:t>Mobile: WhatsApp con amigos + Web cartelera de cines + </a:t>
            </a:r>
            <a:r>
              <a:rPr lang="es-AR" b="1" dirty="0" err="1">
                <a:latin typeface="Open Sans" panose="020B0606030504020204" pitchFamily="34" charset="0"/>
                <a:ea typeface="Open Sans" panose="020B0606030504020204" pitchFamily="34" charset="0"/>
                <a:cs typeface="Open Sans" panose="020B0606030504020204" pitchFamily="34" charset="0"/>
              </a:rPr>
              <a:t>Maps</a:t>
            </a:r>
            <a:endParaRPr lang="es-AR" b="1" dirty="0">
              <a:latin typeface="Open Sans" panose="020B0606030504020204" pitchFamily="34" charset="0"/>
              <a:ea typeface="Open Sans" panose="020B0606030504020204" pitchFamily="34" charset="0"/>
              <a:cs typeface="Open Sans" panose="020B0606030504020204" pitchFamily="34" charset="0"/>
            </a:endParaRPr>
          </a:p>
        </p:txBody>
      </p:sp>
      <p:sp>
        <p:nvSpPr>
          <p:cNvPr id="35" name="Rectángulo 34">
            <a:extLst>
              <a:ext uri="{FF2B5EF4-FFF2-40B4-BE49-F238E27FC236}">
                <a16:creationId xmlns:a16="http://schemas.microsoft.com/office/drawing/2014/main" id="{BA14DDBB-65D6-72A2-1782-C1F415DD083A}"/>
              </a:ext>
            </a:extLst>
          </p:cNvPr>
          <p:cNvSpPr/>
          <p:nvPr/>
        </p:nvSpPr>
        <p:spPr>
          <a:xfrm>
            <a:off x="5368571" y="8440469"/>
            <a:ext cx="4110404" cy="1030013"/>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s-AR" b="1" dirty="0">
                <a:latin typeface="Open Sans" panose="020B0606030504020204" pitchFamily="34" charset="0"/>
                <a:ea typeface="Open Sans" panose="020B0606030504020204" pitchFamily="34" charset="0"/>
                <a:cs typeface="Open Sans" panose="020B0606030504020204" pitchFamily="34" charset="0"/>
              </a:rPr>
              <a:t>Web cartelera de cines + </a:t>
            </a:r>
            <a:r>
              <a:rPr lang="es-AR" b="1" dirty="0" err="1">
                <a:latin typeface="Open Sans" panose="020B0606030504020204" pitchFamily="34" charset="0"/>
                <a:ea typeface="Open Sans" panose="020B0606030504020204" pitchFamily="34" charset="0"/>
                <a:cs typeface="Open Sans" panose="020B0606030504020204" pitchFamily="34" charset="0"/>
              </a:rPr>
              <a:t>Maps</a:t>
            </a:r>
            <a:endParaRPr lang="es-AR" b="1" dirty="0">
              <a:latin typeface="Open Sans" panose="020B0606030504020204" pitchFamily="34" charset="0"/>
              <a:ea typeface="Open Sans" panose="020B0606030504020204" pitchFamily="34" charset="0"/>
              <a:cs typeface="Open Sans" panose="020B0606030504020204" pitchFamily="34" charset="0"/>
            </a:endParaRPr>
          </a:p>
        </p:txBody>
      </p:sp>
      <p:sp>
        <p:nvSpPr>
          <p:cNvPr id="36" name="Rectángulo 35">
            <a:extLst>
              <a:ext uri="{FF2B5EF4-FFF2-40B4-BE49-F238E27FC236}">
                <a16:creationId xmlns:a16="http://schemas.microsoft.com/office/drawing/2014/main" id="{0BEA26B6-AD39-9BAA-86C6-A6E7E8E72176}"/>
              </a:ext>
            </a:extLst>
          </p:cNvPr>
          <p:cNvSpPr/>
          <p:nvPr/>
        </p:nvSpPr>
        <p:spPr>
          <a:xfrm>
            <a:off x="9652425" y="8440469"/>
            <a:ext cx="4174339" cy="1030013"/>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s-AR" b="1" dirty="0">
                <a:latin typeface="Open Sans" panose="020B0606030504020204" pitchFamily="34" charset="0"/>
                <a:ea typeface="Open Sans" panose="020B0606030504020204" pitchFamily="34" charset="0"/>
                <a:cs typeface="Open Sans" panose="020B0606030504020204" pitchFamily="34" charset="0"/>
              </a:rPr>
              <a:t>Apps de transporte (</a:t>
            </a:r>
            <a:r>
              <a:rPr lang="es-AR" b="1" dirty="0" err="1">
                <a:latin typeface="Open Sans" panose="020B0606030504020204" pitchFamily="34" charset="0"/>
                <a:ea typeface="Open Sans" panose="020B0606030504020204" pitchFamily="34" charset="0"/>
                <a:cs typeface="Open Sans" panose="020B0606030504020204" pitchFamily="34" charset="0"/>
              </a:rPr>
              <a:t>Moovit</a:t>
            </a:r>
            <a:r>
              <a:rPr lang="es-AR" b="1" dirty="0">
                <a:latin typeface="Open Sans" panose="020B0606030504020204" pitchFamily="34" charset="0"/>
                <a:ea typeface="Open Sans" panose="020B0606030504020204" pitchFamily="34" charset="0"/>
                <a:cs typeface="Open Sans" panose="020B0606030504020204" pitchFamily="34" charset="0"/>
              </a:rPr>
              <a:t>)</a:t>
            </a:r>
          </a:p>
        </p:txBody>
      </p:sp>
      <p:sp>
        <p:nvSpPr>
          <p:cNvPr id="37" name="Rectángulo 36">
            <a:extLst>
              <a:ext uri="{FF2B5EF4-FFF2-40B4-BE49-F238E27FC236}">
                <a16:creationId xmlns:a16="http://schemas.microsoft.com/office/drawing/2014/main" id="{C44C0D98-8669-355E-099E-5A0FAB910B76}"/>
              </a:ext>
            </a:extLst>
          </p:cNvPr>
          <p:cNvSpPr/>
          <p:nvPr/>
        </p:nvSpPr>
        <p:spPr>
          <a:xfrm>
            <a:off x="13979933" y="8417042"/>
            <a:ext cx="4174339" cy="1028696"/>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s-AR" b="1" dirty="0">
              <a:latin typeface="Open Sans" panose="020B0606030504020204" pitchFamily="34" charset="0"/>
              <a:ea typeface="Open Sans" panose="020B0606030504020204" pitchFamily="34" charset="0"/>
              <a:cs typeface="Open Sans" panose="020B0606030504020204" pitchFamily="34" charset="0"/>
            </a:endParaRPr>
          </a:p>
        </p:txBody>
      </p:sp>
      <p:grpSp>
        <p:nvGrpSpPr>
          <p:cNvPr id="38" name="Group 17">
            <a:extLst>
              <a:ext uri="{FF2B5EF4-FFF2-40B4-BE49-F238E27FC236}">
                <a16:creationId xmlns:a16="http://schemas.microsoft.com/office/drawing/2014/main" id="{D2CD0B7F-05A8-1258-01B8-3F2EA4ACBF12}"/>
              </a:ext>
            </a:extLst>
          </p:cNvPr>
          <p:cNvGrpSpPr/>
          <p:nvPr/>
        </p:nvGrpSpPr>
        <p:grpSpPr>
          <a:xfrm>
            <a:off x="152399" y="-775667"/>
            <a:ext cx="5027287" cy="1486223"/>
            <a:chOff x="-31274" y="-38100"/>
            <a:chExt cx="4071109" cy="351671"/>
          </a:xfrm>
        </p:grpSpPr>
        <p:sp>
          <p:nvSpPr>
            <p:cNvPr id="39" name="Freeform 18">
              <a:extLst>
                <a:ext uri="{FF2B5EF4-FFF2-40B4-BE49-F238E27FC236}">
                  <a16:creationId xmlns:a16="http://schemas.microsoft.com/office/drawing/2014/main" id="{886BDB49-3B03-2204-7B36-4E90F208D5E0}"/>
                </a:ext>
              </a:extLst>
            </p:cNvPr>
            <p:cNvSpPr/>
            <p:nvPr/>
          </p:nvSpPr>
          <p:spPr>
            <a:xfrm>
              <a:off x="-31274" y="148827"/>
              <a:ext cx="3879846" cy="164744"/>
            </a:xfrm>
            <a:custGeom>
              <a:avLst/>
              <a:gdLst/>
              <a:ahLst/>
              <a:cxnLst/>
              <a:rect l="l" t="t" r="r" b="b"/>
              <a:pathLst>
                <a:path w="4039835" h="171301">
                  <a:moveTo>
                    <a:pt x="30284" y="0"/>
                  </a:moveTo>
                  <a:lnTo>
                    <a:pt x="4009551" y="0"/>
                  </a:lnTo>
                  <a:cubicBezTo>
                    <a:pt x="4026276" y="0"/>
                    <a:pt x="4039835" y="13559"/>
                    <a:pt x="4039835" y="30284"/>
                  </a:cubicBezTo>
                  <a:lnTo>
                    <a:pt x="4039835" y="141018"/>
                  </a:lnTo>
                  <a:cubicBezTo>
                    <a:pt x="4039835" y="157743"/>
                    <a:pt x="4026276" y="171301"/>
                    <a:pt x="4009551" y="171301"/>
                  </a:cubicBezTo>
                  <a:lnTo>
                    <a:pt x="30284" y="171301"/>
                  </a:lnTo>
                  <a:cubicBezTo>
                    <a:pt x="13559" y="171301"/>
                    <a:pt x="0" y="157743"/>
                    <a:pt x="0" y="141018"/>
                  </a:cubicBezTo>
                  <a:lnTo>
                    <a:pt x="0" y="30284"/>
                  </a:lnTo>
                  <a:cubicBezTo>
                    <a:pt x="0" y="13559"/>
                    <a:pt x="13559" y="0"/>
                    <a:pt x="30284" y="0"/>
                  </a:cubicBezTo>
                  <a:close/>
                </a:path>
              </a:pathLst>
            </a:custGeom>
            <a:solidFill>
              <a:srgbClr val="000000">
                <a:alpha val="0"/>
              </a:srgbClr>
            </a:solidFill>
            <a:ln w="38100" cap="rnd">
              <a:solidFill>
                <a:srgbClr val="FBF9F1"/>
              </a:solidFill>
              <a:prstDash val="solid"/>
              <a:round/>
            </a:ln>
          </p:spPr>
          <p:txBody>
            <a:bodyPr/>
            <a:lstStyle/>
            <a:p>
              <a:endParaRPr lang="es-AR" sz="1000" dirty="0">
                <a:latin typeface="Lato Black" panose="020F0502020204030203" pitchFamily="34" charset="0"/>
                <a:ea typeface="Lato Black" panose="020F0502020204030203" pitchFamily="34" charset="0"/>
                <a:cs typeface="Lato Black" panose="020F0502020204030203" pitchFamily="34" charset="0"/>
              </a:endParaRPr>
            </a:p>
          </p:txBody>
        </p:sp>
        <p:sp>
          <p:nvSpPr>
            <p:cNvPr id="40" name="TextBox 19">
              <a:extLst>
                <a:ext uri="{FF2B5EF4-FFF2-40B4-BE49-F238E27FC236}">
                  <a16:creationId xmlns:a16="http://schemas.microsoft.com/office/drawing/2014/main" id="{E3D92C44-F0DE-0BBD-3C13-C4D5A25B003A}"/>
                </a:ext>
              </a:extLst>
            </p:cNvPr>
            <p:cNvSpPr txBox="1"/>
            <p:nvPr/>
          </p:nvSpPr>
          <p:spPr>
            <a:xfrm>
              <a:off x="0" y="-38100"/>
              <a:ext cx="4039835" cy="209401"/>
            </a:xfrm>
            <a:prstGeom prst="rect">
              <a:avLst/>
            </a:prstGeom>
          </p:spPr>
          <p:txBody>
            <a:bodyPr lIns="50800" tIns="50800" rIns="50800" bIns="50800" rtlCol="0" anchor="ctr"/>
            <a:lstStyle/>
            <a:p>
              <a:pPr algn="ctr">
                <a:lnSpc>
                  <a:spcPts val="2659"/>
                </a:lnSpc>
              </a:pPr>
              <a:endParaRPr sz="1200">
                <a:latin typeface="Lato Black" panose="020F0502020204030203" pitchFamily="34" charset="0"/>
                <a:ea typeface="Lato Black" panose="020F0502020204030203" pitchFamily="34" charset="0"/>
                <a:cs typeface="Lato Black" panose="020F0502020204030203" pitchFamily="34" charset="0"/>
              </a:endParaRPr>
            </a:p>
          </p:txBody>
        </p:sp>
      </p:grpSp>
      <p:pic>
        <p:nvPicPr>
          <p:cNvPr id="26" name="Imagen 25" descr="Mujer sentada en una silla de ruedas&#10;&#10;Descripción generada automáticamente">
            <a:extLst>
              <a:ext uri="{FF2B5EF4-FFF2-40B4-BE49-F238E27FC236}">
                <a16:creationId xmlns:a16="http://schemas.microsoft.com/office/drawing/2014/main" id="{F3A1884D-960F-73FD-17EF-1D3D25C4469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92124" y="1182624"/>
            <a:ext cx="1317279" cy="1370076"/>
          </a:xfrm>
          <a:prstGeom prst="rect">
            <a:avLst/>
          </a:prstGeom>
        </p:spPr>
        <p:style>
          <a:lnRef idx="2">
            <a:schemeClr val="accent3"/>
          </a:lnRef>
          <a:fillRef idx="1">
            <a:schemeClr val="lt1"/>
          </a:fillRef>
          <a:effectRef idx="0">
            <a:schemeClr val="accent3"/>
          </a:effectRef>
          <a:fontRef idx="minor">
            <a:schemeClr val="dk1"/>
          </a:fontRef>
        </p:style>
      </p:pic>
    </p:spTree>
    <p:extLst>
      <p:ext uri="{BB962C8B-B14F-4D97-AF65-F5344CB8AC3E}">
        <p14:creationId xmlns:p14="http://schemas.microsoft.com/office/powerpoint/2010/main" val="3765919466"/>
      </p:ext>
    </p:extLst>
  </p:cSld>
  <p:clrMapOvr>
    <a:masterClrMapping/>
  </p:clrMapOvr>
  <mc:AlternateContent xmlns:mc="http://schemas.openxmlformats.org/markup-compatibility/2006">
    <mc:Choice xmlns:p14="http://schemas.microsoft.com/office/powerpoint/2010/main" Requires="p14">
      <p:transition spd="slow" p14:dur="1500">
        <p:wheel spokes="1"/>
      </p:transition>
    </mc:Choice>
    <mc:Fallback>
      <p:transition spd="slow">
        <p:wheel spokes="1"/>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a:extLst>
            <a:ext uri="{FF2B5EF4-FFF2-40B4-BE49-F238E27FC236}">
              <a16:creationId xmlns:a16="http://schemas.microsoft.com/office/drawing/2014/main" id="{C2752045-D425-FC50-419E-69973827A583}"/>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4AC63B83-5A20-B9D8-79DD-BA6796031C69}"/>
              </a:ext>
            </a:extLst>
          </p:cNvPr>
          <p:cNvSpPr/>
          <p:nvPr/>
        </p:nvSpPr>
        <p:spPr>
          <a:xfrm rot="12168997">
            <a:off x="-4654112" y="3056274"/>
            <a:ext cx="14813747" cy="14461452"/>
          </a:xfrm>
          <a:custGeom>
            <a:avLst/>
            <a:gdLst/>
            <a:ahLst/>
            <a:cxnLst/>
            <a:rect l="l" t="t" r="r" b="b"/>
            <a:pathLst>
              <a:path w="10128448" h="10895890">
                <a:moveTo>
                  <a:pt x="0" y="0"/>
                </a:moveTo>
                <a:lnTo>
                  <a:pt x="10128448" y="0"/>
                </a:lnTo>
                <a:lnTo>
                  <a:pt x="10128448" y="10895890"/>
                </a:lnTo>
                <a:lnTo>
                  <a:pt x="0" y="10895890"/>
                </a:lnTo>
                <a:lnTo>
                  <a:pt x="0" y="0"/>
                </a:lnTo>
                <a:close/>
              </a:path>
            </a:pathLst>
          </a:custGeom>
          <a:blipFill>
            <a:blip r:embed="rId2"/>
            <a:stretch>
              <a:fillRect l="-157" r="-157"/>
            </a:stretch>
          </a:blipFill>
        </p:spPr>
        <p:txBody>
          <a:bodyPr/>
          <a:lstStyle/>
          <a:p>
            <a:endParaRPr lang="es-AR" dirty="0"/>
          </a:p>
        </p:txBody>
      </p:sp>
      <p:sp>
        <p:nvSpPr>
          <p:cNvPr id="11" name="TextBox 11">
            <a:extLst>
              <a:ext uri="{FF2B5EF4-FFF2-40B4-BE49-F238E27FC236}">
                <a16:creationId xmlns:a16="http://schemas.microsoft.com/office/drawing/2014/main" id="{542EACEE-F77B-82E4-EC7B-9BD0D0DC8308}"/>
              </a:ext>
            </a:extLst>
          </p:cNvPr>
          <p:cNvSpPr txBox="1"/>
          <p:nvPr/>
        </p:nvSpPr>
        <p:spPr>
          <a:xfrm>
            <a:off x="1142545" y="2213285"/>
            <a:ext cx="3220434" cy="404919"/>
          </a:xfrm>
          <a:prstGeom prst="rect">
            <a:avLst/>
          </a:prstGeom>
        </p:spPr>
        <p:txBody>
          <a:bodyPr lIns="0" tIns="0" rIns="0" bIns="0" rtlCol="0" anchor="t">
            <a:spAutoFit/>
          </a:bodyPr>
          <a:lstStyle/>
          <a:p>
            <a:pPr algn="l">
              <a:lnSpc>
                <a:spcPts val="3500"/>
              </a:lnSpc>
              <a:spcBef>
                <a:spcPct val="0"/>
              </a:spcBef>
            </a:pPr>
            <a:r>
              <a:rPr lang="en-US" sz="2500" b="1" dirty="0">
                <a:solidFill>
                  <a:srgbClr val="FFD944"/>
                </a:solidFill>
                <a:latin typeface="Lato Bold"/>
                <a:ea typeface="Lato Bold"/>
                <a:cs typeface="Lato Bold"/>
                <a:sym typeface="Lato Bold"/>
              </a:rPr>
              <a:t> </a:t>
            </a:r>
          </a:p>
        </p:txBody>
      </p:sp>
      <p:sp>
        <p:nvSpPr>
          <p:cNvPr id="13" name="TextBox 13">
            <a:extLst>
              <a:ext uri="{FF2B5EF4-FFF2-40B4-BE49-F238E27FC236}">
                <a16:creationId xmlns:a16="http://schemas.microsoft.com/office/drawing/2014/main" id="{D4BD0993-9A9E-FDD5-57A7-A9A3AC4038D3}"/>
              </a:ext>
            </a:extLst>
          </p:cNvPr>
          <p:cNvSpPr txBox="1"/>
          <p:nvPr/>
        </p:nvSpPr>
        <p:spPr>
          <a:xfrm>
            <a:off x="916116" y="913538"/>
            <a:ext cx="11119767" cy="850233"/>
          </a:xfrm>
          <a:prstGeom prst="rect">
            <a:avLst/>
          </a:prstGeom>
        </p:spPr>
        <p:txBody>
          <a:bodyPr wrap="square" lIns="0" tIns="0" rIns="0" bIns="0" rtlCol="0" anchor="t">
            <a:spAutoFit/>
          </a:bodyPr>
          <a:lstStyle/>
          <a:p>
            <a:pPr algn="l">
              <a:lnSpc>
                <a:spcPts val="6600"/>
              </a:lnSpc>
            </a:pPr>
            <a:r>
              <a:rPr lang="en-US" sz="6000" b="1" dirty="0">
                <a:solidFill>
                  <a:srgbClr val="FBF9F1"/>
                </a:solidFill>
                <a:latin typeface="Poppins Bold"/>
                <a:ea typeface="Poppins Bold"/>
                <a:cs typeface="Poppins Bold"/>
                <a:sym typeface="Poppins Bold"/>
              </a:rPr>
              <a:t>USER JOURNEY MAP</a:t>
            </a:r>
          </a:p>
        </p:txBody>
      </p:sp>
      <p:sp>
        <p:nvSpPr>
          <p:cNvPr id="3" name="Rectángulo 2">
            <a:extLst>
              <a:ext uri="{FF2B5EF4-FFF2-40B4-BE49-F238E27FC236}">
                <a16:creationId xmlns:a16="http://schemas.microsoft.com/office/drawing/2014/main" id="{D4B16EA6-041D-5FF2-1A6A-A859204F2C2C}"/>
              </a:ext>
            </a:extLst>
          </p:cNvPr>
          <p:cNvSpPr/>
          <p:nvPr/>
        </p:nvSpPr>
        <p:spPr>
          <a:xfrm>
            <a:off x="448197" y="3534441"/>
            <a:ext cx="1447800" cy="4953000"/>
          </a:xfrm>
          <a:prstGeom prst="rect">
            <a:avLst/>
          </a:prstGeom>
        </p:spPr>
        <p:style>
          <a:lnRef idx="1">
            <a:schemeClr val="dk1"/>
          </a:lnRef>
          <a:fillRef idx="2">
            <a:schemeClr val="dk1"/>
          </a:fillRef>
          <a:effectRef idx="1">
            <a:schemeClr val="dk1"/>
          </a:effectRef>
          <a:fontRef idx="minor">
            <a:schemeClr val="dk1"/>
          </a:fontRef>
        </p:style>
        <p:txBody>
          <a:bodyPr vert="wordArtVert" rtlCol="0" anchor="ctr"/>
          <a:lstStyle/>
          <a:p>
            <a:pPr algn="ctr"/>
            <a:r>
              <a:rPr lang="es-AR" b="1" dirty="0">
                <a:latin typeface="Open Sans" panose="020B0606030504020204" pitchFamily="34" charset="0"/>
                <a:ea typeface="Open Sans" panose="020B0606030504020204" pitchFamily="34" charset="0"/>
                <a:cs typeface="Open Sans" panose="020B0606030504020204" pitchFamily="34" charset="0"/>
              </a:rPr>
              <a:t>Oportunidades</a:t>
            </a:r>
          </a:p>
        </p:txBody>
      </p:sp>
      <p:sp>
        <p:nvSpPr>
          <p:cNvPr id="4" name="Rectángulo 3">
            <a:extLst>
              <a:ext uri="{FF2B5EF4-FFF2-40B4-BE49-F238E27FC236}">
                <a16:creationId xmlns:a16="http://schemas.microsoft.com/office/drawing/2014/main" id="{287C1AEF-D8A5-CBEF-505D-D67F7E55B1CA}"/>
              </a:ext>
            </a:extLst>
          </p:cNvPr>
          <p:cNvSpPr/>
          <p:nvPr/>
        </p:nvSpPr>
        <p:spPr>
          <a:xfrm>
            <a:off x="2016619" y="5115591"/>
            <a:ext cx="3886200" cy="17907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s-AR" sz="2000" b="1" dirty="0">
                <a:latin typeface="Open Sans" panose="020B0606030504020204" pitchFamily="34" charset="0"/>
                <a:ea typeface="Open Sans" panose="020B0606030504020204" pitchFamily="34" charset="0"/>
                <a:cs typeface="Open Sans" panose="020B0606030504020204" pitchFamily="34" charset="0"/>
              </a:rPr>
              <a:t>Ofrecer una guía de opciones y lugares, con referencias de otros usuarios.</a:t>
            </a:r>
          </a:p>
        </p:txBody>
      </p:sp>
      <p:sp>
        <p:nvSpPr>
          <p:cNvPr id="5" name="Rectángulo 4">
            <a:extLst>
              <a:ext uri="{FF2B5EF4-FFF2-40B4-BE49-F238E27FC236}">
                <a16:creationId xmlns:a16="http://schemas.microsoft.com/office/drawing/2014/main" id="{24C5D54B-5FE1-F325-9680-DAA1836E292A}"/>
              </a:ext>
            </a:extLst>
          </p:cNvPr>
          <p:cNvSpPr/>
          <p:nvPr/>
        </p:nvSpPr>
        <p:spPr>
          <a:xfrm>
            <a:off x="6023441" y="5099360"/>
            <a:ext cx="3886200" cy="17907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s-AR" sz="2000" b="1" dirty="0">
                <a:latin typeface="Open Sans" panose="020B0606030504020204" pitchFamily="34" charset="0"/>
                <a:ea typeface="Open Sans" panose="020B0606030504020204" pitchFamily="34" charset="0"/>
                <a:cs typeface="Open Sans" panose="020B0606030504020204" pitchFamily="34" charset="0"/>
              </a:rPr>
              <a:t>Ofrecer una guía de opciones y lugares, con referencias y calificaciones de otros usuarios.</a:t>
            </a:r>
          </a:p>
        </p:txBody>
      </p:sp>
      <p:sp>
        <p:nvSpPr>
          <p:cNvPr id="6" name="Rectángulo 5">
            <a:extLst>
              <a:ext uri="{FF2B5EF4-FFF2-40B4-BE49-F238E27FC236}">
                <a16:creationId xmlns:a16="http://schemas.microsoft.com/office/drawing/2014/main" id="{A26FCFDD-EF6F-C337-F6E2-0B396D8B24E4}"/>
              </a:ext>
            </a:extLst>
          </p:cNvPr>
          <p:cNvSpPr/>
          <p:nvPr/>
        </p:nvSpPr>
        <p:spPr>
          <a:xfrm>
            <a:off x="10048848" y="5099360"/>
            <a:ext cx="3886200" cy="17907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s-AR" sz="2000" b="1" dirty="0">
                <a:latin typeface="Open Sans" panose="020B0606030504020204" pitchFamily="34" charset="0"/>
                <a:ea typeface="Open Sans" panose="020B0606030504020204" pitchFamily="34" charset="0"/>
                <a:cs typeface="Open Sans" panose="020B0606030504020204" pitchFamily="34" charset="0"/>
              </a:rPr>
              <a:t>Poder conocer el estado del transporte y su accesibilidad.</a:t>
            </a:r>
            <a:r>
              <a:rPr lang="es-AR" sz="2000" dirty="0">
                <a:latin typeface="Open Sans" panose="020B0606030504020204" pitchFamily="34" charset="0"/>
                <a:ea typeface="Open Sans" panose="020B0606030504020204" pitchFamily="34" charset="0"/>
                <a:cs typeface="Open Sans" panose="020B0606030504020204" pitchFamily="34" charset="0"/>
              </a:rPr>
              <a:t> </a:t>
            </a:r>
          </a:p>
        </p:txBody>
      </p:sp>
      <p:sp>
        <p:nvSpPr>
          <p:cNvPr id="7" name="Rectángulo 6">
            <a:extLst>
              <a:ext uri="{FF2B5EF4-FFF2-40B4-BE49-F238E27FC236}">
                <a16:creationId xmlns:a16="http://schemas.microsoft.com/office/drawing/2014/main" id="{04E8ABE2-0010-B5C7-A36B-853EE63C6EB0}"/>
              </a:ext>
            </a:extLst>
          </p:cNvPr>
          <p:cNvSpPr/>
          <p:nvPr/>
        </p:nvSpPr>
        <p:spPr>
          <a:xfrm>
            <a:off x="14074255" y="5099360"/>
            <a:ext cx="3886200" cy="17907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s-AR" sz="2000" b="1" dirty="0">
                <a:latin typeface="Open Sans" panose="020B0606030504020204" pitchFamily="34" charset="0"/>
                <a:ea typeface="Open Sans" panose="020B0606030504020204" pitchFamily="34" charset="0"/>
                <a:cs typeface="Open Sans" panose="020B0606030504020204" pitchFamily="34" charset="0"/>
              </a:rPr>
              <a:t>Brindar en un sólo sitio la información pertinente a lugares, transportes y opiniones sobre accesibilidad de los mismos.</a:t>
            </a:r>
          </a:p>
        </p:txBody>
      </p:sp>
      <p:grpSp>
        <p:nvGrpSpPr>
          <p:cNvPr id="8" name="Group 17">
            <a:extLst>
              <a:ext uri="{FF2B5EF4-FFF2-40B4-BE49-F238E27FC236}">
                <a16:creationId xmlns:a16="http://schemas.microsoft.com/office/drawing/2014/main" id="{3003D35B-5AC2-F3AE-260E-4CDFC0D55580}"/>
              </a:ext>
            </a:extLst>
          </p:cNvPr>
          <p:cNvGrpSpPr/>
          <p:nvPr/>
        </p:nvGrpSpPr>
        <p:grpSpPr>
          <a:xfrm>
            <a:off x="357973" y="434582"/>
            <a:ext cx="8405028" cy="1669114"/>
            <a:chOff x="-4230" y="-38100"/>
            <a:chExt cx="4044065" cy="209401"/>
          </a:xfrm>
        </p:grpSpPr>
        <p:sp>
          <p:nvSpPr>
            <p:cNvPr id="9" name="Freeform 18">
              <a:extLst>
                <a:ext uri="{FF2B5EF4-FFF2-40B4-BE49-F238E27FC236}">
                  <a16:creationId xmlns:a16="http://schemas.microsoft.com/office/drawing/2014/main" id="{1D51F141-9098-2341-055B-470FB7CCB76A}"/>
                </a:ext>
              </a:extLst>
            </p:cNvPr>
            <p:cNvSpPr/>
            <p:nvPr/>
          </p:nvSpPr>
          <p:spPr>
            <a:xfrm>
              <a:off x="-4230" y="-11603"/>
              <a:ext cx="4039835" cy="171301"/>
            </a:xfrm>
            <a:custGeom>
              <a:avLst/>
              <a:gdLst/>
              <a:ahLst/>
              <a:cxnLst/>
              <a:rect l="l" t="t" r="r" b="b"/>
              <a:pathLst>
                <a:path w="4039835" h="171301">
                  <a:moveTo>
                    <a:pt x="30284" y="0"/>
                  </a:moveTo>
                  <a:lnTo>
                    <a:pt x="4009551" y="0"/>
                  </a:lnTo>
                  <a:cubicBezTo>
                    <a:pt x="4026276" y="0"/>
                    <a:pt x="4039835" y="13559"/>
                    <a:pt x="4039835" y="30284"/>
                  </a:cubicBezTo>
                  <a:lnTo>
                    <a:pt x="4039835" y="141018"/>
                  </a:lnTo>
                  <a:cubicBezTo>
                    <a:pt x="4039835" y="157743"/>
                    <a:pt x="4026276" y="171301"/>
                    <a:pt x="4009551" y="171301"/>
                  </a:cubicBezTo>
                  <a:lnTo>
                    <a:pt x="30284" y="171301"/>
                  </a:lnTo>
                  <a:cubicBezTo>
                    <a:pt x="13559" y="171301"/>
                    <a:pt x="0" y="157743"/>
                    <a:pt x="0" y="141018"/>
                  </a:cubicBezTo>
                  <a:lnTo>
                    <a:pt x="0" y="30284"/>
                  </a:lnTo>
                  <a:cubicBezTo>
                    <a:pt x="0" y="13559"/>
                    <a:pt x="13559" y="0"/>
                    <a:pt x="30284" y="0"/>
                  </a:cubicBezTo>
                  <a:close/>
                </a:path>
              </a:pathLst>
            </a:custGeom>
            <a:solidFill>
              <a:srgbClr val="000000">
                <a:alpha val="0"/>
              </a:srgbClr>
            </a:solidFill>
            <a:ln w="38100" cap="rnd">
              <a:solidFill>
                <a:srgbClr val="FBF9F1"/>
              </a:solidFill>
              <a:prstDash val="solid"/>
              <a:round/>
            </a:ln>
          </p:spPr>
          <p:txBody>
            <a:bodyPr/>
            <a:lstStyle/>
            <a:p>
              <a:endParaRPr lang="es-AR"/>
            </a:p>
          </p:txBody>
        </p:sp>
        <p:sp>
          <p:nvSpPr>
            <p:cNvPr id="10" name="TextBox 19">
              <a:extLst>
                <a:ext uri="{FF2B5EF4-FFF2-40B4-BE49-F238E27FC236}">
                  <a16:creationId xmlns:a16="http://schemas.microsoft.com/office/drawing/2014/main" id="{CDA5D355-36A7-7ACD-819C-4C92BA6851C0}"/>
                </a:ext>
              </a:extLst>
            </p:cNvPr>
            <p:cNvSpPr txBox="1"/>
            <p:nvPr/>
          </p:nvSpPr>
          <p:spPr>
            <a:xfrm>
              <a:off x="0" y="-38100"/>
              <a:ext cx="4039835" cy="209401"/>
            </a:xfrm>
            <a:prstGeom prst="rect">
              <a:avLst/>
            </a:prstGeom>
          </p:spPr>
          <p:txBody>
            <a:bodyPr lIns="50800" tIns="50800" rIns="50800" bIns="50800" rtlCol="0" anchor="ctr"/>
            <a:lstStyle/>
            <a:p>
              <a:pPr algn="ctr">
                <a:lnSpc>
                  <a:spcPts val="2659"/>
                </a:lnSpc>
              </a:pPr>
              <a:endParaRPr/>
            </a:p>
          </p:txBody>
        </p:sp>
      </p:grpSp>
    </p:spTree>
    <p:extLst>
      <p:ext uri="{BB962C8B-B14F-4D97-AF65-F5344CB8AC3E}">
        <p14:creationId xmlns:p14="http://schemas.microsoft.com/office/powerpoint/2010/main" val="3494461638"/>
      </p:ext>
    </p:extLst>
  </p:cSld>
  <p:clrMapOvr>
    <a:masterClrMapping/>
  </p:clrMapOvr>
  <mc:AlternateContent xmlns:mc="http://schemas.openxmlformats.org/markup-compatibility/2006">
    <mc:Choice xmlns:p14="http://schemas.microsoft.com/office/powerpoint/2010/main" Requires="p14">
      <p:transition spd="slow" p14:dur="1500">
        <p14:flip dir="r"/>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a:extLst>
            <a:ext uri="{FF2B5EF4-FFF2-40B4-BE49-F238E27FC236}">
              <a16:creationId xmlns:a16="http://schemas.microsoft.com/office/drawing/2014/main" id="{231F5D2F-8417-6A71-CFA4-C1454704FB5A}"/>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8396F45D-C80F-FCFE-F03D-B65BFF7E06CF}"/>
              </a:ext>
            </a:extLst>
          </p:cNvPr>
          <p:cNvSpPr/>
          <p:nvPr/>
        </p:nvSpPr>
        <p:spPr>
          <a:xfrm rot="12168997">
            <a:off x="-8215032" y="4015870"/>
            <a:ext cx="14813747" cy="14461452"/>
          </a:xfrm>
          <a:custGeom>
            <a:avLst/>
            <a:gdLst/>
            <a:ahLst/>
            <a:cxnLst/>
            <a:rect l="l" t="t" r="r" b="b"/>
            <a:pathLst>
              <a:path w="10128448" h="10895890">
                <a:moveTo>
                  <a:pt x="0" y="0"/>
                </a:moveTo>
                <a:lnTo>
                  <a:pt x="10128448" y="0"/>
                </a:lnTo>
                <a:lnTo>
                  <a:pt x="10128448" y="10895890"/>
                </a:lnTo>
                <a:lnTo>
                  <a:pt x="0" y="10895890"/>
                </a:lnTo>
                <a:lnTo>
                  <a:pt x="0" y="0"/>
                </a:lnTo>
                <a:close/>
              </a:path>
            </a:pathLst>
          </a:custGeom>
          <a:blipFill>
            <a:blip r:embed="rId2"/>
            <a:stretch>
              <a:fillRect l="-157" r="-157"/>
            </a:stretch>
          </a:blipFill>
        </p:spPr>
        <p:txBody>
          <a:bodyPr/>
          <a:lstStyle/>
          <a:p>
            <a:endParaRPr lang="es-AR" dirty="0"/>
          </a:p>
        </p:txBody>
      </p:sp>
      <p:sp>
        <p:nvSpPr>
          <p:cNvPr id="11" name="TextBox 11">
            <a:extLst>
              <a:ext uri="{FF2B5EF4-FFF2-40B4-BE49-F238E27FC236}">
                <a16:creationId xmlns:a16="http://schemas.microsoft.com/office/drawing/2014/main" id="{7D7007F7-3FED-EFEC-90BB-61C7BBBEAE71}"/>
              </a:ext>
            </a:extLst>
          </p:cNvPr>
          <p:cNvSpPr txBox="1"/>
          <p:nvPr/>
        </p:nvSpPr>
        <p:spPr>
          <a:xfrm>
            <a:off x="1142545" y="2213285"/>
            <a:ext cx="3220434" cy="404919"/>
          </a:xfrm>
          <a:prstGeom prst="rect">
            <a:avLst/>
          </a:prstGeom>
        </p:spPr>
        <p:txBody>
          <a:bodyPr lIns="0" tIns="0" rIns="0" bIns="0" rtlCol="0" anchor="t">
            <a:spAutoFit/>
          </a:bodyPr>
          <a:lstStyle/>
          <a:p>
            <a:pPr algn="l">
              <a:lnSpc>
                <a:spcPts val="3500"/>
              </a:lnSpc>
              <a:spcBef>
                <a:spcPct val="0"/>
              </a:spcBef>
            </a:pPr>
            <a:r>
              <a:rPr lang="en-US" sz="2500" b="1" dirty="0">
                <a:solidFill>
                  <a:srgbClr val="FFD944"/>
                </a:solidFill>
                <a:latin typeface="Lato Bold"/>
                <a:ea typeface="Lato Bold"/>
                <a:cs typeface="Lato Bold"/>
                <a:sym typeface="Lato Bold"/>
              </a:rPr>
              <a:t> </a:t>
            </a:r>
          </a:p>
        </p:txBody>
      </p:sp>
      <p:sp>
        <p:nvSpPr>
          <p:cNvPr id="13" name="TextBox 13">
            <a:extLst>
              <a:ext uri="{FF2B5EF4-FFF2-40B4-BE49-F238E27FC236}">
                <a16:creationId xmlns:a16="http://schemas.microsoft.com/office/drawing/2014/main" id="{1E884E53-B9D0-53F9-5E77-79B6FE31BBF8}"/>
              </a:ext>
            </a:extLst>
          </p:cNvPr>
          <p:cNvSpPr txBox="1"/>
          <p:nvPr/>
        </p:nvSpPr>
        <p:spPr>
          <a:xfrm>
            <a:off x="919834" y="571500"/>
            <a:ext cx="3443146" cy="871777"/>
          </a:xfrm>
          <a:prstGeom prst="rect">
            <a:avLst/>
          </a:prstGeom>
        </p:spPr>
        <p:txBody>
          <a:bodyPr wrap="square" lIns="0" tIns="0" rIns="0" bIns="0" rtlCol="0" anchor="t">
            <a:spAutoFit/>
          </a:bodyPr>
          <a:lstStyle/>
          <a:p>
            <a:pPr algn="ctr">
              <a:lnSpc>
                <a:spcPts val="6600"/>
              </a:lnSpc>
            </a:pPr>
            <a:r>
              <a:rPr lang="en-US" sz="6600" b="1" dirty="0">
                <a:solidFill>
                  <a:srgbClr val="FBF9F1"/>
                </a:solidFill>
                <a:latin typeface="Poppins Bold"/>
                <a:ea typeface="Poppins Bold"/>
                <a:cs typeface="Poppins Bold"/>
                <a:sym typeface="Poppins Bold"/>
              </a:rPr>
              <a:t>POV</a:t>
            </a:r>
          </a:p>
        </p:txBody>
      </p:sp>
      <p:grpSp>
        <p:nvGrpSpPr>
          <p:cNvPr id="3" name="Group 17">
            <a:extLst>
              <a:ext uri="{FF2B5EF4-FFF2-40B4-BE49-F238E27FC236}">
                <a16:creationId xmlns:a16="http://schemas.microsoft.com/office/drawing/2014/main" id="{4A58694F-A565-A6FE-1EDC-5C6402D2B67D}"/>
              </a:ext>
            </a:extLst>
          </p:cNvPr>
          <p:cNvGrpSpPr/>
          <p:nvPr/>
        </p:nvGrpSpPr>
        <p:grpSpPr>
          <a:xfrm>
            <a:off x="919834" y="305367"/>
            <a:ext cx="3443145" cy="1404042"/>
            <a:chOff x="0" y="0"/>
            <a:chExt cx="4039835" cy="171301"/>
          </a:xfrm>
        </p:grpSpPr>
        <p:sp>
          <p:nvSpPr>
            <p:cNvPr id="4" name="Freeform 18">
              <a:extLst>
                <a:ext uri="{FF2B5EF4-FFF2-40B4-BE49-F238E27FC236}">
                  <a16:creationId xmlns:a16="http://schemas.microsoft.com/office/drawing/2014/main" id="{C9556C7D-51E0-2F6E-6A62-89AD228CEE00}"/>
                </a:ext>
              </a:extLst>
            </p:cNvPr>
            <p:cNvSpPr/>
            <p:nvPr/>
          </p:nvSpPr>
          <p:spPr>
            <a:xfrm>
              <a:off x="0" y="0"/>
              <a:ext cx="4039835" cy="171301"/>
            </a:xfrm>
            <a:custGeom>
              <a:avLst/>
              <a:gdLst/>
              <a:ahLst/>
              <a:cxnLst/>
              <a:rect l="l" t="t" r="r" b="b"/>
              <a:pathLst>
                <a:path w="4039835" h="171301">
                  <a:moveTo>
                    <a:pt x="30284" y="0"/>
                  </a:moveTo>
                  <a:lnTo>
                    <a:pt x="4009551" y="0"/>
                  </a:lnTo>
                  <a:cubicBezTo>
                    <a:pt x="4026276" y="0"/>
                    <a:pt x="4039835" y="13559"/>
                    <a:pt x="4039835" y="30284"/>
                  </a:cubicBezTo>
                  <a:lnTo>
                    <a:pt x="4039835" y="141018"/>
                  </a:lnTo>
                  <a:cubicBezTo>
                    <a:pt x="4039835" y="157743"/>
                    <a:pt x="4026276" y="171301"/>
                    <a:pt x="4009551" y="171301"/>
                  </a:cubicBezTo>
                  <a:lnTo>
                    <a:pt x="30284" y="171301"/>
                  </a:lnTo>
                  <a:cubicBezTo>
                    <a:pt x="13559" y="171301"/>
                    <a:pt x="0" y="157743"/>
                    <a:pt x="0" y="141018"/>
                  </a:cubicBezTo>
                  <a:lnTo>
                    <a:pt x="0" y="30284"/>
                  </a:lnTo>
                  <a:cubicBezTo>
                    <a:pt x="0" y="13559"/>
                    <a:pt x="13559" y="0"/>
                    <a:pt x="30284" y="0"/>
                  </a:cubicBezTo>
                  <a:close/>
                </a:path>
              </a:pathLst>
            </a:custGeom>
            <a:solidFill>
              <a:srgbClr val="000000">
                <a:alpha val="0"/>
              </a:srgbClr>
            </a:solidFill>
            <a:ln w="38100" cap="rnd">
              <a:solidFill>
                <a:srgbClr val="FBF9F1"/>
              </a:solidFill>
              <a:prstDash val="solid"/>
              <a:round/>
            </a:ln>
          </p:spPr>
          <p:txBody>
            <a:bodyPr/>
            <a:lstStyle/>
            <a:p>
              <a:endParaRPr lang="es-AR"/>
            </a:p>
          </p:txBody>
        </p:sp>
        <p:sp>
          <p:nvSpPr>
            <p:cNvPr id="5" name="TextBox 19">
              <a:extLst>
                <a:ext uri="{FF2B5EF4-FFF2-40B4-BE49-F238E27FC236}">
                  <a16:creationId xmlns:a16="http://schemas.microsoft.com/office/drawing/2014/main" id="{3BCD6CFF-68C5-FC53-30B7-58590C9F1FEE}"/>
                </a:ext>
              </a:extLst>
            </p:cNvPr>
            <p:cNvSpPr txBox="1"/>
            <p:nvPr/>
          </p:nvSpPr>
          <p:spPr>
            <a:xfrm>
              <a:off x="0" y="-38100"/>
              <a:ext cx="4039835" cy="209401"/>
            </a:xfrm>
            <a:prstGeom prst="rect">
              <a:avLst/>
            </a:prstGeom>
          </p:spPr>
          <p:txBody>
            <a:bodyPr lIns="50800" tIns="50800" rIns="50800" bIns="50800" rtlCol="0" anchor="ctr"/>
            <a:lstStyle/>
            <a:p>
              <a:pPr algn="ctr">
                <a:lnSpc>
                  <a:spcPts val="2659"/>
                </a:lnSpc>
              </a:pPr>
              <a:endParaRPr/>
            </a:p>
          </p:txBody>
        </p:sp>
      </p:grpSp>
      <p:sp>
        <p:nvSpPr>
          <p:cNvPr id="6" name="Rectángulo: esquinas redondeadas 5">
            <a:extLst>
              <a:ext uri="{FF2B5EF4-FFF2-40B4-BE49-F238E27FC236}">
                <a16:creationId xmlns:a16="http://schemas.microsoft.com/office/drawing/2014/main" id="{82F73617-CDA0-D30D-0352-AFE6DB586D35}"/>
              </a:ext>
            </a:extLst>
          </p:cNvPr>
          <p:cNvSpPr/>
          <p:nvPr/>
        </p:nvSpPr>
        <p:spPr>
          <a:xfrm>
            <a:off x="919834" y="2397338"/>
            <a:ext cx="15920366" cy="2746162"/>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r>
              <a:rPr lang="es-AR" sz="2400" b="1" dirty="0">
                <a:latin typeface="Open Sans" panose="020B0606030504020204" pitchFamily="34" charset="0"/>
                <a:ea typeface="Open Sans" panose="020B0606030504020204" pitchFamily="34" charset="0"/>
                <a:cs typeface="Open Sans" panose="020B0606030504020204" pitchFamily="34" charset="0"/>
              </a:rPr>
              <a:t>USUARIO: Micaela, tiene 24 años, es Estudiante de Diseño Gráfico. Es una joven muy alegre, que vive con su </a:t>
            </a:r>
            <a:r>
              <a:rPr lang="es-AR" sz="2400" b="1" dirty="0" err="1">
                <a:latin typeface="Open Sans" panose="020B0606030504020204" pitchFamily="34" charset="0"/>
                <a:ea typeface="Open Sans" panose="020B0606030504020204" pitchFamily="34" charset="0"/>
                <a:cs typeface="Open Sans" panose="020B0606030504020204" pitchFamily="34" charset="0"/>
              </a:rPr>
              <a:t>flia</a:t>
            </a:r>
            <a:r>
              <a:rPr lang="es-AR" sz="2400" b="1" dirty="0">
                <a:latin typeface="Open Sans" panose="020B0606030504020204" pitchFamily="34" charset="0"/>
                <a:ea typeface="Open Sans" panose="020B0606030504020204" pitchFamily="34" charset="0"/>
                <a:cs typeface="Open Sans" panose="020B0606030504020204" pitchFamily="34" charset="0"/>
              </a:rPr>
              <a:t>. y disfruta de pasar tiempo al aire libre, salir con amigos, ir a cenar o al cine.</a:t>
            </a:r>
          </a:p>
          <a:p>
            <a:r>
              <a:rPr lang="es-AR" sz="2400" b="1" dirty="0">
                <a:latin typeface="Open Sans" panose="020B0606030504020204" pitchFamily="34" charset="0"/>
                <a:ea typeface="Open Sans" panose="020B0606030504020204" pitchFamily="34" charset="0"/>
                <a:cs typeface="Open Sans" panose="020B0606030504020204" pitchFamily="34" charset="0"/>
              </a:rPr>
              <a:t>Muchas veces se ve obligada a cambiar sus planes, debido a que el lugar elegido no cuenta con los requerimientos básicos de accesibilidad. </a:t>
            </a:r>
          </a:p>
        </p:txBody>
      </p:sp>
      <p:sp>
        <p:nvSpPr>
          <p:cNvPr id="7" name="Rectángulo: esquinas redondeadas 6">
            <a:extLst>
              <a:ext uri="{FF2B5EF4-FFF2-40B4-BE49-F238E27FC236}">
                <a16:creationId xmlns:a16="http://schemas.microsoft.com/office/drawing/2014/main" id="{9D7E36FD-5A1A-F7AB-812F-33B0F22543C0}"/>
              </a:ext>
            </a:extLst>
          </p:cNvPr>
          <p:cNvSpPr/>
          <p:nvPr/>
        </p:nvSpPr>
        <p:spPr>
          <a:xfrm>
            <a:off x="919834" y="5738569"/>
            <a:ext cx="15920366" cy="1404042"/>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r>
              <a:rPr lang="es-AR" sz="2400" b="1" dirty="0">
                <a:latin typeface="Open Sans" panose="020B0606030504020204" pitchFamily="34" charset="0"/>
                <a:ea typeface="Open Sans" panose="020B0606030504020204" pitchFamily="34" charset="0"/>
                <a:cs typeface="Open Sans" panose="020B0606030504020204" pitchFamily="34" charset="0"/>
              </a:rPr>
              <a:t>NECESITA: Contar con información de lugares públicos y privados, transportes y accesibilidad en </a:t>
            </a:r>
            <a:r>
              <a:rPr lang="es-AR" sz="2400" b="1" dirty="0" err="1">
                <a:latin typeface="Open Sans" panose="020B0606030504020204" pitchFamily="34" charset="0"/>
                <a:ea typeface="Open Sans" panose="020B0606030504020204" pitchFamily="34" charset="0"/>
                <a:cs typeface="Open Sans" panose="020B0606030504020204" pitchFamily="34" charset="0"/>
              </a:rPr>
              <a:t>gral.</a:t>
            </a:r>
            <a:r>
              <a:rPr lang="es-AR" sz="2400" b="1" dirty="0">
                <a:latin typeface="Open Sans" panose="020B0606030504020204" pitchFamily="34" charset="0"/>
                <a:ea typeface="Open Sans" panose="020B0606030504020204" pitchFamily="34" charset="0"/>
                <a:cs typeface="Open Sans" panose="020B0606030504020204" pitchFamily="34" charset="0"/>
              </a:rPr>
              <a:t> </a:t>
            </a:r>
          </a:p>
        </p:txBody>
      </p:sp>
      <p:sp>
        <p:nvSpPr>
          <p:cNvPr id="8" name="Rectángulo: esquinas redondeadas 7">
            <a:extLst>
              <a:ext uri="{FF2B5EF4-FFF2-40B4-BE49-F238E27FC236}">
                <a16:creationId xmlns:a16="http://schemas.microsoft.com/office/drawing/2014/main" id="{52BBF9C5-9517-B057-C7BB-C1D1AB61E639}"/>
              </a:ext>
            </a:extLst>
          </p:cNvPr>
          <p:cNvSpPr/>
          <p:nvPr/>
        </p:nvSpPr>
        <p:spPr>
          <a:xfrm>
            <a:off x="919834" y="7809248"/>
            <a:ext cx="15920366" cy="1601451"/>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r>
              <a:rPr lang="es-AR" sz="2400" b="1" dirty="0">
                <a:latin typeface="Open Sans" panose="020B0606030504020204" pitchFamily="34" charset="0"/>
                <a:ea typeface="Open Sans" panose="020B0606030504020204" pitchFamily="34" charset="0"/>
                <a:cs typeface="Open Sans" panose="020B0606030504020204" pitchFamily="34" charset="0"/>
              </a:rPr>
              <a:t>PORQUE: Es absolutamente impredecible saber si las veredas están en correcto estado, con sus respectivas rampas. Y sería excelente poder conocer previamente si un lugar/transporte reúne las condiciones necesarias. </a:t>
            </a:r>
          </a:p>
        </p:txBody>
      </p:sp>
    </p:spTree>
    <p:extLst>
      <p:ext uri="{BB962C8B-B14F-4D97-AF65-F5344CB8AC3E}">
        <p14:creationId xmlns:p14="http://schemas.microsoft.com/office/powerpoint/2010/main" val="295517293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17" name="Imagen 16">
            <a:extLst>
              <a:ext uri="{FF2B5EF4-FFF2-40B4-BE49-F238E27FC236}">
                <a16:creationId xmlns:a16="http://schemas.microsoft.com/office/drawing/2014/main" id="{892011E9-D963-A3A4-BEA7-EE789EA7028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72600" y="340190"/>
            <a:ext cx="9908710" cy="9908710"/>
          </a:xfrm>
          <a:prstGeom prst="rect">
            <a:avLst/>
          </a:prstGeom>
        </p:spPr>
      </p:pic>
      <p:grpSp>
        <p:nvGrpSpPr>
          <p:cNvPr id="4" name="Group 4"/>
          <p:cNvGrpSpPr/>
          <p:nvPr/>
        </p:nvGrpSpPr>
        <p:grpSpPr>
          <a:xfrm>
            <a:off x="579976" y="1266824"/>
            <a:ext cx="9908710" cy="8641885"/>
            <a:chOff x="0" y="0"/>
            <a:chExt cx="3312548" cy="2143144"/>
          </a:xfrm>
        </p:grpSpPr>
        <p:sp>
          <p:nvSpPr>
            <p:cNvPr id="5" name="Freeform 5"/>
            <p:cNvSpPr/>
            <p:nvPr/>
          </p:nvSpPr>
          <p:spPr>
            <a:xfrm>
              <a:off x="0" y="0"/>
              <a:ext cx="3312549" cy="2143144"/>
            </a:xfrm>
            <a:custGeom>
              <a:avLst/>
              <a:gdLst/>
              <a:ahLst/>
              <a:cxnLst/>
              <a:rect l="l" t="t" r="r" b="b"/>
              <a:pathLst>
                <a:path w="3312549" h="2143144">
                  <a:moveTo>
                    <a:pt x="12311" y="0"/>
                  </a:moveTo>
                  <a:lnTo>
                    <a:pt x="3300238" y="0"/>
                  </a:lnTo>
                  <a:cubicBezTo>
                    <a:pt x="3307037" y="0"/>
                    <a:pt x="3312549" y="5512"/>
                    <a:pt x="3312549" y="12311"/>
                  </a:cubicBezTo>
                  <a:lnTo>
                    <a:pt x="3312549" y="2130834"/>
                  </a:lnTo>
                  <a:cubicBezTo>
                    <a:pt x="3312549" y="2134099"/>
                    <a:pt x="3311251" y="2137230"/>
                    <a:pt x="3308943" y="2139539"/>
                  </a:cubicBezTo>
                  <a:cubicBezTo>
                    <a:pt x="3306634" y="2141847"/>
                    <a:pt x="3303503" y="2143144"/>
                    <a:pt x="3300238" y="2143144"/>
                  </a:cubicBezTo>
                  <a:lnTo>
                    <a:pt x="12311" y="2143144"/>
                  </a:lnTo>
                  <a:cubicBezTo>
                    <a:pt x="9046" y="2143144"/>
                    <a:pt x="5915" y="2141847"/>
                    <a:pt x="3606" y="2139539"/>
                  </a:cubicBezTo>
                  <a:cubicBezTo>
                    <a:pt x="1297" y="2137230"/>
                    <a:pt x="0" y="2134099"/>
                    <a:pt x="0" y="2130834"/>
                  </a:cubicBezTo>
                  <a:lnTo>
                    <a:pt x="0" y="12311"/>
                  </a:lnTo>
                  <a:cubicBezTo>
                    <a:pt x="0" y="9046"/>
                    <a:pt x="1297" y="5915"/>
                    <a:pt x="3606" y="3606"/>
                  </a:cubicBezTo>
                  <a:cubicBezTo>
                    <a:pt x="5915" y="1297"/>
                    <a:pt x="9046" y="0"/>
                    <a:pt x="12311" y="0"/>
                  </a:cubicBezTo>
                  <a:close/>
                </a:path>
              </a:pathLst>
            </a:custGeom>
            <a:solidFill>
              <a:srgbClr val="000000"/>
            </a:solidFill>
            <a:ln w="38100" cap="sq">
              <a:solidFill>
                <a:srgbClr val="E5E1DA"/>
              </a:solidFill>
              <a:prstDash val="solid"/>
              <a:miter/>
            </a:ln>
          </p:spPr>
          <p:txBody>
            <a:bodyPr/>
            <a:lstStyle/>
            <a:p>
              <a:endParaRPr lang="es-AR"/>
            </a:p>
          </p:txBody>
        </p:sp>
        <p:sp>
          <p:nvSpPr>
            <p:cNvPr id="6" name="TextBox 6"/>
            <p:cNvSpPr txBox="1"/>
            <p:nvPr/>
          </p:nvSpPr>
          <p:spPr>
            <a:xfrm>
              <a:off x="0" y="-38100"/>
              <a:ext cx="3312548" cy="2181244"/>
            </a:xfrm>
            <a:prstGeom prst="rect">
              <a:avLst/>
            </a:prstGeom>
          </p:spPr>
          <p:txBody>
            <a:bodyPr lIns="50800" tIns="50800" rIns="50800" bIns="50800" rtlCol="0" anchor="ctr"/>
            <a:lstStyle/>
            <a:p>
              <a:pPr algn="ctr">
                <a:lnSpc>
                  <a:spcPts val="2659"/>
                </a:lnSpc>
              </a:pPr>
              <a:endParaRPr/>
            </a:p>
          </p:txBody>
        </p:sp>
      </p:grpSp>
      <p:sp>
        <p:nvSpPr>
          <p:cNvPr id="7" name="Freeform 7"/>
          <p:cNvSpPr/>
          <p:nvPr/>
        </p:nvSpPr>
        <p:spPr>
          <a:xfrm rot="6626729" flipH="1">
            <a:off x="-8474289" y="1848869"/>
            <a:ext cx="12221289" cy="8822969"/>
          </a:xfrm>
          <a:custGeom>
            <a:avLst/>
            <a:gdLst/>
            <a:ahLst/>
            <a:cxnLst/>
            <a:rect l="l" t="t" r="r" b="b"/>
            <a:pathLst>
              <a:path w="12221289" h="8822969">
                <a:moveTo>
                  <a:pt x="12221289" y="0"/>
                </a:moveTo>
                <a:lnTo>
                  <a:pt x="0" y="0"/>
                </a:lnTo>
                <a:lnTo>
                  <a:pt x="0" y="8822968"/>
                </a:lnTo>
                <a:lnTo>
                  <a:pt x="12221289" y="8822968"/>
                </a:lnTo>
                <a:lnTo>
                  <a:pt x="12221289" y="0"/>
                </a:lnTo>
                <a:close/>
              </a:path>
            </a:pathLst>
          </a:custGeom>
          <a:blipFill>
            <a:blip r:embed="rId3"/>
            <a:stretch>
              <a:fillRect/>
            </a:stretch>
          </a:blipFill>
        </p:spPr>
        <p:txBody>
          <a:bodyPr/>
          <a:lstStyle/>
          <a:p>
            <a:endParaRPr lang="es-AR"/>
          </a:p>
        </p:txBody>
      </p:sp>
      <p:sp>
        <p:nvSpPr>
          <p:cNvPr id="8" name="Freeform 8"/>
          <p:cNvSpPr/>
          <p:nvPr/>
        </p:nvSpPr>
        <p:spPr>
          <a:xfrm>
            <a:off x="10212631" y="378290"/>
            <a:ext cx="650410" cy="650410"/>
          </a:xfrm>
          <a:custGeom>
            <a:avLst/>
            <a:gdLst/>
            <a:ahLst/>
            <a:cxnLst/>
            <a:rect l="l" t="t" r="r" b="b"/>
            <a:pathLst>
              <a:path w="650410" h="650410">
                <a:moveTo>
                  <a:pt x="0" y="0"/>
                </a:moveTo>
                <a:lnTo>
                  <a:pt x="650410" y="0"/>
                </a:lnTo>
                <a:lnTo>
                  <a:pt x="650410" y="650410"/>
                </a:lnTo>
                <a:lnTo>
                  <a:pt x="0" y="65041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s-AR"/>
          </a:p>
        </p:txBody>
      </p:sp>
      <p:sp>
        <p:nvSpPr>
          <p:cNvPr id="9" name="TextBox 9"/>
          <p:cNvSpPr txBox="1"/>
          <p:nvPr/>
        </p:nvSpPr>
        <p:spPr>
          <a:xfrm>
            <a:off x="1595437" y="3682910"/>
            <a:ext cx="8617194" cy="1948419"/>
          </a:xfrm>
          <a:prstGeom prst="rect">
            <a:avLst/>
          </a:prstGeom>
        </p:spPr>
        <p:txBody>
          <a:bodyPr wrap="square" lIns="0" tIns="0" rIns="0" bIns="0" rtlCol="0" anchor="t">
            <a:spAutoFit/>
          </a:bodyPr>
          <a:lstStyle/>
          <a:p>
            <a:pPr algn="just">
              <a:lnSpc>
                <a:spcPts val="3080"/>
              </a:lnSpc>
              <a:spcBef>
                <a:spcPct val="0"/>
              </a:spcBef>
            </a:pPr>
            <a:r>
              <a:rPr lang="en-US" sz="2200" dirty="0">
                <a:solidFill>
                  <a:srgbClr val="E5E1DA"/>
                </a:solidFill>
                <a:latin typeface="Lato"/>
                <a:ea typeface="Lato"/>
                <a:cs typeface="Lato"/>
                <a:sym typeface="Lato"/>
              </a:rPr>
              <a:t>En la </a:t>
            </a:r>
            <a:r>
              <a:rPr lang="en-US" sz="2200" dirty="0" err="1">
                <a:solidFill>
                  <a:srgbClr val="E5E1DA"/>
                </a:solidFill>
                <a:latin typeface="Lato"/>
                <a:ea typeface="Lato"/>
                <a:cs typeface="Lato"/>
                <a:sym typeface="Lato"/>
              </a:rPr>
              <a:t>actualidad</a:t>
            </a:r>
            <a:r>
              <a:rPr lang="en-US" sz="2200" dirty="0">
                <a:solidFill>
                  <a:srgbClr val="E5E1DA"/>
                </a:solidFill>
                <a:latin typeface="Lato"/>
                <a:ea typeface="Lato"/>
                <a:cs typeface="Lato"/>
                <a:sym typeface="Lato"/>
              </a:rPr>
              <a:t> se </a:t>
            </a:r>
            <a:r>
              <a:rPr lang="en-US" sz="2200" dirty="0" err="1">
                <a:solidFill>
                  <a:srgbClr val="E5E1DA"/>
                </a:solidFill>
                <a:latin typeface="Lato"/>
                <a:ea typeface="Lato"/>
                <a:cs typeface="Lato"/>
                <a:sym typeface="Lato"/>
              </a:rPr>
              <a:t>habla</a:t>
            </a:r>
            <a:r>
              <a:rPr lang="en-US" sz="2200" dirty="0">
                <a:solidFill>
                  <a:srgbClr val="E5E1DA"/>
                </a:solidFill>
                <a:latin typeface="Lato"/>
                <a:ea typeface="Lato"/>
                <a:cs typeface="Lato"/>
                <a:sym typeface="Lato"/>
              </a:rPr>
              <a:t> </a:t>
            </a:r>
            <a:r>
              <a:rPr lang="en-US" sz="2200" dirty="0" err="1">
                <a:solidFill>
                  <a:srgbClr val="E5E1DA"/>
                </a:solidFill>
                <a:latin typeface="Lato"/>
                <a:ea typeface="Lato"/>
                <a:cs typeface="Lato"/>
                <a:sym typeface="Lato"/>
              </a:rPr>
              <a:t>mucho</a:t>
            </a:r>
            <a:r>
              <a:rPr lang="en-US" sz="2200" dirty="0">
                <a:solidFill>
                  <a:srgbClr val="E5E1DA"/>
                </a:solidFill>
                <a:latin typeface="Lato"/>
                <a:ea typeface="Lato"/>
                <a:cs typeface="Lato"/>
                <a:sym typeface="Lato"/>
              </a:rPr>
              <a:t> de </a:t>
            </a:r>
            <a:r>
              <a:rPr lang="en-US" sz="2200" dirty="0" err="1">
                <a:solidFill>
                  <a:srgbClr val="E5E1DA"/>
                </a:solidFill>
                <a:latin typeface="Lato"/>
                <a:ea typeface="Lato"/>
                <a:cs typeface="Lato"/>
                <a:sym typeface="Lato"/>
              </a:rPr>
              <a:t>inclusión</a:t>
            </a:r>
            <a:r>
              <a:rPr lang="en-US" sz="2200" dirty="0">
                <a:solidFill>
                  <a:srgbClr val="E5E1DA"/>
                </a:solidFill>
                <a:latin typeface="Lato"/>
                <a:ea typeface="Lato"/>
                <a:cs typeface="Lato"/>
                <a:sym typeface="Lato"/>
              </a:rPr>
              <a:t>, </a:t>
            </a:r>
            <a:r>
              <a:rPr lang="en-US" sz="2200" dirty="0" err="1">
                <a:solidFill>
                  <a:srgbClr val="E5E1DA"/>
                </a:solidFill>
                <a:latin typeface="Lato"/>
                <a:ea typeface="Lato"/>
                <a:cs typeface="Lato"/>
                <a:sym typeface="Lato"/>
              </a:rPr>
              <a:t>pero</a:t>
            </a:r>
            <a:r>
              <a:rPr lang="en-US" sz="2200" dirty="0">
                <a:solidFill>
                  <a:srgbClr val="E5E1DA"/>
                </a:solidFill>
                <a:latin typeface="Lato"/>
                <a:ea typeface="Lato"/>
                <a:cs typeface="Lato"/>
                <a:sym typeface="Lato"/>
              </a:rPr>
              <a:t> </a:t>
            </a:r>
            <a:r>
              <a:rPr lang="en-US" sz="2200" dirty="0" err="1">
                <a:solidFill>
                  <a:srgbClr val="E5E1DA"/>
                </a:solidFill>
                <a:latin typeface="Lato"/>
                <a:ea typeface="Lato"/>
                <a:cs typeface="Lato"/>
                <a:sym typeface="Lato"/>
              </a:rPr>
              <a:t>realmente</a:t>
            </a:r>
            <a:r>
              <a:rPr lang="en-US" sz="2200" dirty="0">
                <a:solidFill>
                  <a:srgbClr val="E5E1DA"/>
                </a:solidFill>
                <a:latin typeface="Lato"/>
                <a:ea typeface="Lato"/>
                <a:cs typeface="Lato"/>
                <a:sym typeface="Lato"/>
              </a:rPr>
              <a:t> es </a:t>
            </a:r>
            <a:r>
              <a:rPr lang="en-US" sz="2200" dirty="0" err="1">
                <a:solidFill>
                  <a:srgbClr val="E5E1DA"/>
                </a:solidFill>
                <a:latin typeface="Lato"/>
                <a:ea typeface="Lato"/>
                <a:cs typeface="Lato"/>
                <a:sym typeface="Lato"/>
              </a:rPr>
              <a:t>sólo</a:t>
            </a:r>
            <a:r>
              <a:rPr lang="en-US" sz="2200" dirty="0">
                <a:solidFill>
                  <a:srgbClr val="E5E1DA"/>
                </a:solidFill>
                <a:latin typeface="Lato"/>
                <a:ea typeface="Lato"/>
                <a:cs typeface="Lato"/>
                <a:sym typeface="Lato"/>
              </a:rPr>
              <a:t> </a:t>
            </a:r>
            <a:r>
              <a:rPr lang="en-US" sz="2200" dirty="0" err="1">
                <a:solidFill>
                  <a:srgbClr val="E5E1DA"/>
                </a:solidFill>
                <a:latin typeface="Lato"/>
                <a:ea typeface="Lato"/>
                <a:cs typeface="Lato"/>
                <a:sym typeface="Lato"/>
              </a:rPr>
              <a:t>una</a:t>
            </a:r>
            <a:r>
              <a:rPr lang="en-US" sz="2200" dirty="0">
                <a:solidFill>
                  <a:srgbClr val="E5E1DA"/>
                </a:solidFill>
                <a:latin typeface="Lato"/>
                <a:ea typeface="Lato"/>
                <a:cs typeface="Lato"/>
                <a:sym typeface="Lato"/>
              </a:rPr>
              <a:t> </a:t>
            </a:r>
            <a:r>
              <a:rPr lang="en-US" sz="2200" dirty="0" err="1">
                <a:solidFill>
                  <a:srgbClr val="E5E1DA"/>
                </a:solidFill>
                <a:latin typeface="Lato"/>
                <a:ea typeface="Lato"/>
                <a:cs typeface="Lato"/>
                <a:sym typeface="Lato"/>
              </a:rPr>
              <a:t>teoría</a:t>
            </a:r>
            <a:r>
              <a:rPr lang="en-US" sz="2200" dirty="0">
                <a:solidFill>
                  <a:srgbClr val="E5E1DA"/>
                </a:solidFill>
                <a:latin typeface="Lato"/>
                <a:ea typeface="Lato"/>
                <a:cs typeface="Lato"/>
                <a:sym typeface="Lato"/>
              </a:rPr>
              <a:t>. Las barreras para las personas con </a:t>
            </a:r>
            <a:r>
              <a:rPr lang="en-US" sz="2200" dirty="0" err="1">
                <a:solidFill>
                  <a:srgbClr val="E5E1DA"/>
                </a:solidFill>
                <a:latin typeface="Lato"/>
                <a:ea typeface="Lato"/>
                <a:cs typeface="Lato"/>
                <a:sym typeface="Lato"/>
              </a:rPr>
              <a:t>discapacidad</a:t>
            </a:r>
            <a:r>
              <a:rPr lang="en-US" sz="2200" dirty="0">
                <a:solidFill>
                  <a:srgbClr val="E5E1DA"/>
                </a:solidFill>
                <a:latin typeface="Lato"/>
                <a:ea typeface="Lato"/>
                <a:cs typeface="Lato"/>
                <a:sym typeface="Lato"/>
              </a:rPr>
              <a:t> </a:t>
            </a:r>
            <a:r>
              <a:rPr lang="en-US" sz="2200" dirty="0" err="1">
                <a:solidFill>
                  <a:srgbClr val="E5E1DA"/>
                </a:solidFill>
                <a:latin typeface="Lato"/>
                <a:ea typeface="Lato"/>
                <a:cs typeface="Lato"/>
                <a:sym typeface="Lato"/>
              </a:rPr>
              <a:t>motríz</a:t>
            </a:r>
            <a:r>
              <a:rPr lang="en-US" sz="2200" dirty="0">
                <a:solidFill>
                  <a:srgbClr val="E5E1DA"/>
                </a:solidFill>
                <a:latin typeface="Lato"/>
                <a:ea typeface="Lato"/>
                <a:cs typeface="Lato"/>
                <a:sym typeface="Lato"/>
              </a:rPr>
              <a:t> o </a:t>
            </a:r>
            <a:r>
              <a:rPr lang="en-US" sz="2200" dirty="0" err="1">
                <a:solidFill>
                  <a:srgbClr val="E5E1DA"/>
                </a:solidFill>
                <a:latin typeface="Lato"/>
                <a:ea typeface="Lato"/>
                <a:cs typeface="Lato"/>
                <a:sym typeface="Lato"/>
              </a:rPr>
              <a:t>movilidad</a:t>
            </a:r>
            <a:r>
              <a:rPr lang="en-US" sz="2200" dirty="0">
                <a:solidFill>
                  <a:srgbClr val="E5E1DA"/>
                </a:solidFill>
                <a:latin typeface="Lato"/>
                <a:ea typeface="Lato"/>
                <a:cs typeface="Lato"/>
                <a:sym typeface="Lato"/>
              </a:rPr>
              <a:t> </a:t>
            </a:r>
            <a:r>
              <a:rPr lang="en-US" sz="2200" dirty="0" err="1">
                <a:solidFill>
                  <a:srgbClr val="E5E1DA"/>
                </a:solidFill>
                <a:latin typeface="Lato"/>
                <a:ea typeface="Lato"/>
                <a:cs typeface="Lato"/>
                <a:sym typeface="Lato"/>
              </a:rPr>
              <a:t>reducida</a:t>
            </a:r>
            <a:r>
              <a:rPr lang="en-US" sz="2200" dirty="0">
                <a:solidFill>
                  <a:srgbClr val="E5E1DA"/>
                </a:solidFill>
                <a:latin typeface="Lato"/>
                <a:ea typeface="Lato"/>
                <a:cs typeface="Lato"/>
                <a:sym typeface="Lato"/>
              </a:rPr>
              <a:t> son </a:t>
            </a:r>
            <a:r>
              <a:rPr lang="en-US" sz="2200" dirty="0" err="1">
                <a:solidFill>
                  <a:srgbClr val="E5E1DA"/>
                </a:solidFill>
                <a:latin typeface="Lato"/>
                <a:ea typeface="Lato"/>
                <a:cs typeface="Lato"/>
                <a:sym typeface="Lato"/>
              </a:rPr>
              <a:t>innumerables</a:t>
            </a:r>
            <a:r>
              <a:rPr lang="en-US" sz="2200" dirty="0">
                <a:solidFill>
                  <a:srgbClr val="E5E1DA"/>
                </a:solidFill>
                <a:latin typeface="Lato"/>
                <a:ea typeface="Lato"/>
                <a:cs typeface="Lato"/>
                <a:sym typeface="Lato"/>
              </a:rPr>
              <a:t>. La </a:t>
            </a:r>
            <a:r>
              <a:rPr lang="en-US" sz="2200" dirty="0" err="1">
                <a:solidFill>
                  <a:srgbClr val="E5E1DA"/>
                </a:solidFill>
                <a:latin typeface="Lato"/>
                <a:ea typeface="Lato"/>
                <a:cs typeface="Lato"/>
                <a:sym typeface="Lato"/>
              </a:rPr>
              <a:t>falta</a:t>
            </a:r>
            <a:r>
              <a:rPr lang="en-US" sz="2200" dirty="0">
                <a:solidFill>
                  <a:srgbClr val="E5E1DA"/>
                </a:solidFill>
                <a:latin typeface="Lato"/>
                <a:ea typeface="Lato"/>
                <a:cs typeface="Lato"/>
                <a:sym typeface="Lato"/>
              </a:rPr>
              <a:t> de </a:t>
            </a:r>
            <a:r>
              <a:rPr lang="en-US" sz="2200" dirty="0" err="1">
                <a:solidFill>
                  <a:srgbClr val="E5E1DA"/>
                </a:solidFill>
                <a:latin typeface="Lato"/>
                <a:ea typeface="Lato"/>
                <a:cs typeface="Lato"/>
                <a:sym typeface="Lato"/>
              </a:rPr>
              <a:t>rampas</a:t>
            </a:r>
            <a:r>
              <a:rPr lang="en-US" sz="2200" dirty="0">
                <a:solidFill>
                  <a:srgbClr val="E5E1DA"/>
                </a:solidFill>
                <a:latin typeface="Lato"/>
                <a:ea typeface="Lato"/>
                <a:cs typeface="Lato"/>
                <a:sym typeface="Lato"/>
              </a:rPr>
              <a:t> y </a:t>
            </a:r>
            <a:r>
              <a:rPr lang="en-US" sz="2200" dirty="0" err="1">
                <a:solidFill>
                  <a:srgbClr val="E5E1DA"/>
                </a:solidFill>
                <a:latin typeface="Lato"/>
                <a:ea typeface="Lato"/>
                <a:cs typeface="Lato"/>
                <a:sym typeface="Lato"/>
              </a:rPr>
              <a:t>accesos</a:t>
            </a:r>
            <a:r>
              <a:rPr lang="en-US" sz="2200" dirty="0">
                <a:solidFill>
                  <a:srgbClr val="E5E1DA"/>
                </a:solidFill>
                <a:latin typeface="Lato"/>
                <a:ea typeface="Lato"/>
                <a:cs typeface="Lato"/>
                <a:sym typeface="Lato"/>
              </a:rPr>
              <a:t> </a:t>
            </a:r>
            <a:r>
              <a:rPr lang="en-US" sz="2200" dirty="0" err="1">
                <a:solidFill>
                  <a:srgbClr val="E5E1DA"/>
                </a:solidFill>
                <a:latin typeface="Lato"/>
                <a:ea typeface="Lato"/>
                <a:cs typeface="Lato"/>
                <a:sym typeface="Lato"/>
              </a:rPr>
              <a:t>específicos</a:t>
            </a:r>
            <a:r>
              <a:rPr lang="en-US" sz="2200" dirty="0">
                <a:solidFill>
                  <a:srgbClr val="E5E1DA"/>
                </a:solidFill>
                <a:latin typeface="Lato"/>
                <a:ea typeface="Lato"/>
                <a:cs typeface="Lato"/>
                <a:sym typeface="Lato"/>
              </a:rPr>
              <a:t> es notable, y algo que </a:t>
            </a:r>
            <a:r>
              <a:rPr lang="en-US" sz="2200" dirty="0" err="1">
                <a:solidFill>
                  <a:srgbClr val="E5E1DA"/>
                </a:solidFill>
                <a:latin typeface="Lato"/>
                <a:ea typeface="Lato"/>
                <a:cs typeface="Lato"/>
                <a:sym typeface="Lato"/>
              </a:rPr>
              <a:t>impide</a:t>
            </a:r>
            <a:r>
              <a:rPr lang="en-US" sz="2200" dirty="0">
                <a:solidFill>
                  <a:srgbClr val="E5E1DA"/>
                </a:solidFill>
                <a:latin typeface="Lato"/>
                <a:ea typeface="Lato"/>
                <a:cs typeface="Lato"/>
                <a:sym typeface="Lato"/>
              </a:rPr>
              <a:t> a </a:t>
            </a:r>
            <a:r>
              <a:rPr lang="en-US" sz="2200" dirty="0" err="1">
                <a:solidFill>
                  <a:srgbClr val="E5E1DA"/>
                </a:solidFill>
                <a:latin typeface="Lato"/>
                <a:ea typeface="Lato"/>
                <a:cs typeface="Lato"/>
                <a:sym typeface="Lato"/>
              </a:rPr>
              <a:t>éstos</a:t>
            </a:r>
            <a:r>
              <a:rPr lang="en-US" sz="2200" dirty="0">
                <a:solidFill>
                  <a:srgbClr val="E5E1DA"/>
                </a:solidFill>
                <a:latin typeface="Lato"/>
                <a:ea typeface="Lato"/>
                <a:cs typeface="Lato"/>
                <a:sym typeface="Lato"/>
              </a:rPr>
              <a:t> </a:t>
            </a:r>
            <a:r>
              <a:rPr lang="en-US" sz="2200" dirty="0" err="1">
                <a:solidFill>
                  <a:srgbClr val="E5E1DA"/>
                </a:solidFill>
                <a:latin typeface="Lato"/>
                <a:ea typeface="Lato"/>
                <a:cs typeface="Lato"/>
                <a:sym typeface="Lato"/>
              </a:rPr>
              <a:t>usuarios</a:t>
            </a:r>
            <a:r>
              <a:rPr lang="en-US" sz="2200" dirty="0">
                <a:solidFill>
                  <a:srgbClr val="E5E1DA"/>
                </a:solidFill>
                <a:latin typeface="Lato"/>
                <a:ea typeface="Lato"/>
                <a:cs typeface="Lato"/>
                <a:sym typeface="Lato"/>
              </a:rPr>
              <a:t> </a:t>
            </a:r>
            <a:r>
              <a:rPr lang="en-US" sz="2200" dirty="0" err="1">
                <a:solidFill>
                  <a:srgbClr val="E5E1DA"/>
                </a:solidFill>
                <a:latin typeface="Lato"/>
                <a:ea typeface="Lato"/>
                <a:cs typeface="Lato"/>
                <a:sym typeface="Lato"/>
              </a:rPr>
              <a:t>poder</a:t>
            </a:r>
            <a:r>
              <a:rPr lang="en-US" sz="2200" dirty="0">
                <a:solidFill>
                  <a:srgbClr val="E5E1DA"/>
                </a:solidFill>
                <a:latin typeface="Lato"/>
                <a:ea typeface="Lato"/>
                <a:cs typeface="Lato"/>
                <a:sym typeface="Lato"/>
              </a:rPr>
              <a:t> </a:t>
            </a:r>
            <a:r>
              <a:rPr lang="en-US" sz="2200" dirty="0" err="1">
                <a:solidFill>
                  <a:srgbClr val="E5E1DA"/>
                </a:solidFill>
                <a:latin typeface="Lato"/>
                <a:ea typeface="Lato"/>
                <a:cs typeface="Lato"/>
                <a:sym typeface="Lato"/>
              </a:rPr>
              <a:t>realizar</a:t>
            </a:r>
            <a:r>
              <a:rPr lang="en-US" sz="2200" dirty="0">
                <a:solidFill>
                  <a:srgbClr val="E5E1DA"/>
                </a:solidFill>
                <a:latin typeface="Lato"/>
                <a:ea typeface="Lato"/>
                <a:cs typeface="Lato"/>
                <a:sym typeface="Lato"/>
              </a:rPr>
              <a:t> un sin fin de </a:t>
            </a:r>
            <a:r>
              <a:rPr lang="en-US" sz="2200" dirty="0" err="1">
                <a:solidFill>
                  <a:srgbClr val="E5E1DA"/>
                </a:solidFill>
                <a:latin typeface="Lato"/>
                <a:ea typeface="Lato"/>
                <a:cs typeface="Lato"/>
                <a:sym typeface="Lato"/>
              </a:rPr>
              <a:t>actividades</a:t>
            </a:r>
            <a:r>
              <a:rPr lang="en-US" sz="2200" dirty="0">
                <a:solidFill>
                  <a:srgbClr val="E5E1DA"/>
                </a:solidFill>
                <a:latin typeface="Lato"/>
                <a:ea typeface="Lato"/>
                <a:cs typeface="Lato"/>
                <a:sym typeface="Lato"/>
              </a:rPr>
              <a:t>.  </a:t>
            </a:r>
          </a:p>
        </p:txBody>
      </p:sp>
      <p:sp>
        <p:nvSpPr>
          <p:cNvPr id="10" name="TextBox 10"/>
          <p:cNvSpPr txBox="1"/>
          <p:nvPr/>
        </p:nvSpPr>
        <p:spPr>
          <a:xfrm>
            <a:off x="1078269" y="1469181"/>
            <a:ext cx="10439401" cy="1849224"/>
          </a:xfrm>
          <a:prstGeom prst="rect">
            <a:avLst/>
          </a:prstGeom>
        </p:spPr>
        <p:txBody>
          <a:bodyPr wrap="square" lIns="0" tIns="0" rIns="0" bIns="0" rtlCol="0" anchor="t">
            <a:spAutoFit/>
          </a:bodyPr>
          <a:lstStyle/>
          <a:p>
            <a:pPr algn="l">
              <a:lnSpc>
                <a:spcPts val="7150"/>
              </a:lnSpc>
            </a:pPr>
            <a:r>
              <a:rPr lang="en-US" sz="6500" b="1" dirty="0">
                <a:solidFill>
                  <a:srgbClr val="FBF9F1"/>
                </a:solidFill>
                <a:latin typeface="Poppins Bold"/>
                <a:ea typeface="Poppins Bold"/>
                <a:cs typeface="Poppins Bold"/>
                <a:sym typeface="Poppins Bold"/>
              </a:rPr>
              <a:t>PLANTEAMIENTO DEL PROBLEMA</a:t>
            </a:r>
          </a:p>
        </p:txBody>
      </p:sp>
      <p:sp>
        <p:nvSpPr>
          <p:cNvPr id="11" name="TextBox 11"/>
          <p:cNvSpPr txBox="1"/>
          <p:nvPr/>
        </p:nvSpPr>
        <p:spPr>
          <a:xfrm>
            <a:off x="1987754" y="6433756"/>
            <a:ext cx="8253027" cy="2345963"/>
          </a:xfrm>
          <a:prstGeom prst="rect">
            <a:avLst/>
          </a:prstGeom>
        </p:spPr>
        <p:txBody>
          <a:bodyPr lIns="0" tIns="0" rIns="0" bIns="0" rtlCol="0" anchor="t">
            <a:spAutoFit/>
          </a:bodyPr>
          <a:lstStyle/>
          <a:p>
            <a:pPr algn="just">
              <a:lnSpc>
                <a:spcPts val="3080"/>
              </a:lnSpc>
              <a:spcBef>
                <a:spcPct val="0"/>
              </a:spcBef>
            </a:pPr>
            <a:r>
              <a:rPr lang="en-US" sz="2200" dirty="0">
                <a:solidFill>
                  <a:srgbClr val="E5E1DA"/>
                </a:solidFill>
                <a:latin typeface="Lato"/>
                <a:ea typeface="Lato"/>
                <a:cs typeface="Lato"/>
                <a:sym typeface="Lato"/>
              </a:rPr>
              <a:t>Ya sea </a:t>
            </a:r>
            <a:r>
              <a:rPr lang="en-US" sz="2200" dirty="0" err="1">
                <a:solidFill>
                  <a:srgbClr val="E5E1DA"/>
                </a:solidFill>
                <a:latin typeface="Lato"/>
                <a:ea typeface="Lato"/>
                <a:cs typeface="Lato"/>
                <a:sym typeface="Lato"/>
              </a:rPr>
              <a:t>trasladarse</a:t>
            </a:r>
            <a:r>
              <a:rPr lang="en-US" sz="2200" dirty="0">
                <a:solidFill>
                  <a:srgbClr val="E5E1DA"/>
                </a:solidFill>
                <a:latin typeface="Lato"/>
                <a:ea typeface="Lato"/>
                <a:cs typeface="Lato"/>
                <a:sym typeface="Lato"/>
              </a:rPr>
              <a:t>, </a:t>
            </a:r>
            <a:r>
              <a:rPr lang="en-US" sz="2200" dirty="0" err="1">
                <a:solidFill>
                  <a:srgbClr val="E5E1DA"/>
                </a:solidFill>
                <a:latin typeface="Lato"/>
                <a:ea typeface="Lato"/>
                <a:cs typeface="Lato"/>
                <a:sym typeface="Lato"/>
              </a:rPr>
              <a:t>asistir</a:t>
            </a:r>
            <a:r>
              <a:rPr lang="en-US" sz="2200" dirty="0">
                <a:solidFill>
                  <a:srgbClr val="E5E1DA"/>
                </a:solidFill>
                <a:latin typeface="Lato"/>
                <a:ea typeface="Lato"/>
                <a:cs typeface="Lato"/>
                <a:sym typeface="Lato"/>
              </a:rPr>
              <a:t> a un </a:t>
            </a:r>
            <a:r>
              <a:rPr lang="en-US" sz="2200" dirty="0" err="1">
                <a:solidFill>
                  <a:srgbClr val="E5E1DA"/>
                </a:solidFill>
                <a:latin typeface="Lato"/>
                <a:ea typeface="Lato"/>
                <a:cs typeface="Lato"/>
                <a:sym typeface="Lato"/>
              </a:rPr>
              <a:t>evento</a:t>
            </a:r>
            <a:r>
              <a:rPr lang="en-US" sz="2200" dirty="0">
                <a:solidFill>
                  <a:srgbClr val="E5E1DA"/>
                </a:solidFill>
                <a:latin typeface="Lato"/>
                <a:ea typeface="Lato"/>
                <a:cs typeface="Lato"/>
                <a:sym typeface="Lato"/>
              </a:rPr>
              <a:t> cultural, </a:t>
            </a:r>
            <a:r>
              <a:rPr lang="en-US" sz="2200" dirty="0" err="1">
                <a:solidFill>
                  <a:srgbClr val="E5E1DA"/>
                </a:solidFill>
                <a:latin typeface="Lato"/>
                <a:ea typeface="Lato"/>
                <a:cs typeface="Lato"/>
                <a:sym typeface="Lato"/>
              </a:rPr>
              <a:t>salir</a:t>
            </a:r>
            <a:r>
              <a:rPr lang="en-US" sz="2200" dirty="0">
                <a:solidFill>
                  <a:srgbClr val="E5E1DA"/>
                </a:solidFill>
                <a:latin typeface="Lato"/>
                <a:ea typeface="Lato"/>
                <a:cs typeface="Lato"/>
                <a:sym typeface="Lato"/>
              </a:rPr>
              <a:t> a comer, o algo tan </a:t>
            </a:r>
            <a:r>
              <a:rPr lang="en-US" sz="2200" dirty="0" err="1">
                <a:solidFill>
                  <a:srgbClr val="E5E1DA"/>
                </a:solidFill>
                <a:latin typeface="Lato"/>
                <a:ea typeface="Lato"/>
                <a:cs typeface="Lato"/>
                <a:sym typeface="Lato"/>
              </a:rPr>
              <a:t>básico</a:t>
            </a:r>
            <a:r>
              <a:rPr lang="en-US" sz="2200" dirty="0">
                <a:solidFill>
                  <a:srgbClr val="E5E1DA"/>
                </a:solidFill>
                <a:latin typeface="Lato"/>
                <a:ea typeface="Lato"/>
                <a:cs typeface="Lato"/>
                <a:sym typeface="Lato"/>
              </a:rPr>
              <a:t> </a:t>
            </a:r>
            <a:r>
              <a:rPr lang="en-US" sz="2200" dirty="0" err="1">
                <a:solidFill>
                  <a:srgbClr val="E5E1DA"/>
                </a:solidFill>
                <a:latin typeface="Lato"/>
                <a:ea typeface="Lato"/>
                <a:cs typeface="Lato"/>
                <a:sym typeface="Lato"/>
              </a:rPr>
              <a:t>como</a:t>
            </a:r>
            <a:r>
              <a:rPr lang="en-US" sz="2200" dirty="0">
                <a:solidFill>
                  <a:srgbClr val="E5E1DA"/>
                </a:solidFill>
                <a:latin typeface="Lato"/>
                <a:ea typeface="Lato"/>
                <a:cs typeface="Lato"/>
                <a:sym typeface="Lato"/>
              </a:rPr>
              <a:t> lo es la </a:t>
            </a:r>
            <a:r>
              <a:rPr lang="en-US" sz="2200" dirty="0" err="1">
                <a:solidFill>
                  <a:srgbClr val="E5E1DA"/>
                </a:solidFill>
                <a:latin typeface="Lato"/>
                <a:ea typeface="Lato"/>
                <a:cs typeface="Lato"/>
                <a:sym typeface="Lato"/>
              </a:rPr>
              <a:t>atención</a:t>
            </a:r>
            <a:r>
              <a:rPr lang="en-US" sz="2200" dirty="0">
                <a:solidFill>
                  <a:srgbClr val="E5E1DA"/>
                </a:solidFill>
                <a:latin typeface="Lato"/>
                <a:ea typeface="Lato"/>
                <a:cs typeface="Lato"/>
                <a:sym typeface="Lato"/>
              </a:rPr>
              <a:t> medica. Ante </a:t>
            </a:r>
            <a:r>
              <a:rPr lang="en-US" sz="2200" dirty="0" err="1">
                <a:solidFill>
                  <a:srgbClr val="E5E1DA"/>
                </a:solidFill>
                <a:latin typeface="Lato"/>
                <a:ea typeface="Lato"/>
                <a:cs typeface="Lato"/>
                <a:sym typeface="Lato"/>
              </a:rPr>
              <a:t>todos</a:t>
            </a:r>
            <a:r>
              <a:rPr lang="en-US" sz="2200" dirty="0">
                <a:solidFill>
                  <a:srgbClr val="E5E1DA"/>
                </a:solidFill>
                <a:latin typeface="Lato"/>
                <a:ea typeface="Lato"/>
                <a:cs typeface="Lato"/>
                <a:sym typeface="Lato"/>
              </a:rPr>
              <a:t> </a:t>
            </a:r>
            <a:r>
              <a:rPr lang="en-US" sz="2200" dirty="0" err="1">
                <a:solidFill>
                  <a:srgbClr val="E5E1DA"/>
                </a:solidFill>
                <a:latin typeface="Lato"/>
                <a:ea typeface="Lato"/>
                <a:cs typeface="Lato"/>
                <a:sym typeface="Lato"/>
              </a:rPr>
              <a:t>éstos</a:t>
            </a:r>
            <a:r>
              <a:rPr lang="en-US" sz="2200" dirty="0">
                <a:solidFill>
                  <a:srgbClr val="E5E1DA"/>
                </a:solidFill>
                <a:latin typeface="Lato"/>
                <a:ea typeface="Lato"/>
                <a:cs typeface="Lato"/>
                <a:sym typeface="Lato"/>
              </a:rPr>
              <a:t> </a:t>
            </a:r>
            <a:r>
              <a:rPr lang="en-US" sz="2200" dirty="0" err="1">
                <a:solidFill>
                  <a:srgbClr val="E5E1DA"/>
                </a:solidFill>
                <a:latin typeface="Lato"/>
                <a:ea typeface="Lato"/>
                <a:cs typeface="Lato"/>
                <a:sym typeface="Lato"/>
              </a:rPr>
              <a:t>hechos</a:t>
            </a:r>
            <a:r>
              <a:rPr lang="en-US" sz="2200" dirty="0">
                <a:solidFill>
                  <a:srgbClr val="E5E1DA"/>
                </a:solidFill>
                <a:latin typeface="Lato"/>
                <a:ea typeface="Lato"/>
                <a:cs typeface="Lato"/>
                <a:sym typeface="Lato"/>
              </a:rPr>
              <a:t> se </a:t>
            </a:r>
            <a:r>
              <a:rPr lang="en-US" sz="2200" dirty="0" err="1">
                <a:solidFill>
                  <a:srgbClr val="E5E1DA"/>
                </a:solidFill>
                <a:latin typeface="Lato"/>
                <a:ea typeface="Lato"/>
                <a:cs typeface="Lato"/>
                <a:sym typeface="Lato"/>
              </a:rPr>
              <a:t>ven</a:t>
            </a:r>
            <a:r>
              <a:rPr lang="en-US" sz="2200" dirty="0">
                <a:solidFill>
                  <a:srgbClr val="E5E1DA"/>
                </a:solidFill>
                <a:latin typeface="Lato"/>
                <a:ea typeface="Lato"/>
                <a:cs typeface="Lato"/>
                <a:sym typeface="Lato"/>
              </a:rPr>
              <a:t> </a:t>
            </a:r>
            <a:r>
              <a:rPr lang="en-US" sz="2200" dirty="0" err="1">
                <a:solidFill>
                  <a:srgbClr val="E5E1DA"/>
                </a:solidFill>
                <a:latin typeface="Lato"/>
                <a:ea typeface="Lato"/>
                <a:cs typeface="Lato"/>
                <a:sym typeface="Lato"/>
              </a:rPr>
              <a:t>limitados</a:t>
            </a:r>
            <a:r>
              <a:rPr lang="en-US" sz="2200" dirty="0">
                <a:solidFill>
                  <a:srgbClr val="E5E1DA"/>
                </a:solidFill>
                <a:latin typeface="Lato"/>
                <a:ea typeface="Lato"/>
                <a:cs typeface="Lato"/>
                <a:sym typeface="Lato"/>
              </a:rPr>
              <a:t> o </a:t>
            </a:r>
            <a:r>
              <a:rPr lang="en-US" sz="2200" dirty="0" err="1">
                <a:solidFill>
                  <a:srgbClr val="E5E1DA"/>
                </a:solidFill>
                <a:latin typeface="Lato"/>
                <a:ea typeface="Lato"/>
                <a:cs typeface="Lato"/>
                <a:sym typeface="Lato"/>
              </a:rPr>
              <a:t>impedidos</a:t>
            </a:r>
            <a:r>
              <a:rPr lang="en-US" sz="2200" dirty="0">
                <a:solidFill>
                  <a:srgbClr val="E5E1DA"/>
                </a:solidFill>
                <a:latin typeface="Lato"/>
                <a:ea typeface="Lato"/>
                <a:cs typeface="Lato"/>
                <a:sym typeface="Lato"/>
              </a:rPr>
              <a:t> de </a:t>
            </a:r>
            <a:r>
              <a:rPr lang="en-US" sz="2200" dirty="0" err="1">
                <a:solidFill>
                  <a:srgbClr val="E5E1DA"/>
                </a:solidFill>
                <a:latin typeface="Lato"/>
                <a:ea typeface="Lato"/>
                <a:cs typeface="Lato"/>
                <a:sym typeface="Lato"/>
              </a:rPr>
              <a:t>realizalos</a:t>
            </a:r>
            <a:r>
              <a:rPr lang="en-US" sz="2200" dirty="0">
                <a:solidFill>
                  <a:srgbClr val="E5E1DA"/>
                </a:solidFill>
                <a:latin typeface="Lato"/>
                <a:ea typeface="Lato"/>
                <a:cs typeface="Lato"/>
                <a:sym typeface="Lato"/>
              </a:rPr>
              <a:t>. </a:t>
            </a:r>
          </a:p>
          <a:p>
            <a:pPr algn="just">
              <a:lnSpc>
                <a:spcPts val="3080"/>
              </a:lnSpc>
              <a:spcBef>
                <a:spcPct val="0"/>
              </a:spcBef>
            </a:pPr>
            <a:r>
              <a:rPr lang="en-US" sz="2200" dirty="0">
                <a:solidFill>
                  <a:srgbClr val="E5E1DA"/>
                </a:solidFill>
                <a:latin typeface="Lato"/>
                <a:ea typeface="Lato"/>
                <a:cs typeface="Lato"/>
                <a:sym typeface="Lato"/>
              </a:rPr>
              <a:t>Si bien </a:t>
            </a:r>
            <a:r>
              <a:rPr lang="en-US" sz="2200" dirty="0" err="1">
                <a:solidFill>
                  <a:srgbClr val="E5E1DA"/>
                </a:solidFill>
                <a:latin typeface="Lato"/>
                <a:ea typeface="Lato"/>
                <a:cs typeface="Lato"/>
                <a:sym typeface="Lato"/>
              </a:rPr>
              <a:t>consideramos</a:t>
            </a:r>
            <a:r>
              <a:rPr lang="en-US" sz="2200" dirty="0">
                <a:solidFill>
                  <a:srgbClr val="E5E1DA"/>
                </a:solidFill>
                <a:latin typeface="Lato"/>
                <a:ea typeface="Lato"/>
                <a:cs typeface="Lato"/>
                <a:sym typeface="Lato"/>
              </a:rPr>
              <a:t> que lo fundamental es </a:t>
            </a:r>
            <a:r>
              <a:rPr lang="en-US" sz="2200" dirty="0" err="1">
                <a:solidFill>
                  <a:srgbClr val="E5E1DA"/>
                </a:solidFill>
                <a:latin typeface="Lato"/>
                <a:ea typeface="Lato"/>
                <a:cs typeface="Lato"/>
                <a:sym typeface="Lato"/>
              </a:rPr>
              <a:t>tomar</a:t>
            </a:r>
            <a:r>
              <a:rPr lang="en-US" sz="2200" dirty="0">
                <a:solidFill>
                  <a:srgbClr val="E5E1DA"/>
                </a:solidFill>
                <a:latin typeface="Lato"/>
                <a:ea typeface="Lato"/>
                <a:cs typeface="Lato"/>
                <a:sym typeface="Lato"/>
              </a:rPr>
              <a:t> </a:t>
            </a:r>
            <a:r>
              <a:rPr lang="en-US" sz="2200" dirty="0" err="1">
                <a:solidFill>
                  <a:srgbClr val="E5E1DA"/>
                </a:solidFill>
                <a:latin typeface="Lato"/>
                <a:ea typeface="Lato"/>
                <a:cs typeface="Lato"/>
                <a:sym typeface="Lato"/>
              </a:rPr>
              <a:t>conciencia</a:t>
            </a:r>
            <a:r>
              <a:rPr lang="en-US" sz="2200" dirty="0">
                <a:solidFill>
                  <a:srgbClr val="E5E1DA"/>
                </a:solidFill>
                <a:latin typeface="Lato"/>
                <a:ea typeface="Lato"/>
                <a:cs typeface="Lato"/>
                <a:sym typeface="Lato"/>
              </a:rPr>
              <a:t> y que se </a:t>
            </a:r>
            <a:r>
              <a:rPr lang="en-US" sz="2200" dirty="0" err="1">
                <a:solidFill>
                  <a:srgbClr val="E5E1DA"/>
                </a:solidFill>
                <a:latin typeface="Lato"/>
                <a:ea typeface="Lato"/>
                <a:cs typeface="Lato"/>
                <a:sym typeface="Lato"/>
              </a:rPr>
              <a:t>realicen</a:t>
            </a:r>
            <a:r>
              <a:rPr lang="en-US" sz="2200" dirty="0">
                <a:solidFill>
                  <a:srgbClr val="E5E1DA"/>
                </a:solidFill>
                <a:latin typeface="Lato"/>
                <a:ea typeface="Lato"/>
                <a:cs typeface="Lato"/>
                <a:sym typeface="Lato"/>
              </a:rPr>
              <a:t> las </a:t>
            </a:r>
            <a:r>
              <a:rPr lang="en-US" sz="2200" dirty="0" err="1">
                <a:solidFill>
                  <a:srgbClr val="E5E1DA"/>
                </a:solidFill>
                <a:latin typeface="Lato"/>
                <a:ea typeface="Lato"/>
                <a:cs typeface="Lato"/>
                <a:sym typeface="Lato"/>
              </a:rPr>
              <a:t>adecuaciones</a:t>
            </a:r>
            <a:r>
              <a:rPr lang="en-US" sz="2200" dirty="0">
                <a:solidFill>
                  <a:srgbClr val="E5E1DA"/>
                </a:solidFill>
                <a:latin typeface="Lato"/>
                <a:ea typeface="Lato"/>
                <a:cs typeface="Lato"/>
                <a:sym typeface="Lato"/>
              </a:rPr>
              <a:t> </a:t>
            </a:r>
            <a:r>
              <a:rPr lang="en-US" sz="2200" dirty="0" err="1">
                <a:solidFill>
                  <a:srgbClr val="E5E1DA"/>
                </a:solidFill>
                <a:latin typeface="Lato"/>
                <a:ea typeface="Lato"/>
                <a:cs typeface="Lato"/>
                <a:sym typeface="Lato"/>
              </a:rPr>
              <a:t>correspondientes</a:t>
            </a:r>
            <a:r>
              <a:rPr lang="en-US" sz="2200" dirty="0">
                <a:solidFill>
                  <a:srgbClr val="E5E1DA"/>
                </a:solidFill>
                <a:latin typeface="Lato"/>
                <a:ea typeface="Lato"/>
                <a:cs typeface="Lato"/>
                <a:sym typeface="Lato"/>
              </a:rPr>
              <a:t>, la </a:t>
            </a:r>
            <a:r>
              <a:rPr lang="en-US" sz="2200" dirty="0" err="1">
                <a:solidFill>
                  <a:srgbClr val="E5E1DA"/>
                </a:solidFill>
                <a:latin typeface="Lato"/>
                <a:ea typeface="Lato"/>
                <a:cs typeface="Lato"/>
                <a:sym typeface="Lato"/>
              </a:rPr>
              <a:t>herramienta</a:t>
            </a:r>
            <a:r>
              <a:rPr lang="en-US" sz="2200" dirty="0">
                <a:solidFill>
                  <a:srgbClr val="E5E1DA"/>
                </a:solidFill>
                <a:latin typeface="Lato"/>
                <a:ea typeface="Lato"/>
                <a:cs typeface="Lato"/>
                <a:sym typeface="Lato"/>
              </a:rPr>
              <a:t> que </a:t>
            </a:r>
            <a:r>
              <a:rPr lang="en-US" sz="2200" dirty="0" err="1">
                <a:solidFill>
                  <a:srgbClr val="E5E1DA"/>
                </a:solidFill>
                <a:latin typeface="Lato"/>
                <a:ea typeface="Lato"/>
                <a:cs typeface="Lato"/>
                <a:sym typeface="Lato"/>
              </a:rPr>
              <a:t>nos</a:t>
            </a:r>
            <a:r>
              <a:rPr lang="en-US" sz="2200" dirty="0">
                <a:solidFill>
                  <a:srgbClr val="E5E1DA"/>
                </a:solidFill>
                <a:latin typeface="Lato"/>
                <a:ea typeface="Lato"/>
                <a:cs typeface="Lato"/>
                <a:sym typeface="Lato"/>
              </a:rPr>
              <a:t> </a:t>
            </a:r>
            <a:r>
              <a:rPr lang="en-US" sz="2200" dirty="0" err="1">
                <a:solidFill>
                  <a:srgbClr val="E5E1DA"/>
                </a:solidFill>
                <a:latin typeface="Lato"/>
                <a:ea typeface="Lato"/>
                <a:cs typeface="Lato"/>
                <a:sym typeface="Lato"/>
              </a:rPr>
              <a:t>queda</a:t>
            </a:r>
            <a:r>
              <a:rPr lang="en-US" sz="2200" dirty="0">
                <a:solidFill>
                  <a:srgbClr val="E5E1DA"/>
                </a:solidFill>
                <a:latin typeface="Lato"/>
                <a:ea typeface="Lato"/>
                <a:cs typeface="Lato"/>
                <a:sym typeface="Lato"/>
              </a:rPr>
              <a:t> </a:t>
            </a:r>
            <a:r>
              <a:rPr lang="en-US" sz="2200" dirty="0" err="1">
                <a:solidFill>
                  <a:srgbClr val="E5E1DA"/>
                </a:solidFill>
                <a:latin typeface="Lato"/>
                <a:ea typeface="Lato"/>
                <a:cs typeface="Lato"/>
                <a:sym typeface="Lato"/>
              </a:rPr>
              <a:t>por</a:t>
            </a:r>
            <a:r>
              <a:rPr lang="en-US" sz="2200" dirty="0">
                <a:solidFill>
                  <a:srgbClr val="E5E1DA"/>
                </a:solidFill>
                <a:latin typeface="Lato"/>
                <a:ea typeface="Lato"/>
                <a:cs typeface="Lato"/>
                <a:sym typeface="Lato"/>
              </a:rPr>
              <a:t> </a:t>
            </a:r>
            <a:r>
              <a:rPr lang="en-US" sz="2200" dirty="0" err="1">
                <a:solidFill>
                  <a:srgbClr val="E5E1DA"/>
                </a:solidFill>
                <a:latin typeface="Lato"/>
                <a:ea typeface="Lato"/>
                <a:cs typeface="Lato"/>
                <a:sym typeface="Lato"/>
              </a:rPr>
              <a:t>el</a:t>
            </a:r>
            <a:r>
              <a:rPr lang="en-US" sz="2200" dirty="0">
                <a:solidFill>
                  <a:srgbClr val="E5E1DA"/>
                </a:solidFill>
                <a:latin typeface="Lato"/>
                <a:ea typeface="Lato"/>
                <a:cs typeface="Lato"/>
                <a:sym typeface="Lato"/>
              </a:rPr>
              <a:t> </a:t>
            </a:r>
            <a:r>
              <a:rPr lang="en-US" sz="2200" dirty="0" err="1">
                <a:solidFill>
                  <a:srgbClr val="E5E1DA"/>
                </a:solidFill>
                <a:latin typeface="Lato"/>
                <a:ea typeface="Lato"/>
                <a:cs typeface="Lato"/>
                <a:sym typeface="Lato"/>
              </a:rPr>
              <a:t>momento</a:t>
            </a:r>
            <a:r>
              <a:rPr lang="en-US" sz="2200" dirty="0">
                <a:solidFill>
                  <a:srgbClr val="E5E1DA"/>
                </a:solidFill>
                <a:latin typeface="Lato"/>
                <a:ea typeface="Lato"/>
                <a:cs typeface="Lato"/>
                <a:sym typeface="Lato"/>
              </a:rPr>
              <a:t> es la </a:t>
            </a:r>
            <a:r>
              <a:rPr lang="en-US" sz="2200" dirty="0" err="1">
                <a:solidFill>
                  <a:srgbClr val="E5E1DA"/>
                </a:solidFill>
                <a:latin typeface="Lato"/>
                <a:ea typeface="Lato"/>
                <a:cs typeface="Lato"/>
                <a:sym typeface="Lato"/>
              </a:rPr>
              <a:t>información</a:t>
            </a:r>
            <a:r>
              <a:rPr lang="en-US" sz="2200" dirty="0">
                <a:solidFill>
                  <a:srgbClr val="E5E1DA"/>
                </a:solidFill>
                <a:latin typeface="Lato"/>
                <a:ea typeface="Lato"/>
                <a:cs typeface="Lato"/>
                <a:sym typeface="Lato"/>
              </a:rPr>
              <a:t>. </a:t>
            </a:r>
          </a:p>
        </p:txBody>
      </p:sp>
    </p:spTree>
  </p:cSld>
  <p:clrMapOvr>
    <a:masterClrMapping/>
  </p:clrMapOvr>
  <p:transition spd="slow">
    <p:randomBar dir="vert"/>
  </p:transition>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a:extLst>
            <a:ext uri="{FF2B5EF4-FFF2-40B4-BE49-F238E27FC236}">
              <a16:creationId xmlns:a16="http://schemas.microsoft.com/office/drawing/2014/main" id="{5B82145D-FAF2-EDAD-F3C3-569B9FEB8E47}"/>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4F5CF520-2D16-8FC3-F346-9BC81E35E5EB}"/>
              </a:ext>
            </a:extLst>
          </p:cNvPr>
          <p:cNvSpPr/>
          <p:nvPr/>
        </p:nvSpPr>
        <p:spPr>
          <a:xfrm rot="4392956">
            <a:off x="-8479928" y="-299302"/>
            <a:ext cx="14813747" cy="14461452"/>
          </a:xfrm>
          <a:custGeom>
            <a:avLst/>
            <a:gdLst/>
            <a:ahLst/>
            <a:cxnLst/>
            <a:rect l="l" t="t" r="r" b="b"/>
            <a:pathLst>
              <a:path w="10128448" h="10895890">
                <a:moveTo>
                  <a:pt x="0" y="0"/>
                </a:moveTo>
                <a:lnTo>
                  <a:pt x="10128448" y="0"/>
                </a:lnTo>
                <a:lnTo>
                  <a:pt x="10128448" y="10895890"/>
                </a:lnTo>
                <a:lnTo>
                  <a:pt x="0" y="10895890"/>
                </a:lnTo>
                <a:lnTo>
                  <a:pt x="0" y="0"/>
                </a:lnTo>
                <a:close/>
              </a:path>
            </a:pathLst>
          </a:custGeom>
          <a:blipFill>
            <a:blip r:embed="rId2"/>
            <a:stretch>
              <a:fillRect l="-157" r="-157"/>
            </a:stretch>
          </a:blipFill>
        </p:spPr>
        <p:txBody>
          <a:bodyPr/>
          <a:lstStyle/>
          <a:p>
            <a:endParaRPr lang="es-AR" dirty="0"/>
          </a:p>
        </p:txBody>
      </p:sp>
      <p:sp>
        <p:nvSpPr>
          <p:cNvPr id="11" name="TextBox 11">
            <a:extLst>
              <a:ext uri="{FF2B5EF4-FFF2-40B4-BE49-F238E27FC236}">
                <a16:creationId xmlns:a16="http://schemas.microsoft.com/office/drawing/2014/main" id="{53FF4E73-57BF-E5AF-0DB1-D58EFCFCB062}"/>
              </a:ext>
            </a:extLst>
          </p:cNvPr>
          <p:cNvSpPr txBox="1"/>
          <p:nvPr/>
        </p:nvSpPr>
        <p:spPr>
          <a:xfrm>
            <a:off x="1142545" y="2213285"/>
            <a:ext cx="3220434" cy="404919"/>
          </a:xfrm>
          <a:prstGeom prst="rect">
            <a:avLst/>
          </a:prstGeom>
        </p:spPr>
        <p:txBody>
          <a:bodyPr lIns="0" tIns="0" rIns="0" bIns="0" rtlCol="0" anchor="t">
            <a:spAutoFit/>
          </a:bodyPr>
          <a:lstStyle/>
          <a:p>
            <a:pPr algn="l">
              <a:lnSpc>
                <a:spcPts val="3500"/>
              </a:lnSpc>
              <a:spcBef>
                <a:spcPct val="0"/>
              </a:spcBef>
            </a:pPr>
            <a:r>
              <a:rPr lang="en-US" sz="2500" b="1" dirty="0">
                <a:solidFill>
                  <a:srgbClr val="FFD944"/>
                </a:solidFill>
                <a:latin typeface="Lato Bold"/>
                <a:ea typeface="Lato Bold"/>
                <a:cs typeface="Lato Bold"/>
                <a:sym typeface="Lato Bold"/>
              </a:rPr>
              <a:t> </a:t>
            </a:r>
          </a:p>
        </p:txBody>
      </p:sp>
      <p:sp>
        <p:nvSpPr>
          <p:cNvPr id="13" name="TextBox 13">
            <a:extLst>
              <a:ext uri="{FF2B5EF4-FFF2-40B4-BE49-F238E27FC236}">
                <a16:creationId xmlns:a16="http://schemas.microsoft.com/office/drawing/2014/main" id="{BB007F18-9E6A-B9AC-09FD-0336C28EE2AB}"/>
              </a:ext>
            </a:extLst>
          </p:cNvPr>
          <p:cNvSpPr txBox="1"/>
          <p:nvPr/>
        </p:nvSpPr>
        <p:spPr>
          <a:xfrm>
            <a:off x="6139852" y="411440"/>
            <a:ext cx="6017083" cy="850233"/>
          </a:xfrm>
          <a:prstGeom prst="rect">
            <a:avLst/>
          </a:prstGeom>
        </p:spPr>
        <p:txBody>
          <a:bodyPr wrap="square" lIns="0" tIns="0" rIns="0" bIns="0" rtlCol="0" anchor="t">
            <a:spAutoFit/>
          </a:bodyPr>
          <a:lstStyle/>
          <a:p>
            <a:pPr algn="ctr">
              <a:lnSpc>
                <a:spcPts val="6600"/>
              </a:lnSpc>
            </a:pPr>
            <a:r>
              <a:rPr lang="en-US" sz="6000" b="1" dirty="0">
                <a:solidFill>
                  <a:srgbClr val="FBF9F1"/>
                </a:solidFill>
                <a:latin typeface="Poppins Bold"/>
                <a:ea typeface="Poppins Bold"/>
                <a:cs typeface="Poppins Bold"/>
                <a:sym typeface="Poppins Bold"/>
              </a:rPr>
              <a:t>STORYTELLING</a:t>
            </a:r>
          </a:p>
        </p:txBody>
      </p:sp>
      <p:grpSp>
        <p:nvGrpSpPr>
          <p:cNvPr id="3" name="Group 17">
            <a:extLst>
              <a:ext uri="{FF2B5EF4-FFF2-40B4-BE49-F238E27FC236}">
                <a16:creationId xmlns:a16="http://schemas.microsoft.com/office/drawing/2014/main" id="{5D9177B0-7A75-6910-6498-EE23BE2DF219}"/>
              </a:ext>
            </a:extLst>
          </p:cNvPr>
          <p:cNvGrpSpPr/>
          <p:nvPr/>
        </p:nvGrpSpPr>
        <p:grpSpPr>
          <a:xfrm>
            <a:off x="5540669" y="0"/>
            <a:ext cx="7206662" cy="1669114"/>
            <a:chOff x="-4230" y="-38100"/>
            <a:chExt cx="4044065" cy="209401"/>
          </a:xfrm>
        </p:grpSpPr>
        <p:sp>
          <p:nvSpPr>
            <p:cNvPr id="4" name="Freeform 18">
              <a:extLst>
                <a:ext uri="{FF2B5EF4-FFF2-40B4-BE49-F238E27FC236}">
                  <a16:creationId xmlns:a16="http://schemas.microsoft.com/office/drawing/2014/main" id="{3DAA5FD6-6E87-630C-FF81-D2BAE0F53ADD}"/>
                </a:ext>
              </a:extLst>
            </p:cNvPr>
            <p:cNvSpPr/>
            <p:nvPr/>
          </p:nvSpPr>
          <p:spPr>
            <a:xfrm>
              <a:off x="-4230" y="-11603"/>
              <a:ext cx="4039835" cy="171301"/>
            </a:xfrm>
            <a:custGeom>
              <a:avLst/>
              <a:gdLst/>
              <a:ahLst/>
              <a:cxnLst/>
              <a:rect l="l" t="t" r="r" b="b"/>
              <a:pathLst>
                <a:path w="4039835" h="171301">
                  <a:moveTo>
                    <a:pt x="30284" y="0"/>
                  </a:moveTo>
                  <a:lnTo>
                    <a:pt x="4009551" y="0"/>
                  </a:lnTo>
                  <a:cubicBezTo>
                    <a:pt x="4026276" y="0"/>
                    <a:pt x="4039835" y="13559"/>
                    <a:pt x="4039835" y="30284"/>
                  </a:cubicBezTo>
                  <a:lnTo>
                    <a:pt x="4039835" y="141018"/>
                  </a:lnTo>
                  <a:cubicBezTo>
                    <a:pt x="4039835" y="157743"/>
                    <a:pt x="4026276" y="171301"/>
                    <a:pt x="4009551" y="171301"/>
                  </a:cubicBezTo>
                  <a:lnTo>
                    <a:pt x="30284" y="171301"/>
                  </a:lnTo>
                  <a:cubicBezTo>
                    <a:pt x="13559" y="171301"/>
                    <a:pt x="0" y="157743"/>
                    <a:pt x="0" y="141018"/>
                  </a:cubicBezTo>
                  <a:lnTo>
                    <a:pt x="0" y="30284"/>
                  </a:lnTo>
                  <a:cubicBezTo>
                    <a:pt x="0" y="13559"/>
                    <a:pt x="13559" y="0"/>
                    <a:pt x="30284" y="0"/>
                  </a:cubicBezTo>
                  <a:close/>
                </a:path>
              </a:pathLst>
            </a:custGeom>
            <a:solidFill>
              <a:srgbClr val="000000">
                <a:alpha val="0"/>
              </a:srgbClr>
            </a:solidFill>
            <a:ln w="38100" cap="rnd">
              <a:solidFill>
                <a:srgbClr val="FBF9F1"/>
              </a:solidFill>
              <a:prstDash val="solid"/>
              <a:round/>
            </a:ln>
          </p:spPr>
          <p:txBody>
            <a:bodyPr/>
            <a:lstStyle/>
            <a:p>
              <a:endParaRPr lang="es-AR"/>
            </a:p>
          </p:txBody>
        </p:sp>
        <p:sp>
          <p:nvSpPr>
            <p:cNvPr id="5" name="TextBox 19">
              <a:extLst>
                <a:ext uri="{FF2B5EF4-FFF2-40B4-BE49-F238E27FC236}">
                  <a16:creationId xmlns:a16="http://schemas.microsoft.com/office/drawing/2014/main" id="{9F50B3E1-700B-7E46-F9BB-D451364CF8CC}"/>
                </a:ext>
              </a:extLst>
            </p:cNvPr>
            <p:cNvSpPr txBox="1"/>
            <p:nvPr/>
          </p:nvSpPr>
          <p:spPr>
            <a:xfrm>
              <a:off x="0" y="-38100"/>
              <a:ext cx="4039835" cy="209401"/>
            </a:xfrm>
            <a:prstGeom prst="rect">
              <a:avLst/>
            </a:prstGeom>
          </p:spPr>
          <p:txBody>
            <a:bodyPr lIns="50800" tIns="50800" rIns="50800" bIns="50800" rtlCol="0" anchor="ctr"/>
            <a:lstStyle/>
            <a:p>
              <a:pPr algn="ctr">
                <a:lnSpc>
                  <a:spcPts val="2659"/>
                </a:lnSpc>
              </a:pPr>
              <a:endParaRPr/>
            </a:p>
          </p:txBody>
        </p:sp>
      </p:grpSp>
      <p:sp>
        <p:nvSpPr>
          <p:cNvPr id="7" name="Rectángulo 6">
            <a:extLst>
              <a:ext uri="{FF2B5EF4-FFF2-40B4-BE49-F238E27FC236}">
                <a16:creationId xmlns:a16="http://schemas.microsoft.com/office/drawing/2014/main" id="{74F27F9F-E568-5201-B6EB-CFC3B89173FF}"/>
              </a:ext>
            </a:extLst>
          </p:cNvPr>
          <p:cNvSpPr/>
          <p:nvPr/>
        </p:nvSpPr>
        <p:spPr>
          <a:xfrm>
            <a:off x="457200" y="1866900"/>
            <a:ext cx="17449800" cy="8208895"/>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just"/>
            <a:r>
              <a:rPr lang="es-AR" sz="2400" b="1" dirty="0">
                <a:latin typeface="Open Sans" panose="020B0606030504020204" pitchFamily="34" charset="0"/>
                <a:ea typeface="Open Sans" panose="020B0606030504020204" pitchFamily="34" charset="0"/>
                <a:cs typeface="Open Sans" panose="020B0606030504020204" pitchFamily="34" charset="0"/>
              </a:rPr>
              <a:t>Micaela tiene como meta poder trabajar como Diseñadora Gráfica, y que eso le permita vivir sola, disfrutar su independencia, un anhelo que tienen todos los jóvenes.</a:t>
            </a:r>
          </a:p>
          <a:p>
            <a:pPr algn="just"/>
            <a:r>
              <a:rPr lang="es-AR" sz="2400" b="1" dirty="0">
                <a:latin typeface="Open Sans" panose="020B0606030504020204" pitchFamily="34" charset="0"/>
                <a:ea typeface="Open Sans" panose="020B0606030504020204" pitchFamily="34" charset="0"/>
                <a:cs typeface="Open Sans" panose="020B0606030504020204" pitchFamily="34" charset="0"/>
              </a:rPr>
              <a:t>Mientras estudia, vive con su familia, y realiza algunos trabajos virtuales para ir teniendo su propio dinero, y así poder colaborar con los gastos de su casa también.</a:t>
            </a:r>
          </a:p>
          <a:p>
            <a:pPr algn="just"/>
            <a:r>
              <a:rPr lang="es-AR" sz="2400" b="1" dirty="0">
                <a:latin typeface="Open Sans" panose="020B0606030504020204" pitchFamily="34" charset="0"/>
                <a:ea typeface="Open Sans" panose="020B0606030504020204" pitchFamily="34" charset="0"/>
                <a:cs typeface="Open Sans" panose="020B0606030504020204" pitchFamily="34" charset="0"/>
              </a:rPr>
              <a:t>Algo que le da felicidad es poder pasar tiempo en algún parque, rodeada de árboles y flores. El contacto con la naturaleza le hace muy bien. Además es una gran cinéfila, por lo cual, un excelente plan es ir al cine. </a:t>
            </a:r>
          </a:p>
          <a:p>
            <a:pPr algn="just"/>
            <a:endParaRPr lang="es-AR" sz="2400" b="1" dirty="0">
              <a:latin typeface="Open Sans" panose="020B0606030504020204" pitchFamily="34" charset="0"/>
              <a:ea typeface="Open Sans" panose="020B0606030504020204" pitchFamily="34" charset="0"/>
              <a:cs typeface="Open Sans" panose="020B0606030504020204" pitchFamily="34" charset="0"/>
            </a:endParaRPr>
          </a:p>
          <a:p>
            <a:pPr algn="just"/>
            <a:r>
              <a:rPr lang="es-AR" sz="2400" b="1" dirty="0">
                <a:latin typeface="Open Sans" panose="020B0606030504020204" pitchFamily="34" charset="0"/>
                <a:ea typeface="Open Sans" panose="020B0606030504020204" pitchFamily="34" charset="0"/>
                <a:cs typeface="Open Sans" panose="020B0606030504020204" pitchFamily="34" charset="0"/>
              </a:rPr>
              <a:t>Un día, como cualquier otro, Micaela sintió un dolor muy fuerte en su espalda, su traumatólogo estaba de viaje y tuvo que buscar otro. Sacó turno en donde hubo disponibilidad inmediata. Se dirigió al consultorio, pero al llegar se encontró con un inconveniente. El consultorio estaba ubicado en un edificio de departamentos, que tenía escalones en su entrada, y no había rampa de acceso. Su papá la había acompañado, y junto con un vecino del lugar lograron subir la silla. Ahí llegó el segundo inconveniente, el ascensor era muy pequeño, la silla no entraba… Micaela no se pudo atender. Nuevamente, su papá con el vecino alzaron la silla y la dejaron en la vereda. La angustia y la frustración que sintió, no eran sentimientos nuevos, pero en ese momento le hicieron olvidar el dolor de espaldas que tenía. Ese fue sólo uno, de los episodios similares, a los que Micaela se enfrenta diariamente.</a:t>
            </a:r>
          </a:p>
          <a:p>
            <a:pPr algn="just"/>
            <a:endParaRPr lang="es-AR" sz="2400" b="1" dirty="0">
              <a:latin typeface="Open Sans" panose="020B0606030504020204" pitchFamily="34" charset="0"/>
              <a:ea typeface="Open Sans" panose="020B0606030504020204" pitchFamily="34" charset="0"/>
              <a:cs typeface="Open Sans" panose="020B0606030504020204" pitchFamily="34" charset="0"/>
            </a:endParaRPr>
          </a:p>
          <a:p>
            <a:pPr algn="just"/>
            <a:r>
              <a:rPr lang="es-AR" sz="2400" b="1" dirty="0">
                <a:latin typeface="Open Sans" panose="020B0606030504020204" pitchFamily="34" charset="0"/>
                <a:ea typeface="Open Sans" panose="020B0606030504020204" pitchFamily="34" charset="0"/>
                <a:cs typeface="Open Sans" panose="020B0606030504020204" pitchFamily="34" charset="0"/>
              </a:rPr>
              <a:t>Accediendo al Mundo, le permite conocer la accesibilidad de un lugar antes de llegar. Puede saber, a través de opiniones de otros usuarios, o por referencias del propio establecimiento/transporte, si éste cuenta con  las condiciones necesarias. Ahora, salir ya no es un viaje inesperado, en el cual no sabes si tendrá final feliz o una nueva frustración. Ahora hay certeza, que el mundo está siendo más accesible.</a:t>
            </a:r>
          </a:p>
        </p:txBody>
      </p:sp>
    </p:spTree>
    <p:extLst>
      <p:ext uri="{BB962C8B-B14F-4D97-AF65-F5344CB8AC3E}">
        <p14:creationId xmlns:p14="http://schemas.microsoft.com/office/powerpoint/2010/main" val="2521497834"/>
      </p:ext>
    </p:extLst>
  </p:cSld>
  <p:clrMapOvr>
    <a:masterClrMapping/>
  </p:clrMapOvr>
  <mc:AlternateContent xmlns:mc="http://schemas.openxmlformats.org/markup-compatibility/2006">
    <mc:Choice xmlns:p14="http://schemas.microsoft.com/office/powerpoint/2010/main" Requires="p14">
      <p:transition spd="slow" p14:dur="3900">
        <p14:glitter pattern="hexagon"/>
      </p:transition>
    </mc:Choice>
    <mc:Fallback>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rot="-8355821" flipH="1" flipV="1">
            <a:off x="-2014213" y="-1723203"/>
            <a:ext cx="10828514" cy="11625713"/>
          </a:xfrm>
          <a:custGeom>
            <a:avLst/>
            <a:gdLst/>
            <a:ahLst/>
            <a:cxnLst/>
            <a:rect l="l" t="t" r="r" b="b"/>
            <a:pathLst>
              <a:path w="9940582" h="10671659">
                <a:moveTo>
                  <a:pt x="9940582" y="10671659"/>
                </a:moveTo>
                <a:lnTo>
                  <a:pt x="0" y="10671659"/>
                </a:lnTo>
                <a:lnTo>
                  <a:pt x="0" y="0"/>
                </a:lnTo>
                <a:lnTo>
                  <a:pt x="9940582" y="0"/>
                </a:lnTo>
                <a:lnTo>
                  <a:pt x="9940582" y="10671659"/>
                </a:lnTo>
                <a:close/>
              </a:path>
            </a:pathLst>
          </a:custGeom>
          <a:blipFill>
            <a:blip r:embed="rId2"/>
            <a:stretch>
              <a:fillRect l="-54" r="-54"/>
            </a:stretch>
          </a:blipFill>
        </p:spPr>
        <p:txBody>
          <a:bodyPr/>
          <a:lstStyle/>
          <a:p>
            <a:endParaRPr lang="es-AR"/>
          </a:p>
        </p:txBody>
      </p:sp>
      <p:sp>
        <p:nvSpPr>
          <p:cNvPr id="13" name="TextBox 13"/>
          <p:cNvSpPr txBox="1"/>
          <p:nvPr/>
        </p:nvSpPr>
        <p:spPr>
          <a:xfrm rot="5400000">
            <a:off x="-2305676" y="4695416"/>
            <a:ext cx="7092326" cy="708527"/>
          </a:xfrm>
          <a:prstGeom prst="rect">
            <a:avLst/>
          </a:prstGeom>
        </p:spPr>
        <p:txBody>
          <a:bodyPr vert="vert270" lIns="0" tIns="0" rIns="0" bIns="0" rtlCol="0" anchor="t">
            <a:spAutoFit/>
          </a:bodyPr>
          <a:lstStyle/>
          <a:p>
            <a:pPr algn="ctr">
              <a:lnSpc>
                <a:spcPts val="5500"/>
              </a:lnSpc>
            </a:pPr>
            <a:r>
              <a:rPr lang="en-US" sz="6000" b="1" dirty="0">
                <a:solidFill>
                  <a:srgbClr val="FBF9F1"/>
                </a:solidFill>
                <a:latin typeface="Poppins Bold"/>
                <a:ea typeface="Poppins Bold"/>
                <a:cs typeface="Poppins Bold"/>
                <a:sym typeface="Poppins Bold"/>
              </a:rPr>
              <a:t>STORYBOARD</a:t>
            </a:r>
          </a:p>
        </p:txBody>
      </p:sp>
      <p:sp>
        <p:nvSpPr>
          <p:cNvPr id="3" name="Freeform 18">
            <a:extLst>
              <a:ext uri="{FF2B5EF4-FFF2-40B4-BE49-F238E27FC236}">
                <a16:creationId xmlns:a16="http://schemas.microsoft.com/office/drawing/2014/main" id="{43EC51B5-FC4F-C66B-B36F-052E33B21E25}"/>
              </a:ext>
            </a:extLst>
          </p:cNvPr>
          <p:cNvSpPr/>
          <p:nvPr/>
        </p:nvSpPr>
        <p:spPr>
          <a:xfrm rot="5400000">
            <a:off x="-2399494" y="4320592"/>
            <a:ext cx="7279964" cy="1153381"/>
          </a:xfrm>
          <a:custGeom>
            <a:avLst/>
            <a:gdLst/>
            <a:ahLst/>
            <a:cxnLst/>
            <a:rect l="l" t="t" r="r" b="b"/>
            <a:pathLst>
              <a:path w="4039835" h="171301">
                <a:moveTo>
                  <a:pt x="30284" y="0"/>
                </a:moveTo>
                <a:lnTo>
                  <a:pt x="4009551" y="0"/>
                </a:lnTo>
                <a:cubicBezTo>
                  <a:pt x="4026276" y="0"/>
                  <a:pt x="4039835" y="13559"/>
                  <a:pt x="4039835" y="30284"/>
                </a:cubicBezTo>
                <a:lnTo>
                  <a:pt x="4039835" y="141018"/>
                </a:lnTo>
                <a:cubicBezTo>
                  <a:pt x="4039835" y="157743"/>
                  <a:pt x="4026276" y="171301"/>
                  <a:pt x="4009551" y="171301"/>
                </a:cubicBezTo>
                <a:lnTo>
                  <a:pt x="30284" y="171301"/>
                </a:lnTo>
                <a:cubicBezTo>
                  <a:pt x="13559" y="171301"/>
                  <a:pt x="0" y="157743"/>
                  <a:pt x="0" y="141018"/>
                </a:cubicBezTo>
                <a:lnTo>
                  <a:pt x="0" y="30284"/>
                </a:lnTo>
                <a:cubicBezTo>
                  <a:pt x="0" y="13559"/>
                  <a:pt x="13559" y="0"/>
                  <a:pt x="30284" y="0"/>
                </a:cubicBezTo>
                <a:close/>
              </a:path>
            </a:pathLst>
          </a:custGeom>
          <a:solidFill>
            <a:srgbClr val="000000">
              <a:alpha val="0"/>
            </a:srgbClr>
          </a:solidFill>
          <a:ln w="38100" cap="rnd">
            <a:solidFill>
              <a:srgbClr val="FBF9F1"/>
            </a:solidFill>
            <a:prstDash val="solid"/>
            <a:round/>
          </a:ln>
        </p:spPr>
        <p:txBody>
          <a:bodyPr/>
          <a:lstStyle/>
          <a:p>
            <a:endParaRPr lang="es-AR" dirty="0"/>
          </a:p>
        </p:txBody>
      </p:sp>
      <p:pic>
        <p:nvPicPr>
          <p:cNvPr id="11" name="Imagen 10" descr="Escala de tiempo">
            <a:extLst>
              <a:ext uri="{FF2B5EF4-FFF2-40B4-BE49-F238E27FC236}">
                <a16:creationId xmlns:a16="http://schemas.microsoft.com/office/drawing/2014/main" id="{15ECFF4B-66F5-1A6E-77A5-F76CA49D95B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67000" y="429566"/>
            <a:ext cx="15011399" cy="9427867"/>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rot="-10800000">
            <a:off x="10817513" y="-3911527"/>
            <a:ext cx="7470487" cy="5397427"/>
          </a:xfrm>
          <a:custGeom>
            <a:avLst/>
            <a:gdLst/>
            <a:ahLst/>
            <a:cxnLst/>
            <a:rect l="l" t="t" r="r" b="b"/>
            <a:pathLst>
              <a:path w="7470487" h="5397427">
                <a:moveTo>
                  <a:pt x="0" y="0"/>
                </a:moveTo>
                <a:lnTo>
                  <a:pt x="7470487" y="0"/>
                </a:lnTo>
                <a:lnTo>
                  <a:pt x="7470487" y="5397427"/>
                </a:lnTo>
                <a:lnTo>
                  <a:pt x="0" y="5397427"/>
                </a:lnTo>
                <a:lnTo>
                  <a:pt x="0" y="0"/>
                </a:lnTo>
                <a:close/>
              </a:path>
            </a:pathLst>
          </a:custGeom>
          <a:blipFill>
            <a:blip r:embed="rId2"/>
            <a:stretch>
              <a:fillRect/>
            </a:stretch>
          </a:blipFill>
        </p:spPr>
        <p:txBody>
          <a:bodyPr/>
          <a:lstStyle/>
          <a:p>
            <a:endParaRPr lang="es-AR"/>
          </a:p>
        </p:txBody>
      </p:sp>
      <p:sp>
        <p:nvSpPr>
          <p:cNvPr id="3" name="Freeform 3"/>
          <p:cNvSpPr/>
          <p:nvPr/>
        </p:nvSpPr>
        <p:spPr>
          <a:xfrm rot="-10800000">
            <a:off x="-8131585" y="653219"/>
            <a:ext cx="13745171" cy="10034901"/>
          </a:xfrm>
          <a:custGeom>
            <a:avLst/>
            <a:gdLst/>
            <a:ahLst/>
            <a:cxnLst/>
            <a:rect l="l" t="t" r="r" b="b"/>
            <a:pathLst>
              <a:path w="13745171" h="10034901">
                <a:moveTo>
                  <a:pt x="0" y="0"/>
                </a:moveTo>
                <a:lnTo>
                  <a:pt x="13745171" y="0"/>
                </a:lnTo>
                <a:lnTo>
                  <a:pt x="13745171" y="10034901"/>
                </a:lnTo>
                <a:lnTo>
                  <a:pt x="0" y="10034901"/>
                </a:lnTo>
                <a:lnTo>
                  <a:pt x="0" y="0"/>
                </a:lnTo>
                <a:close/>
              </a:path>
            </a:pathLst>
          </a:custGeom>
          <a:blipFill>
            <a:blip r:embed="rId2"/>
            <a:stretch>
              <a:fillRect l="-523" r="-523"/>
            </a:stretch>
          </a:blipFill>
        </p:spPr>
        <p:txBody>
          <a:bodyPr/>
          <a:lstStyle/>
          <a:p>
            <a:endParaRPr lang="es-AR"/>
          </a:p>
        </p:txBody>
      </p:sp>
    </p:spTree>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6" name="Freeform 6"/>
          <p:cNvSpPr/>
          <p:nvPr/>
        </p:nvSpPr>
        <p:spPr>
          <a:xfrm rot="4446534">
            <a:off x="4665707" y="-1788303"/>
            <a:ext cx="10128448" cy="13863607"/>
          </a:xfrm>
          <a:custGeom>
            <a:avLst/>
            <a:gdLst/>
            <a:ahLst/>
            <a:cxnLst/>
            <a:rect l="l" t="t" r="r" b="b"/>
            <a:pathLst>
              <a:path w="10128448" h="10895890">
                <a:moveTo>
                  <a:pt x="0" y="0"/>
                </a:moveTo>
                <a:lnTo>
                  <a:pt x="10128447" y="0"/>
                </a:lnTo>
                <a:lnTo>
                  <a:pt x="10128447" y="10895890"/>
                </a:lnTo>
                <a:lnTo>
                  <a:pt x="0" y="10895890"/>
                </a:lnTo>
                <a:lnTo>
                  <a:pt x="0" y="0"/>
                </a:lnTo>
                <a:close/>
              </a:path>
            </a:pathLst>
          </a:custGeom>
          <a:blipFill>
            <a:blip r:embed="rId2"/>
            <a:stretch>
              <a:fillRect l="-157" r="-157"/>
            </a:stretch>
          </a:blipFill>
        </p:spPr>
        <p:txBody>
          <a:bodyPr/>
          <a:lstStyle/>
          <a:p>
            <a:endParaRPr lang="es-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5" name="Freeform 5"/>
          <p:cNvSpPr/>
          <p:nvPr/>
        </p:nvSpPr>
        <p:spPr>
          <a:xfrm rot="10433909" flipH="1">
            <a:off x="1672048" y="562293"/>
            <a:ext cx="15111337" cy="14247214"/>
          </a:xfrm>
          <a:custGeom>
            <a:avLst/>
            <a:gdLst/>
            <a:ahLst/>
            <a:cxnLst/>
            <a:rect l="l" t="t" r="r" b="b"/>
            <a:pathLst>
              <a:path w="8310061" h="8781453">
                <a:moveTo>
                  <a:pt x="8310061" y="0"/>
                </a:moveTo>
                <a:lnTo>
                  <a:pt x="0" y="0"/>
                </a:lnTo>
                <a:lnTo>
                  <a:pt x="0" y="8781453"/>
                </a:lnTo>
                <a:lnTo>
                  <a:pt x="8310061" y="8781453"/>
                </a:lnTo>
                <a:lnTo>
                  <a:pt x="8310061" y="0"/>
                </a:lnTo>
                <a:close/>
              </a:path>
            </a:pathLst>
          </a:custGeom>
          <a:blipFill>
            <a:blip r:embed="rId2"/>
            <a:stretch>
              <a:fillRect r="-381" b="-1869"/>
            </a:stretch>
          </a:blipFill>
        </p:spPr>
        <p:txBody>
          <a:bodyPr/>
          <a:lstStyle/>
          <a:p>
            <a:endParaRPr lang="es-AR" dirty="0"/>
          </a:p>
        </p:txBody>
      </p:sp>
      <p:sp>
        <p:nvSpPr>
          <p:cNvPr id="6" name="Freeform 6"/>
          <p:cNvSpPr/>
          <p:nvPr/>
        </p:nvSpPr>
        <p:spPr>
          <a:xfrm>
            <a:off x="12850445" y="9258300"/>
            <a:ext cx="428625" cy="428625"/>
          </a:xfrm>
          <a:custGeom>
            <a:avLst/>
            <a:gdLst/>
            <a:ahLst/>
            <a:cxnLst/>
            <a:rect l="l" t="t" r="r" b="b"/>
            <a:pathLst>
              <a:path w="428625" h="428625">
                <a:moveTo>
                  <a:pt x="0" y="0"/>
                </a:moveTo>
                <a:lnTo>
                  <a:pt x="428625" y="0"/>
                </a:lnTo>
                <a:lnTo>
                  <a:pt x="428625" y="428625"/>
                </a:lnTo>
                <a:lnTo>
                  <a:pt x="0" y="42862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AR"/>
          </a:p>
        </p:txBody>
      </p:sp>
      <p:sp>
        <p:nvSpPr>
          <p:cNvPr id="7" name="Freeform 7"/>
          <p:cNvSpPr/>
          <p:nvPr/>
        </p:nvSpPr>
        <p:spPr>
          <a:xfrm>
            <a:off x="7173813" y="9258300"/>
            <a:ext cx="428625" cy="428625"/>
          </a:xfrm>
          <a:custGeom>
            <a:avLst/>
            <a:gdLst/>
            <a:ahLst/>
            <a:cxnLst/>
            <a:rect l="l" t="t" r="r" b="b"/>
            <a:pathLst>
              <a:path w="428625" h="428625">
                <a:moveTo>
                  <a:pt x="0" y="0"/>
                </a:moveTo>
                <a:lnTo>
                  <a:pt x="428625" y="0"/>
                </a:lnTo>
                <a:lnTo>
                  <a:pt x="428625" y="428625"/>
                </a:lnTo>
                <a:lnTo>
                  <a:pt x="0" y="42862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s-AR"/>
          </a:p>
        </p:txBody>
      </p:sp>
      <p:sp>
        <p:nvSpPr>
          <p:cNvPr id="8" name="Freeform 8"/>
          <p:cNvSpPr/>
          <p:nvPr/>
        </p:nvSpPr>
        <p:spPr>
          <a:xfrm>
            <a:off x="928665" y="9258300"/>
            <a:ext cx="428625" cy="428625"/>
          </a:xfrm>
          <a:custGeom>
            <a:avLst/>
            <a:gdLst/>
            <a:ahLst/>
            <a:cxnLst/>
            <a:rect l="l" t="t" r="r" b="b"/>
            <a:pathLst>
              <a:path w="428625" h="428625">
                <a:moveTo>
                  <a:pt x="0" y="0"/>
                </a:moveTo>
                <a:lnTo>
                  <a:pt x="428625" y="0"/>
                </a:lnTo>
                <a:lnTo>
                  <a:pt x="428625" y="428625"/>
                </a:lnTo>
                <a:lnTo>
                  <a:pt x="0" y="42862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s-AR"/>
          </a:p>
        </p:txBody>
      </p:sp>
      <p:grpSp>
        <p:nvGrpSpPr>
          <p:cNvPr id="2" name="Group 2"/>
          <p:cNvGrpSpPr/>
          <p:nvPr/>
        </p:nvGrpSpPr>
        <p:grpSpPr>
          <a:xfrm>
            <a:off x="928665" y="501036"/>
            <a:ext cx="16598104" cy="1140089"/>
            <a:chOff x="0" y="-38100"/>
            <a:chExt cx="4371517" cy="300270"/>
          </a:xfrm>
        </p:grpSpPr>
        <p:sp>
          <p:nvSpPr>
            <p:cNvPr id="3" name="Freeform 3"/>
            <p:cNvSpPr/>
            <p:nvPr/>
          </p:nvSpPr>
          <p:spPr>
            <a:xfrm>
              <a:off x="0" y="0"/>
              <a:ext cx="4371517" cy="262170"/>
            </a:xfrm>
            <a:custGeom>
              <a:avLst/>
              <a:gdLst/>
              <a:ahLst/>
              <a:cxnLst/>
              <a:rect l="l" t="t" r="r" b="b"/>
              <a:pathLst>
                <a:path w="4371517" h="262170">
                  <a:moveTo>
                    <a:pt x="29852" y="0"/>
                  </a:moveTo>
                  <a:lnTo>
                    <a:pt x="4341666" y="0"/>
                  </a:lnTo>
                  <a:cubicBezTo>
                    <a:pt x="4349583" y="0"/>
                    <a:pt x="4357176" y="3145"/>
                    <a:pt x="4362774" y="8743"/>
                  </a:cubicBezTo>
                  <a:cubicBezTo>
                    <a:pt x="4368372" y="14342"/>
                    <a:pt x="4371517" y="21935"/>
                    <a:pt x="4371517" y="29852"/>
                  </a:cubicBezTo>
                  <a:lnTo>
                    <a:pt x="4371517" y="232318"/>
                  </a:lnTo>
                  <a:cubicBezTo>
                    <a:pt x="4371517" y="248805"/>
                    <a:pt x="4358152" y="262170"/>
                    <a:pt x="4341666" y="262170"/>
                  </a:cubicBezTo>
                  <a:lnTo>
                    <a:pt x="29852" y="262170"/>
                  </a:lnTo>
                  <a:cubicBezTo>
                    <a:pt x="21935" y="262170"/>
                    <a:pt x="14342" y="259025"/>
                    <a:pt x="8743" y="253427"/>
                  </a:cubicBezTo>
                  <a:cubicBezTo>
                    <a:pt x="3145" y="247829"/>
                    <a:pt x="0" y="240236"/>
                    <a:pt x="0" y="232318"/>
                  </a:cubicBezTo>
                  <a:lnTo>
                    <a:pt x="0" y="29852"/>
                  </a:lnTo>
                  <a:cubicBezTo>
                    <a:pt x="0" y="21935"/>
                    <a:pt x="3145" y="14342"/>
                    <a:pt x="8743" y="8743"/>
                  </a:cubicBezTo>
                  <a:cubicBezTo>
                    <a:pt x="14342" y="3145"/>
                    <a:pt x="21935" y="0"/>
                    <a:pt x="29852" y="0"/>
                  </a:cubicBezTo>
                  <a:close/>
                </a:path>
              </a:pathLst>
            </a:custGeom>
            <a:solidFill>
              <a:srgbClr val="000000">
                <a:alpha val="0"/>
              </a:srgbClr>
            </a:solidFill>
            <a:ln w="38100" cap="rnd">
              <a:solidFill>
                <a:srgbClr val="E5E1DA"/>
              </a:solidFill>
              <a:prstDash val="solid"/>
              <a:round/>
            </a:ln>
          </p:spPr>
          <p:txBody>
            <a:bodyPr/>
            <a:lstStyle/>
            <a:p>
              <a:endParaRPr lang="es-AR"/>
            </a:p>
          </p:txBody>
        </p:sp>
        <p:sp>
          <p:nvSpPr>
            <p:cNvPr id="4" name="TextBox 4"/>
            <p:cNvSpPr txBox="1"/>
            <p:nvPr/>
          </p:nvSpPr>
          <p:spPr>
            <a:xfrm>
              <a:off x="0" y="-38100"/>
              <a:ext cx="4371517" cy="300270"/>
            </a:xfrm>
            <a:prstGeom prst="rect">
              <a:avLst/>
            </a:prstGeom>
          </p:spPr>
          <p:txBody>
            <a:bodyPr lIns="50800" tIns="50800" rIns="50800" bIns="50800" rtlCol="0" anchor="ctr"/>
            <a:lstStyle/>
            <a:p>
              <a:pPr algn="ctr">
                <a:lnSpc>
                  <a:spcPts val="2659"/>
                </a:lnSpc>
              </a:pPr>
              <a:endParaRPr/>
            </a:p>
          </p:txBody>
        </p:sp>
      </p:grpSp>
    </p:spTree>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4438636" y="4802688"/>
            <a:ext cx="8729104" cy="681625"/>
            <a:chOff x="0" y="0"/>
            <a:chExt cx="2299023" cy="179523"/>
          </a:xfrm>
        </p:grpSpPr>
        <p:sp>
          <p:nvSpPr>
            <p:cNvPr id="3" name="Freeform 3"/>
            <p:cNvSpPr/>
            <p:nvPr/>
          </p:nvSpPr>
          <p:spPr>
            <a:xfrm>
              <a:off x="0" y="0"/>
              <a:ext cx="2299023" cy="179523"/>
            </a:xfrm>
            <a:custGeom>
              <a:avLst/>
              <a:gdLst/>
              <a:ahLst/>
              <a:cxnLst/>
              <a:rect l="l" t="t" r="r" b="b"/>
              <a:pathLst>
                <a:path w="2299023" h="179523">
                  <a:moveTo>
                    <a:pt x="56762" y="0"/>
                  </a:moveTo>
                  <a:lnTo>
                    <a:pt x="2242261" y="0"/>
                  </a:lnTo>
                  <a:cubicBezTo>
                    <a:pt x="2257315" y="0"/>
                    <a:pt x="2271753" y="5980"/>
                    <a:pt x="2282398" y="16625"/>
                  </a:cubicBezTo>
                  <a:cubicBezTo>
                    <a:pt x="2293043" y="27270"/>
                    <a:pt x="2299023" y="41708"/>
                    <a:pt x="2299023" y="56762"/>
                  </a:cubicBezTo>
                  <a:lnTo>
                    <a:pt x="2299023" y="122760"/>
                  </a:lnTo>
                  <a:cubicBezTo>
                    <a:pt x="2299023" y="137815"/>
                    <a:pt x="2293043" y="152252"/>
                    <a:pt x="2282398" y="162897"/>
                  </a:cubicBezTo>
                  <a:cubicBezTo>
                    <a:pt x="2271753" y="173542"/>
                    <a:pt x="2257315" y="179523"/>
                    <a:pt x="2242261" y="179523"/>
                  </a:cubicBezTo>
                  <a:lnTo>
                    <a:pt x="56762" y="179523"/>
                  </a:lnTo>
                  <a:cubicBezTo>
                    <a:pt x="41708" y="179523"/>
                    <a:pt x="27270" y="173542"/>
                    <a:pt x="16625" y="162897"/>
                  </a:cubicBezTo>
                  <a:cubicBezTo>
                    <a:pt x="5980" y="152252"/>
                    <a:pt x="0" y="137815"/>
                    <a:pt x="0" y="122760"/>
                  </a:cubicBezTo>
                  <a:lnTo>
                    <a:pt x="0" y="56762"/>
                  </a:lnTo>
                  <a:cubicBezTo>
                    <a:pt x="0" y="41708"/>
                    <a:pt x="5980" y="27270"/>
                    <a:pt x="16625" y="16625"/>
                  </a:cubicBezTo>
                  <a:cubicBezTo>
                    <a:pt x="27270" y="5980"/>
                    <a:pt x="41708" y="0"/>
                    <a:pt x="56762" y="0"/>
                  </a:cubicBezTo>
                  <a:close/>
                </a:path>
              </a:pathLst>
            </a:custGeom>
            <a:solidFill>
              <a:srgbClr val="000000">
                <a:alpha val="0"/>
              </a:srgbClr>
            </a:solidFill>
            <a:ln w="38100" cap="rnd">
              <a:solidFill>
                <a:srgbClr val="E5E1DA"/>
              </a:solidFill>
              <a:prstDash val="solid"/>
              <a:round/>
            </a:ln>
          </p:spPr>
          <p:txBody>
            <a:bodyPr/>
            <a:lstStyle/>
            <a:p>
              <a:endParaRPr lang="es-AR"/>
            </a:p>
          </p:txBody>
        </p:sp>
        <p:sp>
          <p:nvSpPr>
            <p:cNvPr id="4" name="TextBox 4"/>
            <p:cNvSpPr txBox="1"/>
            <p:nvPr/>
          </p:nvSpPr>
          <p:spPr>
            <a:xfrm>
              <a:off x="0" y="-38100"/>
              <a:ext cx="2299023" cy="217623"/>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8572729" y="1401616"/>
            <a:ext cx="457200" cy="460655"/>
          </a:xfrm>
          <a:custGeom>
            <a:avLst/>
            <a:gdLst/>
            <a:ahLst/>
            <a:cxnLst/>
            <a:rect l="l" t="t" r="r" b="b"/>
            <a:pathLst>
              <a:path w="457200" h="460655">
                <a:moveTo>
                  <a:pt x="0" y="0"/>
                </a:moveTo>
                <a:lnTo>
                  <a:pt x="457200" y="0"/>
                </a:lnTo>
                <a:lnTo>
                  <a:pt x="457200" y="460655"/>
                </a:lnTo>
                <a:lnTo>
                  <a:pt x="0" y="460655"/>
                </a:lnTo>
                <a:lnTo>
                  <a:pt x="0" y="0"/>
                </a:lnTo>
                <a:close/>
              </a:path>
            </a:pathLst>
          </a:custGeom>
          <a:blipFill>
            <a:blip r:embed="rId2"/>
            <a:stretch>
              <a:fillRect/>
            </a:stretch>
          </a:blipFill>
        </p:spPr>
        <p:txBody>
          <a:bodyPr/>
          <a:lstStyle/>
          <a:p>
            <a:endParaRPr lang="es-AR"/>
          </a:p>
        </p:txBody>
      </p:sp>
      <p:sp>
        <p:nvSpPr>
          <p:cNvPr id="6" name="Freeform 6"/>
          <p:cNvSpPr/>
          <p:nvPr/>
        </p:nvSpPr>
        <p:spPr>
          <a:xfrm>
            <a:off x="8567001" y="4525660"/>
            <a:ext cx="457200" cy="460655"/>
          </a:xfrm>
          <a:custGeom>
            <a:avLst/>
            <a:gdLst/>
            <a:ahLst/>
            <a:cxnLst/>
            <a:rect l="l" t="t" r="r" b="b"/>
            <a:pathLst>
              <a:path w="457200" h="460655">
                <a:moveTo>
                  <a:pt x="0" y="0"/>
                </a:moveTo>
                <a:lnTo>
                  <a:pt x="457200" y="0"/>
                </a:lnTo>
                <a:lnTo>
                  <a:pt x="457200" y="460655"/>
                </a:lnTo>
                <a:lnTo>
                  <a:pt x="0" y="460655"/>
                </a:lnTo>
                <a:lnTo>
                  <a:pt x="0" y="0"/>
                </a:lnTo>
                <a:close/>
              </a:path>
            </a:pathLst>
          </a:custGeom>
          <a:blipFill>
            <a:blip r:embed="rId2"/>
            <a:stretch>
              <a:fillRect/>
            </a:stretch>
          </a:blipFill>
        </p:spPr>
        <p:txBody>
          <a:bodyPr/>
          <a:lstStyle/>
          <a:p>
            <a:endParaRPr lang="es-AR"/>
          </a:p>
        </p:txBody>
      </p:sp>
      <p:sp>
        <p:nvSpPr>
          <p:cNvPr id="7" name="Freeform 7"/>
          <p:cNvSpPr/>
          <p:nvPr/>
        </p:nvSpPr>
        <p:spPr>
          <a:xfrm>
            <a:off x="8574588" y="7901225"/>
            <a:ext cx="457200" cy="460655"/>
          </a:xfrm>
          <a:custGeom>
            <a:avLst/>
            <a:gdLst/>
            <a:ahLst/>
            <a:cxnLst/>
            <a:rect l="l" t="t" r="r" b="b"/>
            <a:pathLst>
              <a:path w="457200" h="460655">
                <a:moveTo>
                  <a:pt x="0" y="0"/>
                </a:moveTo>
                <a:lnTo>
                  <a:pt x="457200" y="0"/>
                </a:lnTo>
                <a:lnTo>
                  <a:pt x="457200" y="460655"/>
                </a:lnTo>
                <a:lnTo>
                  <a:pt x="0" y="460655"/>
                </a:lnTo>
                <a:lnTo>
                  <a:pt x="0" y="0"/>
                </a:lnTo>
                <a:close/>
              </a:path>
            </a:pathLst>
          </a:custGeom>
          <a:blipFill>
            <a:blip r:embed="rId2"/>
            <a:stretch>
              <a:fillRect/>
            </a:stretch>
          </a:blipFill>
        </p:spPr>
        <p:txBody>
          <a:bodyPr/>
          <a:lstStyle/>
          <a:p>
            <a:endParaRPr lang="es-AR"/>
          </a:p>
        </p:txBody>
      </p:sp>
      <p:sp>
        <p:nvSpPr>
          <p:cNvPr id="9" name="Freeform 9"/>
          <p:cNvSpPr/>
          <p:nvPr/>
        </p:nvSpPr>
        <p:spPr>
          <a:xfrm rot="10435729">
            <a:off x="479049" y="-2168913"/>
            <a:ext cx="7951775" cy="8527373"/>
          </a:xfrm>
          <a:custGeom>
            <a:avLst/>
            <a:gdLst/>
            <a:ahLst/>
            <a:cxnLst/>
            <a:rect l="l" t="t" r="r" b="b"/>
            <a:pathLst>
              <a:path w="7951775" h="8527373">
                <a:moveTo>
                  <a:pt x="0" y="0"/>
                </a:moveTo>
                <a:lnTo>
                  <a:pt x="7951775" y="0"/>
                </a:lnTo>
                <a:lnTo>
                  <a:pt x="7951775" y="8527373"/>
                </a:lnTo>
                <a:lnTo>
                  <a:pt x="0" y="8527373"/>
                </a:lnTo>
                <a:lnTo>
                  <a:pt x="0" y="0"/>
                </a:lnTo>
                <a:close/>
              </a:path>
            </a:pathLst>
          </a:custGeom>
          <a:blipFill>
            <a:blip r:embed="rId3"/>
            <a:stretch>
              <a:fillRect/>
            </a:stretch>
          </a:blipFill>
        </p:spPr>
        <p:txBody>
          <a:bodyPr/>
          <a:lstStyle/>
          <a:p>
            <a:endParaRPr lang="es-AR" dirty="0"/>
          </a:p>
        </p:txBody>
      </p:sp>
      <p:sp>
        <p:nvSpPr>
          <p:cNvPr id="10" name="TextBox 10"/>
          <p:cNvSpPr txBox="1"/>
          <p:nvPr/>
        </p:nvSpPr>
        <p:spPr>
          <a:xfrm>
            <a:off x="9798106" y="1500498"/>
            <a:ext cx="6889694" cy="467757"/>
          </a:xfrm>
          <a:prstGeom prst="rect">
            <a:avLst/>
          </a:prstGeom>
        </p:spPr>
        <p:txBody>
          <a:bodyPr wrap="square" lIns="0" tIns="0" rIns="0" bIns="0" rtlCol="0" anchor="t">
            <a:spAutoFit/>
          </a:bodyPr>
          <a:lstStyle/>
          <a:p>
            <a:pPr algn="l">
              <a:lnSpc>
                <a:spcPts val="3500"/>
              </a:lnSpc>
              <a:spcBef>
                <a:spcPct val="0"/>
              </a:spcBef>
            </a:pPr>
            <a:r>
              <a:rPr lang="en-US" sz="4800" b="1" dirty="0" err="1">
                <a:solidFill>
                  <a:srgbClr val="FFD944"/>
                </a:solidFill>
                <a:latin typeface="Lato Bold"/>
                <a:ea typeface="Lato Bold"/>
                <a:cs typeface="Lato Bold"/>
                <a:sym typeface="Lato Bold"/>
              </a:rPr>
              <a:t>Listar</a:t>
            </a:r>
            <a:r>
              <a:rPr lang="en-US" sz="4800" b="1" dirty="0">
                <a:solidFill>
                  <a:srgbClr val="FFD944"/>
                </a:solidFill>
                <a:latin typeface="Lato Bold"/>
                <a:ea typeface="Lato Bold"/>
                <a:cs typeface="Lato Bold"/>
                <a:sym typeface="Lato Bold"/>
              </a:rPr>
              <a:t> Sitios </a:t>
            </a:r>
            <a:r>
              <a:rPr lang="en-US" sz="4800" b="1" dirty="0" err="1">
                <a:solidFill>
                  <a:srgbClr val="FFD944"/>
                </a:solidFill>
                <a:latin typeface="Lato Bold"/>
                <a:ea typeface="Lato Bold"/>
                <a:cs typeface="Lato Bold"/>
                <a:sym typeface="Lato Bold"/>
              </a:rPr>
              <a:t>Accesibles</a:t>
            </a:r>
            <a:endParaRPr lang="en-US" sz="4800" b="1" dirty="0">
              <a:solidFill>
                <a:srgbClr val="FFD944"/>
              </a:solidFill>
              <a:latin typeface="Lato Bold"/>
              <a:ea typeface="Lato Bold"/>
              <a:cs typeface="Lato Bold"/>
              <a:sym typeface="Lato Bold"/>
            </a:endParaRPr>
          </a:p>
        </p:txBody>
      </p:sp>
      <p:sp>
        <p:nvSpPr>
          <p:cNvPr id="11" name="TextBox 11"/>
          <p:cNvSpPr txBox="1"/>
          <p:nvPr/>
        </p:nvSpPr>
        <p:spPr>
          <a:xfrm>
            <a:off x="9798106" y="1631944"/>
            <a:ext cx="7461194" cy="336311"/>
          </a:xfrm>
          <a:prstGeom prst="rect">
            <a:avLst/>
          </a:prstGeom>
        </p:spPr>
        <p:txBody>
          <a:bodyPr lIns="0" tIns="0" rIns="0" bIns="0" rtlCol="0" anchor="t">
            <a:spAutoFit/>
          </a:bodyPr>
          <a:lstStyle/>
          <a:p>
            <a:pPr algn="l">
              <a:lnSpc>
                <a:spcPts val="2940"/>
              </a:lnSpc>
              <a:spcBef>
                <a:spcPct val="0"/>
              </a:spcBef>
            </a:pPr>
            <a:r>
              <a:rPr lang="en-US" sz="2100" dirty="0">
                <a:solidFill>
                  <a:srgbClr val="E5E1DA"/>
                </a:solidFill>
                <a:latin typeface="Lato"/>
                <a:ea typeface="Lato"/>
                <a:cs typeface="Lato"/>
                <a:sym typeface="Lato"/>
              </a:rPr>
              <a:t>.</a:t>
            </a:r>
          </a:p>
        </p:txBody>
      </p:sp>
      <p:sp>
        <p:nvSpPr>
          <p:cNvPr id="12" name="TextBox 12"/>
          <p:cNvSpPr txBox="1"/>
          <p:nvPr/>
        </p:nvSpPr>
        <p:spPr>
          <a:xfrm>
            <a:off x="1925120" y="1862271"/>
            <a:ext cx="5853180" cy="1696618"/>
          </a:xfrm>
          <a:prstGeom prst="rect">
            <a:avLst/>
          </a:prstGeom>
        </p:spPr>
        <p:txBody>
          <a:bodyPr lIns="0" tIns="0" rIns="0" bIns="0" rtlCol="0" anchor="t">
            <a:spAutoFit/>
          </a:bodyPr>
          <a:lstStyle/>
          <a:p>
            <a:pPr algn="just">
              <a:lnSpc>
                <a:spcPts val="6600"/>
              </a:lnSpc>
            </a:pPr>
            <a:r>
              <a:rPr lang="en-US" sz="6000" b="1" spc="600" dirty="0">
                <a:solidFill>
                  <a:srgbClr val="FBF9F1"/>
                </a:solidFill>
                <a:latin typeface="Poppins Bold"/>
                <a:ea typeface="Poppins Bold"/>
                <a:cs typeface="Poppins Bold"/>
                <a:sym typeface="Poppins Bold"/>
              </a:rPr>
              <a:t>SOLUCIÓN OFRECIDA</a:t>
            </a:r>
          </a:p>
        </p:txBody>
      </p:sp>
      <p:sp>
        <p:nvSpPr>
          <p:cNvPr id="13" name="TextBox 13"/>
          <p:cNvSpPr txBox="1"/>
          <p:nvPr/>
        </p:nvSpPr>
        <p:spPr>
          <a:xfrm>
            <a:off x="9817872" y="4608130"/>
            <a:ext cx="6584894" cy="467757"/>
          </a:xfrm>
          <a:prstGeom prst="rect">
            <a:avLst/>
          </a:prstGeom>
        </p:spPr>
        <p:txBody>
          <a:bodyPr wrap="square" lIns="0" tIns="0" rIns="0" bIns="0" rtlCol="0" anchor="t">
            <a:spAutoFit/>
          </a:bodyPr>
          <a:lstStyle/>
          <a:p>
            <a:pPr algn="l">
              <a:lnSpc>
                <a:spcPts val="3500"/>
              </a:lnSpc>
              <a:spcBef>
                <a:spcPct val="0"/>
              </a:spcBef>
            </a:pPr>
            <a:r>
              <a:rPr lang="en-US" sz="4800" b="1" dirty="0" err="1">
                <a:solidFill>
                  <a:srgbClr val="FFD944"/>
                </a:solidFill>
                <a:latin typeface="Lato Bold"/>
                <a:ea typeface="Lato Bold"/>
                <a:cs typeface="Lato Bold"/>
                <a:sym typeface="Lato Bold"/>
              </a:rPr>
              <a:t>Evaluar</a:t>
            </a:r>
            <a:r>
              <a:rPr lang="en-US" sz="4800" b="1" dirty="0">
                <a:solidFill>
                  <a:srgbClr val="FFD944"/>
                </a:solidFill>
                <a:latin typeface="Lato Bold"/>
                <a:ea typeface="Lato Bold"/>
                <a:cs typeface="Lato Bold"/>
                <a:sym typeface="Lato Bold"/>
              </a:rPr>
              <a:t> </a:t>
            </a:r>
            <a:r>
              <a:rPr lang="en-US" sz="4800" b="1" dirty="0" err="1">
                <a:solidFill>
                  <a:srgbClr val="FFD944"/>
                </a:solidFill>
                <a:latin typeface="Lato Bold"/>
                <a:ea typeface="Lato Bold"/>
                <a:cs typeface="Lato Bold"/>
                <a:sym typeface="Lato Bold"/>
              </a:rPr>
              <a:t>Accesibilidad</a:t>
            </a:r>
            <a:endParaRPr lang="en-US" sz="4800" b="1" dirty="0">
              <a:solidFill>
                <a:srgbClr val="FFD944"/>
              </a:solidFill>
              <a:latin typeface="Lato Bold"/>
              <a:ea typeface="Lato Bold"/>
              <a:cs typeface="Lato Bold"/>
              <a:sym typeface="Lato Bold"/>
            </a:endParaRPr>
          </a:p>
        </p:txBody>
      </p:sp>
      <p:sp>
        <p:nvSpPr>
          <p:cNvPr id="14" name="TextBox 14"/>
          <p:cNvSpPr txBox="1"/>
          <p:nvPr/>
        </p:nvSpPr>
        <p:spPr>
          <a:xfrm>
            <a:off x="9817872" y="4842009"/>
            <a:ext cx="7461194" cy="336311"/>
          </a:xfrm>
          <a:prstGeom prst="rect">
            <a:avLst/>
          </a:prstGeom>
        </p:spPr>
        <p:txBody>
          <a:bodyPr lIns="0" tIns="0" rIns="0" bIns="0" rtlCol="0" anchor="t">
            <a:spAutoFit/>
          </a:bodyPr>
          <a:lstStyle/>
          <a:p>
            <a:pPr algn="l">
              <a:lnSpc>
                <a:spcPts val="2940"/>
              </a:lnSpc>
              <a:spcBef>
                <a:spcPct val="0"/>
              </a:spcBef>
            </a:pPr>
            <a:r>
              <a:rPr lang="en-US" sz="2100" dirty="0">
                <a:solidFill>
                  <a:srgbClr val="E5E1DA"/>
                </a:solidFill>
                <a:latin typeface="Lato"/>
                <a:ea typeface="Lato"/>
                <a:cs typeface="Lato"/>
                <a:sym typeface="Lato"/>
              </a:rPr>
              <a:t>.</a:t>
            </a:r>
          </a:p>
        </p:txBody>
      </p:sp>
      <p:sp>
        <p:nvSpPr>
          <p:cNvPr id="15" name="TextBox 15"/>
          <p:cNvSpPr txBox="1"/>
          <p:nvPr/>
        </p:nvSpPr>
        <p:spPr>
          <a:xfrm>
            <a:off x="9817872" y="7680998"/>
            <a:ext cx="6889694" cy="1477328"/>
          </a:xfrm>
          <a:prstGeom prst="rect">
            <a:avLst/>
          </a:prstGeom>
        </p:spPr>
        <p:txBody>
          <a:bodyPr wrap="square" lIns="0" tIns="0" rIns="0" bIns="0" rtlCol="0" anchor="t">
            <a:spAutoFit/>
          </a:bodyPr>
          <a:lstStyle/>
          <a:p>
            <a:pPr algn="l">
              <a:spcBef>
                <a:spcPct val="0"/>
              </a:spcBef>
            </a:pPr>
            <a:r>
              <a:rPr lang="en-US" sz="4800" b="1" dirty="0">
                <a:solidFill>
                  <a:srgbClr val="FFD944"/>
                </a:solidFill>
                <a:latin typeface="Lato Bold"/>
                <a:ea typeface="Lato Bold"/>
                <a:cs typeface="Lato Bold"/>
                <a:sym typeface="Lato Bold"/>
              </a:rPr>
              <a:t>Crear </a:t>
            </a:r>
            <a:r>
              <a:rPr lang="en-US" sz="4800" b="1" dirty="0" err="1">
                <a:solidFill>
                  <a:srgbClr val="FFD944"/>
                </a:solidFill>
                <a:latin typeface="Lato Bold"/>
                <a:ea typeface="Lato Bold"/>
                <a:cs typeface="Lato Bold"/>
                <a:sym typeface="Lato Bold"/>
              </a:rPr>
              <a:t>una</a:t>
            </a:r>
            <a:r>
              <a:rPr lang="en-US" sz="4800" b="1" dirty="0">
                <a:solidFill>
                  <a:srgbClr val="FFD944"/>
                </a:solidFill>
                <a:latin typeface="Lato Bold"/>
                <a:ea typeface="Lato Bold"/>
                <a:cs typeface="Lato Bold"/>
                <a:sym typeface="Lato Bold"/>
              </a:rPr>
              <a:t> </a:t>
            </a:r>
            <a:r>
              <a:rPr lang="en-US" sz="4800" b="1" dirty="0" err="1">
                <a:solidFill>
                  <a:srgbClr val="FFD944"/>
                </a:solidFill>
                <a:latin typeface="Lato Bold"/>
                <a:ea typeface="Lato Bold"/>
                <a:cs typeface="Lato Bold"/>
                <a:sym typeface="Lato Bold"/>
              </a:rPr>
              <a:t>Comunidad</a:t>
            </a:r>
            <a:r>
              <a:rPr lang="en-US" sz="4800" b="1" dirty="0">
                <a:solidFill>
                  <a:srgbClr val="FFD944"/>
                </a:solidFill>
                <a:latin typeface="Lato Bold"/>
                <a:ea typeface="Lato Bold"/>
                <a:cs typeface="Lato Bold"/>
                <a:sym typeface="Lato Bold"/>
              </a:rPr>
              <a:t> </a:t>
            </a:r>
            <a:r>
              <a:rPr lang="en-US" sz="4800" b="1" dirty="0" err="1">
                <a:solidFill>
                  <a:srgbClr val="FFD944"/>
                </a:solidFill>
                <a:latin typeface="Lato Bold"/>
                <a:ea typeface="Lato Bold"/>
                <a:cs typeface="Lato Bold"/>
                <a:sym typeface="Lato Bold"/>
              </a:rPr>
              <a:t>Colaborativa</a:t>
            </a:r>
            <a:endParaRPr lang="en-US" sz="4800" b="1" dirty="0">
              <a:solidFill>
                <a:srgbClr val="FFD944"/>
              </a:solidFill>
              <a:latin typeface="Lato Bold"/>
              <a:ea typeface="Lato Bold"/>
              <a:cs typeface="Lato Bold"/>
              <a:sym typeface="Lato Bold"/>
            </a:endParaRPr>
          </a:p>
        </p:txBody>
      </p:sp>
      <p:sp>
        <p:nvSpPr>
          <p:cNvPr id="16" name="TextBox 16"/>
          <p:cNvSpPr txBox="1"/>
          <p:nvPr/>
        </p:nvSpPr>
        <p:spPr>
          <a:xfrm>
            <a:off x="9798106" y="8251507"/>
            <a:ext cx="7461194" cy="336311"/>
          </a:xfrm>
          <a:prstGeom prst="rect">
            <a:avLst/>
          </a:prstGeom>
        </p:spPr>
        <p:txBody>
          <a:bodyPr lIns="0" tIns="0" rIns="0" bIns="0" rtlCol="0" anchor="t">
            <a:spAutoFit/>
          </a:bodyPr>
          <a:lstStyle/>
          <a:p>
            <a:pPr algn="l">
              <a:lnSpc>
                <a:spcPts val="2940"/>
              </a:lnSpc>
              <a:spcBef>
                <a:spcPct val="0"/>
              </a:spcBef>
            </a:pPr>
            <a:r>
              <a:rPr lang="en-US" sz="2100" dirty="0">
                <a:solidFill>
                  <a:srgbClr val="E5E1DA"/>
                </a:solidFill>
                <a:latin typeface="Lato"/>
                <a:ea typeface="Lato"/>
                <a:cs typeface="Lato"/>
                <a:sym typeface="Lato"/>
              </a:rPr>
              <a:t>.</a:t>
            </a:r>
          </a:p>
        </p:txBody>
      </p:sp>
      <p:sp>
        <p:nvSpPr>
          <p:cNvPr id="18" name="CuadroTexto 17">
            <a:extLst>
              <a:ext uri="{FF2B5EF4-FFF2-40B4-BE49-F238E27FC236}">
                <a16:creationId xmlns:a16="http://schemas.microsoft.com/office/drawing/2014/main" id="{C0F6C5FD-E3F7-73AA-E897-274DC50B2231}"/>
              </a:ext>
            </a:extLst>
          </p:cNvPr>
          <p:cNvSpPr txBox="1"/>
          <p:nvPr/>
        </p:nvSpPr>
        <p:spPr>
          <a:xfrm>
            <a:off x="515052" y="6755052"/>
            <a:ext cx="7472301" cy="2310184"/>
          </a:xfrm>
          <a:prstGeom prst="rect">
            <a:avLst/>
          </a:prstGeom>
          <a:noFill/>
        </p:spPr>
        <p:txBody>
          <a:bodyPr wrap="square">
            <a:spAutoFit/>
          </a:bodyPr>
          <a:lstStyle/>
          <a:p>
            <a:pPr marL="0" marR="0" lvl="0" indent="0" algn="l" defTabSz="914400" rtl="0" eaLnBrk="1" fontAlgn="auto" latinLnBrk="0" hangingPunct="1">
              <a:lnSpc>
                <a:spcPts val="2940"/>
              </a:lnSpc>
              <a:spcBef>
                <a:spcPct val="0"/>
              </a:spcBef>
              <a:spcAft>
                <a:spcPts val="0"/>
              </a:spcAft>
              <a:buClrTx/>
              <a:buSzTx/>
              <a:buFontTx/>
              <a:buNone/>
              <a:tabLst/>
              <a:defRPr/>
            </a:pPr>
            <a:r>
              <a:rPr kumimoji="0" lang="en-US" sz="2400" b="0" i="0" u="none" strike="noStrike" kern="1200" cap="none" spc="0" normalizeH="0" baseline="0" noProof="0" dirty="0" err="1">
                <a:ln>
                  <a:noFill/>
                </a:ln>
                <a:solidFill>
                  <a:srgbClr val="E5E1DA"/>
                </a:solidFill>
                <a:effectLst/>
                <a:uLnTx/>
                <a:uFillTx/>
                <a:latin typeface="Open Sans" panose="020B0606030504020204" pitchFamily="34" charset="0"/>
                <a:ea typeface="Open Sans" panose="020B0606030504020204" pitchFamily="34" charset="0"/>
                <a:cs typeface="Open Sans" panose="020B0606030504020204" pitchFamily="34" charset="0"/>
                <a:sym typeface="Lato"/>
              </a:rPr>
              <a:t>Desde</a:t>
            </a:r>
            <a:r>
              <a:rPr kumimoji="0" lang="en-US" sz="2400" b="0" i="0" u="none" strike="noStrike" kern="1200" cap="none" spc="0" normalizeH="0" baseline="0" noProof="0" dirty="0">
                <a:ln>
                  <a:noFill/>
                </a:ln>
                <a:solidFill>
                  <a:srgbClr val="E5E1DA"/>
                </a:solidFill>
                <a:effectLst/>
                <a:uLnTx/>
                <a:uFillTx/>
                <a:latin typeface="Open Sans" panose="020B0606030504020204" pitchFamily="34" charset="0"/>
                <a:ea typeface="Open Sans" panose="020B0606030504020204" pitchFamily="34" charset="0"/>
                <a:cs typeface="Open Sans" panose="020B0606030504020204" pitchFamily="34" charset="0"/>
                <a:sym typeface="Lato"/>
              </a:rPr>
              <a:t> </a:t>
            </a:r>
            <a:r>
              <a:rPr kumimoji="0" lang="en-US" sz="2400" b="0" i="0" u="none" strike="noStrike" kern="1200" cap="none" spc="0" normalizeH="0" baseline="0" noProof="0" dirty="0" err="1">
                <a:ln>
                  <a:noFill/>
                </a:ln>
                <a:solidFill>
                  <a:srgbClr val="E5E1DA"/>
                </a:solidFill>
                <a:effectLst/>
                <a:uLnTx/>
                <a:uFillTx/>
                <a:latin typeface="Open Sans" panose="020B0606030504020204" pitchFamily="34" charset="0"/>
                <a:ea typeface="Open Sans" panose="020B0606030504020204" pitchFamily="34" charset="0"/>
                <a:cs typeface="Open Sans" panose="020B0606030504020204" pitchFamily="34" charset="0"/>
                <a:sym typeface="Lato"/>
              </a:rPr>
              <a:t>nuestra</a:t>
            </a:r>
            <a:r>
              <a:rPr kumimoji="0" lang="en-US" sz="2400" b="0" i="0" u="none" strike="noStrike" kern="1200" cap="none" spc="0" normalizeH="0" baseline="0" noProof="0" dirty="0">
                <a:ln>
                  <a:noFill/>
                </a:ln>
                <a:solidFill>
                  <a:srgbClr val="E5E1DA"/>
                </a:solidFill>
                <a:effectLst/>
                <a:uLnTx/>
                <a:uFillTx/>
                <a:latin typeface="Open Sans" panose="020B0606030504020204" pitchFamily="34" charset="0"/>
                <a:ea typeface="Open Sans" panose="020B0606030504020204" pitchFamily="34" charset="0"/>
                <a:cs typeface="Open Sans" panose="020B0606030504020204" pitchFamily="34" charset="0"/>
                <a:sym typeface="Lato"/>
              </a:rPr>
              <a:t> </a:t>
            </a:r>
            <a:r>
              <a:rPr kumimoji="0" lang="en-US" sz="2400" b="0" i="0" u="none" strike="noStrike" kern="1200" cap="none" spc="0" normalizeH="0" baseline="0" noProof="0" dirty="0" err="1">
                <a:ln>
                  <a:noFill/>
                </a:ln>
                <a:solidFill>
                  <a:srgbClr val="E5E1DA"/>
                </a:solidFill>
                <a:effectLst/>
                <a:uLnTx/>
                <a:uFillTx/>
                <a:latin typeface="Open Sans" panose="020B0606030504020204" pitchFamily="34" charset="0"/>
                <a:ea typeface="Open Sans" panose="020B0606030504020204" pitchFamily="34" charset="0"/>
                <a:cs typeface="Open Sans" panose="020B0606030504020204" pitchFamily="34" charset="0"/>
                <a:sym typeface="Lato"/>
              </a:rPr>
              <a:t>aplicación</a:t>
            </a:r>
            <a:r>
              <a:rPr kumimoji="0" lang="en-US" sz="2400" b="0" i="0" u="none" strike="noStrike" kern="1200" cap="none" spc="0" normalizeH="0" baseline="0" noProof="0" dirty="0">
                <a:ln>
                  <a:noFill/>
                </a:ln>
                <a:solidFill>
                  <a:srgbClr val="E5E1DA"/>
                </a:solidFill>
                <a:effectLst/>
                <a:uLnTx/>
                <a:uFillTx/>
                <a:latin typeface="Open Sans" panose="020B0606030504020204" pitchFamily="34" charset="0"/>
                <a:ea typeface="Open Sans" panose="020B0606030504020204" pitchFamily="34" charset="0"/>
                <a:cs typeface="Open Sans" panose="020B0606030504020204" pitchFamily="34" charset="0"/>
                <a:sym typeface="Lato"/>
              </a:rPr>
              <a:t> </a:t>
            </a:r>
            <a:r>
              <a:rPr kumimoji="0" lang="en-US" sz="2400" b="0" i="0" u="none" strike="noStrike" kern="1200" cap="none" spc="0" normalizeH="0" baseline="0" noProof="0" dirty="0" err="1">
                <a:ln>
                  <a:noFill/>
                </a:ln>
                <a:solidFill>
                  <a:srgbClr val="E5E1DA"/>
                </a:solidFill>
                <a:effectLst/>
                <a:uLnTx/>
                <a:uFillTx/>
                <a:latin typeface="Open Sans" panose="020B0606030504020204" pitchFamily="34" charset="0"/>
                <a:ea typeface="Open Sans" panose="020B0606030504020204" pitchFamily="34" charset="0"/>
                <a:cs typeface="Open Sans" panose="020B0606030504020204" pitchFamily="34" charset="0"/>
                <a:sym typeface="Lato"/>
              </a:rPr>
              <a:t>ofrecemos</a:t>
            </a:r>
            <a:r>
              <a:rPr kumimoji="0" lang="en-US" sz="2400" b="0" i="0" u="none" strike="noStrike" kern="1200" cap="none" spc="0" normalizeH="0" baseline="0" noProof="0" dirty="0">
                <a:ln>
                  <a:noFill/>
                </a:ln>
                <a:solidFill>
                  <a:srgbClr val="E5E1DA"/>
                </a:solidFill>
                <a:effectLst/>
                <a:uLnTx/>
                <a:uFillTx/>
                <a:latin typeface="Open Sans" panose="020B0606030504020204" pitchFamily="34" charset="0"/>
                <a:ea typeface="Open Sans" panose="020B0606030504020204" pitchFamily="34" charset="0"/>
                <a:cs typeface="Open Sans" panose="020B0606030504020204" pitchFamily="34" charset="0"/>
                <a:sym typeface="Lato"/>
              </a:rPr>
              <a:t> </a:t>
            </a:r>
            <a:r>
              <a:rPr kumimoji="0" lang="en-US" sz="2400" b="0" i="0" u="none" strike="noStrike" kern="1200" cap="none" spc="0" normalizeH="0" baseline="0" noProof="0" dirty="0" err="1">
                <a:ln>
                  <a:noFill/>
                </a:ln>
                <a:solidFill>
                  <a:srgbClr val="E5E1DA"/>
                </a:solidFill>
                <a:effectLst/>
                <a:uLnTx/>
                <a:uFillTx/>
                <a:latin typeface="Open Sans" panose="020B0606030504020204" pitchFamily="34" charset="0"/>
                <a:ea typeface="Open Sans" panose="020B0606030504020204" pitchFamily="34" charset="0"/>
                <a:cs typeface="Open Sans" panose="020B0606030504020204" pitchFamily="34" charset="0"/>
                <a:sym typeface="Lato"/>
              </a:rPr>
              <a:t>información</a:t>
            </a:r>
            <a:r>
              <a:rPr kumimoji="0" lang="en-US" sz="2400" b="0" i="0" u="none" strike="noStrike" kern="1200" cap="none" spc="0" normalizeH="0" baseline="0" noProof="0" dirty="0">
                <a:ln>
                  <a:noFill/>
                </a:ln>
                <a:solidFill>
                  <a:srgbClr val="E5E1DA"/>
                </a:solidFill>
                <a:effectLst/>
                <a:uLnTx/>
                <a:uFillTx/>
                <a:latin typeface="Open Sans" panose="020B0606030504020204" pitchFamily="34" charset="0"/>
                <a:ea typeface="Open Sans" panose="020B0606030504020204" pitchFamily="34" charset="0"/>
                <a:cs typeface="Open Sans" panose="020B0606030504020204" pitchFamily="34" charset="0"/>
                <a:sym typeface="Lato"/>
              </a:rPr>
              <a:t> </a:t>
            </a:r>
            <a:r>
              <a:rPr kumimoji="0" lang="en-US" sz="2400" b="0" i="0" u="none" strike="noStrike" kern="1200" cap="none" spc="0" normalizeH="0" baseline="0" noProof="0" dirty="0" err="1">
                <a:ln>
                  <a:noFill/>
                </a:ln>
                <a:solidFill>
                  <a:srgbClr val="E5E1DA"/>
                </a:solidFill>
                <a:effectLst/>
                <a:uLnTx/>
                <a:uFillTx/>
                <a:latin typeface="Open Sans" panose="020B0606030504020204" pitchFamily="34" charset="0"/>
                <a:ea typeface="Open Sans" panose="020B0606030504020204" pitchFamily="34" charset="0"/>
                <a:cs typeface="Open Sans" panose="020B0606030504020204" pitchFamily="34" charset="0"/>
                <a:sym typeface="Lato"/>
              </a:rPr>
              <a:t>respecto</a:t>
            </a:r>
            <a:r>
              <a:rPr kumimoji="0" lang="en-US" sz="2400" b="0" i="0" u="none" strike="noStrike" kern="1200" cap="none" spc="0" normalizeH="0" baseline="0" noProof="0" dirty="0">
                <a:ln>
                  <a:noFill/>
                </a:ln>
                <a:solidFill>
                  <a:srgbClr val="E5E1DA"/>
                </a:solidFill>
                <a:effectLst/>
                <a:uLnTx/>
                <a:uFillTx/>
                <a:latin typeface="Open Sans" panose="020B0606030504020204" pitchFamily="34" charset="0"/>
                <a:ea typeface="Open Sans" panose="020B0606030504020204" pitchFamily="34" charset="0"/>
                <a:cs typeface="Open Sans" panose="020B0606030504020204" pitchFamily="34" charset="0"/>
                <a:sym typeface="Lato"/>
              </a:rPr>
              <a:t> de </a:t>
            </a:r>
            <a:r>
              <a:rPr kumimoji="0" lang="en-US" sz="2400" b="0" i="0" u="none" strike="noStrike" kern="1200" cap="none" spc="0" normalizeH="0" baseline="0" noProof="0" dirty="0" err="1">
                <a:ln>
                  <a:noFill/>
                </a:ln>
                <a:solidFill>
                  <a:srgbClr val="E5E1DA"/>
                </a:solidFill>
                <a:effectLst/>
                <a:uLnTx/>
                <a:uFillTx/>
                <a:latin typeface="Open Sans" panose="020B0606030504020204" pitchFamily="34" charset="0"/>
                <a:ea typeface="Open Sans" panose="020B0606030504020204" pitchFamily="34" charset="0"/>
                <a:cs typeface="Open Sans" panose="020B0606030504020204" pitchFamily="34" charset="0"/>
                <a:sym typeface="Lato"/>
              </a:rPr>
              <a:t>medios</a:t>
            </a:r>
            <a:r>
              <a:rPr kumimoji="0" lang="en-US" sz="2400" b="0" i="0" u="none" strike="noStrike" kern="1200" cap="none" spc="0" normalizeH="0" baseline="0" noProof="0" dirty="0">
                <a:ln>
                  <a:noFill/>
                </a:ln>
                <a:solidFill>
                  <a:srgbClr val="E5E1DA"/>
                </a:solidFill>
                <a:effectLst/>
                <a:uLnTx/>
                <a:uFillTx/>
                <a:latin typeface="Open Sans" panose="020B0606030504020204" pitchFamily="34" charset="0"/>
                <a:ea typeface="Open Sans" panose="020B0606030504020204" pitchFamily="34" charset="0"/>
                <a:cs typeface="Open Sans" panose="020B0606030504020204" pitchFamily="34" charset="0"/>
                <a:sym typeface="Lato"/>
              </a:rPr>
              <a:t> de </a:t>
            </a:r>
            <a:r>
              <a:rPr kumimoji="0" lang="en-US" sz="2400" b="0" i="0" u="none" strike="noStrike" kern="1200" cap="none" spc="0" normalizeH="0" baseline="0" noProof="0" dirty="0" err="1">
                <a:ln>
                  <a:noFill/>
                </a:ln>
                <a:solidFill>
                  <a:srgbClr val="E5E1DA"/>
                </a:solidFill>
                <a:effectLst/>
                <a:uLnTx/>
                <a:uFillTx/>
                <a:latin typeface="Open Sans" panose="020B0606030504020204" pitchFamily="34" charset="0"/>
                <a:ea typeface="Open Sans" panose="020B0606030504020204" pitchFamily="34" charset="0"/>
                <a:cs typeface="Open Sans" panose="020B0606030504020204" pitchFamily="34" charset="0"/>
                <a:sym typeface="Lato"/>
              </a:rPr>
              <a:t>transporte</a:t>
            </a:r>
            <a:r>
              <a:rPr kumimoji="0" lang="en-US" sz="2400" b="0" i="0" u="none" strike="noStrike" kern="1200" cap="none" spc="0" normalizeH="0" baseline="0" noProof="0" dirty="0">
                <a:ln>
                  <a:noFill/>
                </a:ln>
                <a:solidFill>
                  <a:srgbClr val="E5E1DA"/>
                </a:solidFill>
                <a:effectLst/>
                <a:uLnTx/>
                <a:uFillTx/>
                <a:latin typeface="Open Sans" panose="020B0606030504020204" pitchFamily="34" charset="0"/>
                <a:ea typeface="Open Sans" panose="020B0606030504020204" pitchFamily="34" charset="0"/>
                <a:cs typeface="Open Sans" panose="020B0606030504020204" pitchFamily="34" charset="0"/>
                <a:sym typeface="Lato"/>
              </a:rPr>
              <a:t>, </a:t>
            </a:r>
            <a:r>
              <a:rPr kumimoji="0" lang="en-US" sz="2400" b="0" i="0" u="none" strike="noStrike" kern="1200" cap="none" spc="0" normalizeH="0" baseline="0" noProof="0" dirty="0" err="1">
                <a:ln>
                  <a:noFill/>
                </a:ln>
                <a:solidFill>
                  <a:srgbClr val="E5E1DA"/>
                </a:solidFill>
                <a:effectLst/>
                <a:uLnTx/>
                <a:uFillTx/>
                <a:latin typeface="Open Sans" panose="020B0606030504020204" pitchFamily="34" charset="0"/>
                <a:ea typeface="Open Sans" panose="020B0606030504020204" pitchFamily="34" charset="0"/>
                <a:cs typeface="Open Sans" panose="020B0606030504020204" pitchFamily="34" charset="0"/>
                <a:sym typeface="Lato"/>
              </a:rPr>
              <a:t>lugares</a:t>
            </a:r>
            <a:r>
              <a:rPr kumimoji="0" lang="en-US" sz="2400" b="0" i="0" u="none" strike="noStrike" kern="1200" cap="none" spc="0" normalizeH="0" baseline="0" noProof="0" dirty="0">
                <a:ln>
                  <a:noFill/>
                </a:ln>
                <a:solidFill>
                  <a:srgbClr val="E5E1DA"/>
                </a:solidFill>
                <a:effectLst/>
                <a:uLnTx/>
                <a:uFillTx/>
                <a:latin typeface="Open Sans" panose="020B0606030504020204" pitchFamily="34" charset="0"/>
                <a:ea typeface="Open Sans" panose="020B0606030504020204" pitchFamily="34" charset="0"/>
                <a:cs typeface="Open Sans" panose="020B0606030504020204" pitchFamily="34" charset="0"/>
                <a:sym typeface="Lato"/>
              </a:rPr>
              <a:t>: </a:t>
            </a:r>
            <a:r>
              <a:rPr kumimoji="0" lang="en-US" sz="2400" b="0" i="0" u="none" strike="noStrike" kern="1200" cap="none" spc="0" normalizeH="0" baseline="0" noProof="0" dirty="0" err="1">
                <a:ln>
                  <a:noFill/>
                </a:ln>
                <a:solidFill>
                  <a:srgbClr val="E5E1DA"/>
                </a:solidFill>
                <a:effectLst/>
                <a:uLnTx/>
                <a:uFillTx/>
                <a:latin typeface="Open Sans" panose="020B0606030504020204" pitchFamily="34" charset="0"/>
                <a:ea typeface="Open Sans" panose="020B0606030504020204" pitchFamily="34" charset="0"/>
                <a:cs typeface="Open Sans" panose="020B0606030504020204" pitchFamily="34" charset="0"/>
                <a:sym typeface="Lato"/>
              </a:rPr>
              <a:t>restaurantes</a:t>
            </a:r>
            <a:r>
              <a:rPr kumimoji="0" lang="en-US" sz="2400" b="0" i="0" u="none" strike="noStrike" kern="1200" cap="none" spc="0" normalizeH="0" baseline="0" noProof="0" dirty="0">
                <a:ln>
                  <a:noFill/>
                </a:ln>
                <a:solidFill>
                  <a:srgbClr val="E5E1DA"/>
                </a:solidFill>
                <a:effectLst/>
                <a:uLnTx/>
                <a:uFillTx/>
                <a:latin typeface="Open Sans" panose="020B0606030504020204" pitchFamily="34" charset="0"/>
                <a:ea typeface="Open Sans" panose="020B0606030504020204" pitchFamily="34" charset="0"/>
                <a:cs typeface="Open Sans" panose="020B0606030504020204" pitchFamily="34" charset="0"/>
                <a:sym typeface="Lato"/>
              </a:rPr>
              <a:t>, cafés, cines, </a:t>
            </a:r>
            <a:r>
              <a:rPr kumimoji="0" lang="en-US" sz="2400" b="0" i="0" u="none" strike="noStrike" kern="1200" cap="none" spc="0" normalizeH="0" baseline="0" noProof="0" dirty="0" err="1">
                <a:ln>
                  <a:noFill/>
                </a:ln>
                <a:solidFill>
                  <a:srgbClr val="E5E1DA"/>
                </a:solidFill>
                <a:effectLst/>
                <a:uLnTx/>
                <a:uFillTx/>
                <a:latin typeface="Open Sans" panose="020B0606030504020204" pitchFamily="34" charset="0"/>
                <a:ea typeface="Open Sans" panose="020B0606030504020204" pitchFamily="34" charset="0"/>
                <a:cs typeface="Open Sans" panose="020B0606030504020204" pitchFamily="34" charset="0"/>
                <a:sym typeface="Lato"/>
              </a:rPr>
              <a:t>teatros</a:t>
            </a:r>
            <a:r>
              <a:rPr kumimoji="0" lang="en-US" sz="2400" b="0" i="0" u="none" strike="noStrike" kern="1200" cap="none" spc="0" normalizeH="0" baseline="0" noProof="0" dirty="0">
                <a:ln>
                  <a:noFill/>
                </a:ln>
                <a:solidFill>
                  <a:srgbClr val="E5E1DA"/>
                </a:solidFill>
                <a:effectLst/>
                <a:uLnTx/>
                <a:uFillTx/>
                <a:latin typeface="Open Sans" panose="020B0606030504020204" pitchFamily="34" charset="0"/>
                <a:ea typeface="Open Sans" panose="020B0606030504020204" pitchFamily="34" charset="0"/>
                <a:cs typeface="Open Sans" panose="020B0606030504020204" pitchFamily="34" charset="0"/>
                <a:sym typeface="Lato"/>
              </a:rPr>
              <a:t>, </a:t>
            </a:r>
            <a:r>
              <a:rPr kumimoji="0" lang="en-US" sz="2400" b="0" i="0" u="none" strike="noStrike" kern="1200" cap="none" spc="0" normalizeH="0" baseline="0" noProof="0" dirty="0" err="1">
                <a:ln>
                  <a:noFill/>
                </a:ln>
                <a:solidFill>
                  <a:srgbClr val="E5E1DA"/>
                </a:solidFill>
                <a:effectLst/>
                <a:uLnTx/>
                <a:uFillTx/>
                <a:latin typeface="Open Sans" panose="020B0606030504020204" pitchFamily="34" charset="0"/>
                <a:ea typeface="Open Sans" panose="020B0606030504020204" pitchFamily="34" charset="0"/>
                <a:cs typeface="Open Sans" panose="020B0606030504020204" pitchFamily="34" charset="0"/>
                <a:sym typeface="Lato"/>
              </a:rPr>
              <a:t>museos</a:t>
            </a:r>
            <a:r>
              <a:rPr kumimoji="0" lang="en-US" sz="2400" b="0" i="0" u="none" strike="noStrike" kern="1200" cap="none" spc="0" normalizeH="0" baseline="0" noProof="0" dirty="0">
                <a:ln>
                  <a:noFill/>
                </a:ln>
                <a:solidFill>
                  <a:srgbClr val="E5E1DA"/>
                </a:solidFill>
                <a:effectLst/>
                <a:uLnTx/>
                <a:uFillTx/>
                <a:latin typeface="Open Sans" panose="020B0606030504020204" pitchFamily="34" charset="0"/>
                <a:ea typeface="Open Sans" panose="020B0606030504020204" pitchFamily="34" charset="0"/>
                <a:cs typeface="Open Sans" panose="020B0606030504020204" pitchFamily="34" charset="0"/>
                <a:sym typeface="Lato"/>
              </a:rPr>
              <a:t>, </a:t>
            </a:r>
            <a:r>
              <a:rPr kumimoji="0" lang="en-US" sz="2400" b="0" i="0" u="none" strike="noStrike" kern="1200" cap="none" spc="0" normalizeH="0" baseline="0" noProof="0" dirty="0" err="1">
                <a:ln>
                  <a:noFill/>
                </a:ln>
                <a:solidFill>
                  <a:srgbClr val="E5E1DA"/>
                </a:solidFill>
                <a:effectLst/>
                <a:uLnTx/>
                <a:uFillTx/>
                <a:latin typeface="Open Sans" panose="020B0606030504020204" pitchFamily="34" charset="0"/>
                <a:ea typeface="Open Sans" panose="020B0606030504020204" pitchFamily="34" charset="0"/>
                <a:cs typeface="Open Sans" panose="020B0606030504020204" pitchFamily="34" charset="0"/>
                <a:sym typeface="Lato"/>
              </a:rPr>
              <a:t>hoteles</a:t>
            </a:r>
            <a:r>
              <a:rPr kumimoji="0" lang="en-US" sz="2400" b="0" i="0" u="none" strike="noStrike" kern="1200" cap="none" spc="0" normalizeH="0" baseline="0" noProof="0" dirty="0">
                <a:ln>
                  <a:noFill/>
                </a:ln>
                <a:solidFill>
                  <a:srgbClr val="E5E1DA"/>
                </a:solidFill>
                <a:effectLst/>
                <a:uLnTx/>
                <a:uFillTx/>
                <a:latin typeface="Open Sans" panose="020B0606030504020204" pitchFamily="34" charset="0"/>
                <a:ea typeface="Open Sans" panose="020B0606030504020204" pitchFamily="34" charset="0"/>
                <a:cs typeface="Open Sans" panose="020B0606030504020204" pitchFamily="34" charset="0"/>
                <a:sym typeface="Lato"/>
              </a:rPr>
              <a:t>, </a:t>
            </a:r>
            <a:r>
              <a:rPr kumimoji="0" lang="en-US" sz="2400" b="0" i="0" u="none" strike="noStrike" kern="1200" cap="none" spc="0" normalizeH="0" baseline="0" noProof="0" dirty="0" err="1">
                <a:ln>
                  <a:noFill/>
                </a:ln>
                <a:solidFill>
                  <a:srgbClr val="E5E1DA"/>
                </a:solidFill>
                <a:effectLst/>
                <a:uLnTx/>
                <a:uFillTx/>
                <a:latin typeface="Open Sans" panose="020B0606030504020204" pitchFamily="34" charset="0"/>
                <a:ea typeface="Open Sans" panose="020B0606030504020204" pitchFamily="34" charset="0"/>
                <a:cs typeface="Open Sans" panose="020B0606030504020204" pitchFamily="34" charset="0"/>
                <a:sym typeface="Lato"/>
              </a:rPr>
              <a:t>centros</a:t>
            </a:r>
            <a:r>
              <a:rPr kumimoji="0" lang="en-US" sz="2400" b="0" i="0" u="none" strike="noStrike" kern="1200" cap="none" spc="0" normalizeH="0" baseline="0" noProof="0" dirty="0">
                <a:ln>
                  <a:noFill/>
                </a:ln>
                <a:solidFill>
                  <a:srgbClr val="E5E1DA"/>
                </a:solidFill>
                <a:effectLst/>
                <a:uLnTx/>
                <a:uFillTx/>
                <a:latin typeface="Open Sans" panose="020B0606030504020204" pitchFamily="34" charset="0"/>
                <a:ea typeface="Open Sans" panose="020B0606030504020204" pitchFamily="34" charset="0"/>
                <a:cs typeface="Open Sans" panose="020B0606030504020204" pitchFamily="34" charset="0"/>
                <a:sym typeface="Lato"/>
              </a:rPr>
              <a:t> de </a:t>
            </a:r>
            <a:r>
              <a:rPr kumimoji="0" lang="en-US" sz="2400" b="0" i="0" u="none" strike="noStrike" kern="1200" cap="none" spc="0" normalizeH="0" baseline="0" noProof="0" dirty="0" err="1">
                <a:ln>
                  <a:noFill/>
                </a:ln>
                <a:solidFill>
                  <a:srgbClr val="E5E1DA"/>
                </a:solidFill>
                <a:effectLst/>
                <a:uLnTx/>
                <a:uFillTx/>
                <a:latin typeface="Open Sans" panose="020B0606030504020204" pitchFamily="34" charset="0"/>
                <a:ea typeface="Open Sans" panose="020B0606030504020204" pitchFamily="34" charset="0"/>
                <a:cs typeface="Open Sans" panose="020B0606030504020204" pitchFamily="34" charset="0"/>
                <a:sym typeface="Lato"/>
              </a:rPr>
              <a:t>atención</a:t>
            </a:r>
            <a:r>
              <a:rPr kumimoji="0" lang="en-US" sz="2400" b="0" i="0" u="none" strike="noStrike" kern="1200" cap="none" spc="0" normalizeH="0" baseline="0" noProof="0" dirty="0">
                <a:ln>
                  <a:noFill/>
                </a:ln>
                <a:solidFill>
                  <a:srgbClr val="E5E1DA"/>
                </a:solidFill>
                <a:effectLst/>
                <a:uLnTx/>
                <a:uFillTx/>
                <a:latin typeface="Open Sans" panose="020B0606030504020204" pitchFamily="34" charset="0"/>
                <a:ea typeface="Open Sans" panose="020B0606030504020204" pitchFamily="34" charset="0"/>
                <a:cs typeface="Open Sans" panose="020B0606030504020204" pitchFamily="34" charset="0"/>
                <a:sym typeface="Lato"/>
              </a:rPr>
              <a:t> </a:t>
            </a:r>
            <a:r>
              <a:rPr kumimoji="0" lang="en-US" sz="2400" b="0" i="0" u="none" strike="noStrike" kern="1200" cap="none" spc="0" normalizeH="0" baseline="0" noProof="0" dirty="0" err="1">
                <a:ln>
                  <a:noFill/>
                </a:ln>
                <a:solidFill>
                  <a:srgbClr val="E5E1DA"/>
                </a:solidFill>
                <a:effectLst/>
                <a:uLnTx/>
                <a:uFillTx/>
                <a:latin typeface="Open Sans" panose="020B0606030504020204" pitchFamily="34" charset="0"/>
                <a:ea typeface="Open Sans" panose="020B0606030504020204" pitchFamily="34" charset="0"/>
                <a:cs typeface="Open Sans" panose="020B0606030504020204" pitchFamily="34" charset="0"/>
                <a:sym typeface="Lato"/>
              </a:rPr>
              <a:t>médica</a:t>
            </a:r>
            <a:r>
              <a:rPr kumimoji="0" lang="en-US" sz="2400" b="0" i="0" u="none" strike="noStrike" kern="1200" cap="none" spc="0" normalizeH="0" baseline="0" noProof="0" dirty="0">
                <a:ln>
                  <a:noFill/>
                </a:ln>
                <a:solidFill>
                  <a:srgbClr val="E5E1DA"/>
                </a:solidFill>
                <a:effectLst/>
                <a:uLnTx/>
                <a:uFillTx/>
                <a:latin typeface="Open Sans" panose="020B0606030504020204" pitchFamily="34" charset="0"/>
                <a:ea typeface="Open Sans" panose="020B0606030504020204" pitchFamily="34" charset="0"/>
                <a:cs typeface="Open Sans" panose="020B0606030504020204" pitchFamily="34" charset="0"/>
                <a:sym typeface="Lato"/>
              </a:rPr>
              <a:t>, etc. </a:t>
            </a:r>
            <a:r>
              <a:rPr kumimoji="0" lang="en-US" sz="2400" b="0" i="0" u="none" strike="noStrike" kern="1200" cap="none" spc="0" normalizeH="0" baseline="0" noProof="0" dirty="0" err="1">
                <a:ln>
                  <a:noFill/>
                </a:ln>
                <a:solidFill>
                  <a:srgbClr val="E5E1DA"/>
                </a:solidFill>
                <a:effectLst/>
                <a:uLnTx/>
                <a:uFillTx/>
                <a:latin typeface="Open Sans" panose="020B0606030504020204" pitchFamily="34" charset="0"/>
                <a:ea typeface="Open Sans" panose="020B0606030504020204" pitchFamily="34" charset="0"/>
                <a:cs typeface="Open Sans" panose="020B0606030504020204" pitchFamily="34" charset="0"/>
                <a:sym typeface="Lato"/>
              </a:rPr>
              <a:t>Podrán</a:t>
            </a:r>
            <a:r>
              <a:rPr kumimoji="0" lang="en-US" sz="2400" b="0" i="0" u="none" strike="noStrike" kern="1200" cap="none" spc="0" normalizeH="0" baseline="0" noProof="0" dirty="0">
                <a:ln>
                  <a:noFill/>
                </a:ln>
                <a:solidFill>
                  <a:srgbClr val="E5E1DA"/>
                </a:solidFill>
                <a:effectLst/>
                <a:uLnTx/>
                <a:uFillTx/>
                <a:latin typeface="Open Sans" panose="020B0606030504020204" pitchFamily="34" charset="0"/>
                <a:ea typeface="Open Sans" panose="020B0606030504020204" pitchFamily="34" charset="0"/>
                <a:cs typeface="Open Sans" panose="020B0606030504020204" pitchFamily="34" charset="0"/>
                <a:sym typeface="Lato"/>
              </a:rPr>
              <a:t> </a:t>
            </a:r>
            <a:r>
              <a:rPr kumimoji="0" lang="en-US" sz="2400" b="0" i="0" u="none" strike="noStrike" kern="1200" cap="none" spc="0" normalizeH="0" baseline="0" noProof="0" dirty="0" err="1">
                <a:ln>
                  <a:noFill/>
                </a:ln>
                <a:solidFill>
                  <a:srgbClr val="E5E1DA"/>
                </a:solidFill>
                <a:effectLst/>
                <a:uLnTx/>
                <a:uFillTx/>
                <a:latin typeface="Open Sans" panose="020B0606030504020204" pitchFamily="34" charset="0"/>
                <a:ea typeface="Open Sans" panose="020B0606030504020204" pitchFamily="34" charset="0"/>
                <a:cs typeface="Open Sans" panose="020B0606030504020204" pitchFamily="34" charset="0"/>
                <a:sym typeface="Lato"/>
              </a:rPr>
              <a:t>consultar</a:t>
            </a:r>
            <a:r>
              <a:rPr kumimoji="0" lang="en-US" sz="2400" b="0" i="0" u="none" strike="noStrike" kern="1200" cap="none" spc="0" normalizeH="0" baseline="0" noProof="0" dirty="0">
                <a:ln>
                  <a:noFill/>
                </a:ln>
                <a:solidFill>
                  <a:srgbClr val="E5E1DA"/>
                </a:solidFill>
                <a:effectLst/>
                <a:uLnTx/>
                <a:uFillTx/>
                <a:latin typeface="Open Sans" panose="020B0606030504020204" pitchFamily="34" charset="0"/>
                <a:ea typeface="Open Sans" panose="020B0606030504020204" pitchFamily="34" charset="0"/>
                <a:cs typeface="Open Sans" panose="020B0606030504020204" pitchFamily="34" charset="0"/>
                <a:sym typeface="Lato"/>
              </a:rPr>
              <a:t> antes de </a:t>
            </a:r>
            <a:r>
              <a:rPr kumimoji="0" lang="en-US" sz="2400" b="0" i="0" u="none" strike="noStrike" kern="1200" cap="none" spc="0" normalizeH="0" baseline="0" noProof="0" dirty="0" err="1">
                <a:ln>
                  <a:noFill/>
                </a:ln>
                <a:solidFill>
                  <a:srgbClr val="E5E1DA"/>
                </a:solidFill>
                <a:effectLst/>
                <a:uLnTx/>
                <a:uFillTx/>
                <a:latin typeface="Open Sans" panose="020B0606030504020204" pitchFamily="34" charset="0"/>
                <a:ea typeface="Open Sans" panose="020B0606030504020204" pitchFamily="34" charset="0"/>
                <a:cs typeface="Open Sans" panose="020B0606030504020204" pitchFamily="34" charset="0"/>
                <a:sym typeface="Lato"/>
              </a:rPr>
              <a:t>dirigirse</a:t>
            </a:r>
            <a:r>
              <a:rPr kumimoji="0" lang="en-US" sz="2400" b="0" i="0" u="none" strike="noStrike" kern="1200" cap="none" spc="0" normalizeH="0" baseline="0" noProof="0" dirty="0">
                <a:ln>
                  <a:noFill/>
                </a:ln>
                <a:solidFill>
                  <a:srgbClr val="E5E1DA"/>
                </a:solidFill>
                <a:effectLst/>
                <a:uLnTx/>
                <a:uFillTx/>
                <a:latin typeface="Open Sans" panose="020B0606030504020204" pitchFamily="34" charset="0"/>
                <a:ea typeface="Open Sans" panose="020B0606030504020204" pitchFamily="34" charset="0"/>
                <a:cs typeface="Open Sans" panose="020B0606030504020204" pitchFamily="34" charset="0"/>
                <a:sym typeface="Lato"/>
              </a:rPr>
              <a:t> a un sitio </a:t>
            </a:r>
            <a:r>
              <a:rPr kumimoji="0" lang="en-US" sz="2400" b="0" i="0" u="none" strike="noStrike" kern="1200" cap="none" spc="0" normalizeH="0" baseline="0" noProof="0" dirty="0" err="1">
                <a:ln>
                  <a:noFill/>
                </a:ln>
                <a:solidFill>
                  <a:srgbClr val="E5E1DA"/>
                </a:solidFill>
                <a:effectLst/>
                <a:uLnTx/>
                <a:uFillTx/>
                <a:latin typeface="Open Sans" panose="020B0606030504020204" pitchFamily="34" charset="0"/>
                <a:ea typeface="Open Sans" panose="020B0606030504020204" pitchFamily="34" charset="0"/>
                <a:cs typeface="Open Sans" panose="020B0606030504020204" pitchFamily="34" charset="0"/>
                <a:sym typeface="Lato"/>
              </a:rPr>
              <a:t>si</a:t>
            </a:r>
            <a:r>
              <a:rPr kumimoji="0" lang="en-US" sz="2400" b="0" i="0" u="none" strike="noStrike" kern="1200" cap="none" spc="0" normalizeH="0" baseline="0" noProof="0" dirty="0">
                <a:ln>
                  <a:noFill/>
                </a:ln>
                <a:solidFill>
                  <a:srgbClr val="E5E1DA"/>
                </a:solidFill>
                <a:effectLst/>
                <a:uLnTx/>
                <a:uFillTx/>
                <a:latin typeface="Open Sans" panose="020B0606030504020204" pitchFamily="34" charset="0"/>
                <a:ea typeface="Open Sans" panose="020B0606030504020204" pitchFamily="34" charset="0"/>
                <a:cs typeface="Open Sans" panose="020B0606030504020204" pitchFamily="34" charset="0"/>
                <a:sym typeface="Lato"/>
              </a:rPr>
              <a:t> </a:t>
            </a:r>
            <a:r>
              <a:rPr kumimoji="0" lang="en-US" sz="2400" b="0" i="0" u="none" strike="noStrike" kern="1200" cap="none" spc="0" normalizeH="0" baseline="0" noProof="0" dirty="0" err="1">
                <a:ln>
                  <a:noFill/>
                </a:ln>
                <a:solidFill>
                  <a:srgbClr val="E5E1DA"/>
                </a:solidFill>
                <a:effectLst/>
                <a:uLnTx/>
                <a:uFillTx/>
                <a:latin typeface="Open Sans" panose="020B0606030504020204" pitchFamily="34" charset="0"/>
                <a:ea typeface="Open Sans" panose="020B0606030504020204" pitchFamily="34" charset="0"/>
                <a:cs typeface="Open Sans" panose="020B0606030504020204" pitchFamily="34" charset="0"/>
                <a:sym typeface="Lato"/>
              </a:rPr>
              <a:t>éste</a:t>
            </a:r>
            <a:r>
              <a:rPr kumimoji="0" lang="en-US" sz="2400" b="0" i="0" u="none" strike="noStrike" kern="1200" cap="none" spc="0" normalizeH="0" baseline="0" noProof="0" dirty="0">
                <a:ln>
                  <a:noFill/>
                </a:ln>
                <a:solidFill>
                  <a:srgbClr val="E5E1DA"/>
                </a:solidFill>
                <a:effectLst/>
                <a:uLnTx/>
                <a:uFillTx/>
                <a:latin typeface="Open Sans" panose="020B0606030504020204" pitchFamily="34" charset="0"/>
                <a:ea typeface="Open Sans" panose="020B0606030504020204" pitchFamily="34" charset="0"/>
                <a:cs typeface="Open Sans" panose="020B0606030504020204" pitchFamily="34" charset="0"/>
                <a:sym typeface="Lato"/>
              </a:rPr>
              <a:t> es o no accessible. </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a:extLst>
            <a:ext uri="{FF2B5EF4-FFF2-40B4-BE49-F238E27FC236}">
              <a16:creationId xmlns:a16="http://schemas.microsoft.com/office/drawing/2014/main" id="{B37A0D62-CFE8-983A-86A9-FB0F62279EDF}"/>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5BA946F3-4554-259D-D48E-C93FE6C7DE8A}"/>
              </a:ext>
            </a:extLst>
          </p:cNvPr>
          <p:cNvSpPr/>
          <p:nvPr/>
        </p:nvSpPr>
        <p:spPr>
          <a:xfrm rot="-10800000">
            <a:off x="-6844491" y="-3015084"/>
            <a:ext cx="9744477" cy="7040385"/>
          </a:xfrm>
          <a:custGeom>
            <a:avLst/>
            <a:gdLst/>
            <a:ahLst/>
            <a:cxnLst/>
            <a:rect l="l" t="t" r="r" b="b"/>
            <a:pathLst>
              <a:path w="9744477" h="7040385">
                <a:moveTo>
                  <a:pt x="0" y="0"/>
                </a:moveTo>
                <a:lnTo>
                  <a:pt x="9744477" y="0"/>
                </a:lnTo>
                <a:lnTo>
                  <a:pt x="9744477" y="7040385"/>
                </a:lnTo>
                <a:lnTo>
                  <a:pt x="0" y="7040385"/>
                </a:lnTo>
                <a:lnTo>
                  <a:pt x="0" y="0"/>
                </a:lnTo>
                <a:close/>
              </a:path>
            </a:pathLst>
          </a:custGeom>
          <a:blipFill>
            <a:blip r:embed="rId2"/>
            <a:stretch>
              <a:fillRect/>
            </a:stretch>
          </a:blipFill>
        </p:spPr>
        <p:txBody>
          <a:bodyPr/>
          <a:lstStyle/>
          <a:p>
            <a:endParaRPr lang="es-AR"/>
          </a:p>
        </p:txBody>
      </p:sp>
      <p:sp>
        <p:nvSpPr>
          <p:cNvPr id="3" name="Freeform 3">
            <a:extLst>
              <a:ext uri="{FF2B5EF4-FFF2-40B4-BE49-F238E27FC236}">
                <a16:creationId xmlns:a16="http://schemas.microsoft.com/office/drawing/2014/main" id="{61B2D90E-E9DB-DEC3-710E-4E02992DBD9D}"/>
              </a:ext>
            </a:extLst>
          </p:cNvPr>
          <p:cNvSpPr/>
          <p:nvPr/>
        </p:nvSpPr>
        <p:spPr>
          <a:xfrm rot="5400000">
            <a:off x="14011079" y="-2759658"/>
            <a:ext cx="9744477" cy="7040385"/>
          </a:xfrm>
          <a:custGeom>
            <a:avLst/>
            <a:gdLst/>
            <a:ahLst/>
            <a:cxnLst/>
            <a:rect l="l" t="t" r="r" b="b"/>
            <a:pathLst>
              <a:path w="9744477" h="7040385">
                <a:moveTo>
                  <a:pt x="0" y="0"/>
                </a:moveTo>
                <a:lnTo>
                  <a:pt x="9744477" y="0"/>
                </a:lnTo>
                <a:lnTo>
                  <a:pt x="9744477" y="7040385"/>
                </a:lnTo>
                <a:lnTo>
                  <a:pt x="0" y="7040385"/>
                </a:lnTo>
                <a:lnTo>
                  <a:pt x="0" y="0"/>
                </a:lnTo>
                <a:close/>
              </a:path>
            </a:pathLst>
          </a:custGeom>
          <a:blipFill>
            <a:blip r:embed="rId2"/>
            <a:stretch>
              <a:fillRect/>
            </a:stretch>
          </a:blipFill>
        </p:spPr>
        <p:txBody>
          <a:bodyPr/>
          <a:lstStyle/>
          <a:p>
            <a:endParaRPr lang="es-AR"/>
          </a:p>
        </p:txBody>
      </p:sp>
      <p:sp>
        <p:nvSpPr>
          <p:cNvPr id="5" name="Freeform 5">
            <a:extLst>
              <a:ext uri="{FF2B5EF4-FFF2-40B4-BE49-F238E27FC236}">
                <a16:creationId xmlns:a16="http://schemas.microsoft.com/office/drawing/2014/main" id="{54CDCFBD-6413-8001-A902-2C4C71115946}"/>
              </a:ext>
            </a:extLst>
          </p:cNvPr>
          <p:cNvSpPr/>
          <p:nvPr/>
        </p:nvSpPr>
        <p:spPr>
          <a:xfrm>
            <a:off x="295988" y="1612199"/>
            <a:ext cx="717254" cy="722674"/>
          </a:xfrm>
          <a:custGeom>
            <a:avLst/>
            <a:gdLst/>
            <a:ahLst/>
            <a:cxnLst/>
            <a:rect l="l" t="t" r="r" b="b"/>
            <a:pathLst>
              <a:path w="717254" h="722674">
                <a:moveTo>
                  <a:pt x="0" y="0"/>
                </a:moveTo>
                <a:lnTo>
                  <a:pt x="717254" y="0"/>
                </a:lnTo>
                <a:lnTo>
                  <a:pt x="717254" y="722674"/>
                </a:lnTo>
                <a:lnTo>
                  <a:pt x="0" y="722674"/>
                </a:lnTo>
                <a:lnTo>
                  <a:pt x="0" y="0"/>
                </a:lnTo>
                <a:close/>
              </a:path>
            </a:pathLst>
          </a:custGeom>
          <a:blipFill>
            <a:blip r:embed="rId3"/>
            <a:stretch>
              <a:fillRect/>
            </a:stretch>
          </a:blipFill>
        </p:spPr>
        <p:txBody>
          <a:bodyPr/>
          <a:lstStyle/>
          <a:p>
            <a:endParaRPr lang="es-AR"/>
          </a:p>
        </p:txBody>
      </p:sp>
      <p:sp>
        <p:nvSpPr>
          <p:cNvPr id="11" name="TextBox 11">
            <a:extLst>
              <a:ext uri="{FF2B5EF4-FFF2-40B4-BE49-F238E27FC236}">
                <a16:creationId xmlns:a16="http://schemas.microsoft.com/office/drawing/2014/main" id="{2C66F978-AC3D-DA00-10C8-37F3322B0A73}"/>
              </a:ext>
            </a:extLst>
          </p:cNvPr>
          <p:cNvSpPr txBox="1"/>
          <p:nvPr/>
        </p:nvSpPr>
        <p:spPr>
          <a:xfrm>
            <a:off x="1457100" y="1785794"/>
            <a:ext cx="7601778" cy="448841"/>
          </a:xfrm>
          <a:prstGeom prst="rect">
            <a:avLst/>
          </a:prstGeom>
        </p:spPr>
        <p:txBody>
          <a:bodyPr wrap="square" lIns="0" tIns="0" rIns="0" bIns="0" rtlCol="0" anchor="t">
            <a:spAutoFit/>
          </a:bodyPr>
          <a:lstStyle/>
          <a:p>
            <a:pPr algn="l">
              <a:lnSpc>
                <a:spcPts val="3499"/>
              </a:lnSpc>
              <a:spcBef>
                <a:spcPct val="0"/>
              </a:spcBef>
            </a:pPr>
            <a:r>
              <a:rPr lang="en-US" sz="3600" b="1" dirty="0" err="1">
                <a:solidFill>
                  <a:srgbClr val="FBF9F1"/>
                </a:solidFill>
                <a:latin typeface="Lato Bold"/>
                <a:ea typeface="Lato Bold"/>
                <a:cs typeface="Lato Bold"/>
                <a:sym typeface="Lato Bold"/>
              </a:rPr>
              <a:t>Investigación</a:t>
            </a:r>
            <a:r>
              <a:rPr lang="en-US" sz="3600" b="1" dirty="0">
                <a:solidFill>
                  <a:srgbClr val="FBF9F1"/>
                </a:solidFill>
                <a:latin typeface="Lato Bold"/>
                <a:ea typeface="Lato Bold"/>
                <a:cs typeface="Lato Bold"/>
                <a:sym typeface="Lato Bold"/>
              </a:rPr>
              <a:t> del </a:t>
            </a:r>
            <a:r>
              <a:rPr lang="en-US" sz="3600" b="1" dirty="0" err="1">
                <a:solidFill>
                  <a:srgbClr val="FBF9F1"/>
                </a:solidFill>
                <a:latin typeface="Lato Bold"/>
                <a:ea typeface="Lato Bold"/>
                <a:cs typeface="Lato Bold"/>
                <a:sym typeface="Lato Bold"/>
              </a:rPr>
              <a:t>Usuario</a:t>
            </a:r>
            <a:endParaRPr lang="en-US" sz="3600" b="1" dirty="0">
              <a:solidFill>
                <a:srgbClr val="FBF9F1"/>
              </a:solidFill>
              <a:latin typeface="Lato Bold"/>
              <a:ea typeface="Lato Bold"/>
              <a:cs typeface="Lato Bold"/>
              <a:sym typeface="Lato Bold"/>
            </a:endParaRPr>
          </a:p>
        </p:txBody>
      </p:sp>
      <p:sp>
        <p:nvSpPr>
          <p:cNvPr id="13" name="TextBox 13">
            <a:extLst>
              <a:ext uri="{FF2B5EF4-FFF2-40B4-BE49-F238E27FC236}">
                <a16:creationId xmlns:a16="http://schemas.microsoft.com/office/drawing/2014/main" id="{0C8FC600-A173-4DDC-4415-4248BD151DEB}"/>
              </a:ext>
            </a:extLst>
          </p:cNvPr>
          <p:cNvSpPr txBox="1"/>
          <p:nvPr/>
        </p:nvSpPr>
        <p:spPr>
          <a:xfrm>
            <a:off x="6661662" y="450452"/>
            <a:ext cx="7096492" cy="850233"/>
          </a:xfrm>
          <a:prstGeom prst="rect">
            <a:avLst/>
          </a:prstGeom>
        </p:spPr>
        <p:txBody>
          <a:bodyPr lIns="0" tIns="0" rIns="0" bIns="0" rtlCol="0" anchor="t">
            <a:spAutoFit/>
          </a:bodyPr>
          <a:lstStyle/>
          <a:p>
            <a:pPr algn="l">
              <a:lnSpc>
                <a:spcPts val="6600"/>
              </a:lnSpc>
            </a:pPr>
            <a:r>
              <a:rPr lang="en-US" sz="6000" b="1" dirty="0">
                <a:solidFill>
                  <a:srgbClr val="FBF9F1"/>
                </a:solidFill>
                <a:latin typeface="Poppins Bold"/>
                <a:ea typeface="Poppins Bold"/>
                <a:cs typeface="Poppins Bold"/>
                <a:sym typeface="Poppins Bold"/>
              </a:rPr>
              <a:t>RESEARCH</a:t>
            </a:r>
          </a:p>
        </p:txBody>
      </p:sp>
      <p:pic>
        <p:nvPicPr>
          <p:cNvPr id="6" name="Imagen 5">
            <a:extLst>
              <a:ext uri="{FF2B5EF4-FFF2-40B4-BE49-F238E27FC236}">
                <a16:creationId xmlns:a16="http://schemas.microsoft.com/office/drawing/2014/main" id="{A50C6BE7-951A-3516-B4A7-AD1EB1D1E72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57100" y="2862348"/>
            <a:ext cx="6620799" cy="5315692"/>
          </a:xfrm>
          <a:prstGeom prst="rect">
            <a:avLst/>
          </a:prstGeom>
        </p:spPr>
      </p:pic>
      <p:sp>
        <p:nvSpPr>
          <p:cNvPr id="8" name="CuadroTexto 7">
            <a:extLst>
              <a:ext uri="{FF2B5EF4-FFF2-40B4-BE49-F238E27FC236}">
                <a16:creationId xmlns:a16="http://schemas.microsoft.com/office/drawing/2014/main" id="{66602582-9873-CFAB-2100-66CAF7EC564D}"/>
              </a:ext>
            </a:extLst>
          </p:cNvPr>
          <p:cNvSpPr txBox="1"/>
          <p:nvPr/>
        </p:nvSpPr>
        <p:spPr>
          <a:xfrm>
            <a:off x="1265876" y="8673911"/>
            <a:ext cx="14618970" cy="646331"/>
          </a:xfrm>
          <a:prstGeom prst="rect">
            <a:avLst/>
          </a:prstGeom>
          <a:noFill/>
        </p:spPr>
        <p:txBody>
          <a:bodyPr wrap="square">
            <a:spAutoFit/>
          </a:bodyPr>
          <a:lstStyle/>
          <a:p>
            <a:r>
              <a:rPr lang="es-AR" dirty="0">
                <a:hlinkClick r:id="rId5"/>
              </a:rPr>
              <a:t>https://www.instagram.com/reel/DBemgTcyTtF/?igsh=MzlndXZrZnltbG9z</a:t>
            </a:r>
            <a:endParaRPr lang="es-AR" dirty="0"/>
          </a:p>
          <a:p>
            <a:endParaRPr lang="es-AR" dirty="0"/>
          </a:p>
        </p:txBody>
      </p:sp>
      <p:pic>
        <p:nvPicPr>
          <p:cNvPr id="10" name="Imagen 9" descr="Interfaz de usuario gráfica, Texto, Aplicación, Chat o mensaje de texto&#10;&#10;Descripción generada automáticamente">
            <a:extLst>
              <a:ext uri="{FF2B5EF4-FFF2-40B4-BE49-F238E27FC236}">
                <a16:creationId xmlns:a16="http://schemas.microsoft.com/office/drawing/2014/main" id="{E5DB42C8-27B2-BE6D-F90A-D49B3B07C8A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144000" y="2334873"/>
            <a:ext cx="7623572" cy="5024131"/>
          </a:xfrm>
          <a:prstGeom prst="rect">
            <a:avLst/>
          </a:prstGeom>
        </p:spPr>
      </p:pic>
      <p:sp>
        <p:nvSpPr>
          <p:cNvPr id="17" name="CuadroTexto 16">
            <a:extLst>
              <a:ext uri="{FF2B5EF4-FFF2-40B4-BE49-F238E27FC236}">
                <a16:creationId xmlns:a16="http://schemas.microsoft.com/office/drawing/2014/main" id="{F43E5B07-9AFB-CF0B-862C-5CA9DE7FB957}"/>
              </a:ext>
            </a:extLst>
          </p:cNvPr>
          <p:cNvSpPr txBox="1"/>
          <p:nvPr/>
        </p:nvSpPr>
        <p:spPr>
          <a:xfrm>
            <a:off x="8991600" y="7854875"/>
            <a:ext cx="14618970" cy="646331"/>
          </a:xfrm>
          <a:prstGeom prst="rect">
            <a:avLst/>
          </a:prstGeom>
          <a:noFill/>
        </p:spPr>
        <p:txBody>
          <a:bodyPr wrap="square">
            <a:spAutoFit/>
          </a:bodyPr>
          <a:lstStyle/>
          <a:p>
            <a:r>
              <a:rPr lang="es-AR" dirty="0">
                <a:hlinkClick r:id="rId7"/>
              </a:rPr>
              <a:t>https://www.instagram.com/reel/C4jGMZ3PRlD/?igsh=MW4zMnBwazg0aGNlMA==</a:t>
            </a:r>
            <a:endParaRPr lang="es-AR" dirty="0"/>
          </a:p>
          <a:p>
            <a:endParaRPr lang="es-AR" dirty="0"/>
          </a:p>
        </p:txBody>
      </p:sp>
      <p:sp>
        <p:nvSpPr>
          <p:cNvPr id="4" name="Freeform 18">
            <a:extLst>
              <a:ext uri="{FF2B5EF4-FFF2-40B4-BE49-F238E27FC236}">
                <a16:creationId xmlns:a16="http://schemas.microsoft.com/office/drawing/2014/main" id="{E91DC86A-F992-0A91-A1D7-C1D5B331CD24}"/>
              </a:ext>
            </a:extLst>
          </p:cNvPr>
          <p:cNvSpPr/>
          <p:nvPr/>
        </p:nvSpPr>
        <p:spPr>
          <a:xfrm>
            <a:off x="5833591" y="296225"/>
            <a:ext cx="5483539" cy="1149821"/>
          </a:xfrm>
          <a:custGeom>
            <a:avLst/>
            <a:gdLst/>
            <a:ahLst/>
            <a:cxnLst/>
            <a:rect l="l" t="t" r="r" b="b"/>
            <a:pathLst>
              <a:path w="4039835" h="171301">
                <a:moveTo>
                  <a:pt x="30284" y="0"/>
                </a:moveTo>
                <a:lnTo>
                  <a:pt x="4009551" y="0"/>
                </a:lnTo>
                <a:cubicBezTo>
                  <a:pt x="4026276" y="0"/>
                  <a:pt x="4039835" y="13559"/>
                  <a:pt x="4039835" y="30284"/>
                </a:cubicBezTo>
                <a:lnTo>
                  <a:pt x="4039835" y="141018"/>
                </a:lnTo>
                <a:cubicBezTo>
                  <a:pt x="4039835" y="157743"/>
                  <a:pt x="4026276" y="171301"/>
                  <a:pt x="4009551" y="171301"/>
                </a:cubicBezTo>
                <a:lnTo>
                  <a:pt x="30284" y="171301"/>
                </a:lnTo>
                <a:cubicBezTo>
                  <a:pt x="13559" y="171301"/>
                  <a:pt x="0" y="157743"/>
                  <a:pt x="0" y="141018"/>
                </a:cubicBezTo>
                <a:lnTo>
                  <a:pt x="0" y="30284"/>
                </a:lnTo>
                <a:cubicBezTo>
                  <a:pt x="0" y="13559"/>
                  <a:pt x="13559" y="0"/>
                  <a:pt x="30284" y="0"/>
                </a:cubicBezTo>
                <a:close/>
              </a:path>
            </a:pathLst>
          </a:custGeom>
          <a:solidFill>
            <a:srgbClr val="000000">
              <a:alpha val="0"/>
            </a:srgbClr>
          </a:solidFill>
          <a:ln w="38100" cap="rnd">
            <a:solidFill>
              <a:srgbClr val="FBF9F1"/>
            </a:solidFill>
            <a:prstDash val="solid"/>
            <a:round/>
          </a:ln>
        </p:spPr>
        <p:txBody>
          <a:bodyPr/>
          <a:lstStyle/>
          <a:p>
            <a:endParaRPr lang="es-AR"/>
          </a:p>
        </p:txBody>
      </p:sp>
    </p:spTree>
    <p:extLst>
      <p:ext uri="{BB962C8B-B14F-4D97-AF65-F5344CB8AC3E}">
        <p14:creationId xmlns:p14="http://schemas.microsoft.com/office/powerpoint/2010/main" val="351269423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a:extLst>
            <a:ext uri="{FF2B5EF4-FFF2-40B4-BE49-F238E27FC236}">
              <a16:creationId xmlns:a16="http://schemas.microsoft.com/office/drawing/2014/main" id="{D9C93BFA-E1D4-C9E8-B7AA-B4022AAE9322}"/>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3CEB523C-64A9-FD70-F0FA-67D2CD60E484}"/>
              </a:ext>
            </a:extLst>
          </p:cNvPr>
          <p:cNvSpPr/>
          <p:nvPr/>
        </p:nvSpPr>
        <p:spPr>
          <a:xfrm rot="-10800000">
            <a:off x="-6844491" y="-3015084"/>
            <a:ext cx="9744477" cy="7040385"/>
          </a:xfrm>
          <a:custGeom>
            <a:avLst/>
            <a:gdLst/>
            <a:ahLst/>
            <a:cxnLst/>
            <a:rect l="l" t="t" r="r" b="b"/>
            <a:pathLst>
              <a:path w="9744477" h="7040385">
                <a:moveTo>
                  <a:pt x="0" y="0"/>
                </a:moveTo>
                <a:lnTo>
                  <a:pt x="9744477" y="0"/>
                </a:lnTo>
                <a:lnTo>
                  <a:pt x="9744477" y="7040385"/>
                </a:lnTo>
                <a:lnTo>
                  <a:pt x="0" y="7040385"/>
                </a:lnTo>
                <a:lnTo>
                  <a:pt x="0" y="0"/>
                </a:lnTo>
                <a:close/>
              </a:path>
            </a:pathLst>
          </a:custGeom>
          <a:blipFill>
            <a:blip r:embed="rId2"/>
            <a:stretch>
              <a:fillRect/>
            </a:stretch>
          </a:blipFill>
        </p:spPr>
        <p:txBody>
          <a:bodyPr/>
          <a:lstStyle/>
          <a:p>
            <a:endParaRPr lang="es-AR"/>
          </a:p>
        </p:txBody>
      </p:sp>
      <p:sp>
        <p:nvSpPr>
          <p:cNvPr id="3" name="Freeform 3">
            <a:extLst>
              <a:ext uri="{FF2B5EF4-FFF2-40B4-BE49-F238E27FC236}">
                <a16:creationId xmlns:a16="http://schemas.microsoft.com/office/drawing/2014/main" id="{C2295683-152C-91DD-8DF8-BC594FC853C1}"/>
              </a:ext>
            </a:extLst>
          </p:cNvPr>
          <p:cNvSpPr/>
          <p:nvPr/>
        </p:nvSpPr>
        <p:spPr>
          <a:xfrm rot="5400000">
            <a:off x="14011079" y="-2759658"/>
            <a:ext cx="9744477" cy="7040385"/>
          </a:xfrm>
          <a:custGeom>
            <a:avLst/>
            <a:gdLst/>
            <a:ahLst/>
            <a:cxnLst/>
            <a:rect l="l" t="t" r="r" b="b"/>
            <a:pathLst>
              <a:path w="9744477" h="7040385">
                <a:moveTo>
                  <a:pt x="0" y="0"/>
                </a:moveTo>
                <a:lnTo>
                  <a:pt x="9744477" y="0"/>
                </a:lnTo>
                <a:lnTo>
                  <a:pt x="9744477" y="7040385"/>
                </a:lnTo>
                <a:lnTo>
                  <a:pt x="0" y="7040385"/>
                </a:lnTo>
                <a:lnTo>
                  <a:pt x="0" y="0"/>
                </a:lnTo>
                <a:close/>
              </a:path>
            </a:pathLst>
          </a:custGeom>
          <a:blipFill>
            <a:blip r:embed="rId2"/>
            <a:stretch>
              <a:fillRect/>
            </a:stretch>
          </a:blipFill>
        </p:spPr>
        <p:txBody>
          <a:bodyPr/>
          <a:lstStyle/>
          <a:p>
            <a:endParaRPr lang="es-AR"/>
          </a:p>
        </p:txBody>
      </p:sp>
      <p:sp>
        <p:nvSpPr>
          <p:cNvPr id="13" name="TextBox 13">
            <a:extLst>
              <a:ext uri="{FF2B5EF4-FFF2-40B4-BE49-F238E27FC236}">
                <a16:creationId xmlns:a16="http://schemas.microsoft.com/office/drawing/2014/main" id="{C17951BF-DF8F-AEA8-C927-9C8082032C9F}"/>
              </a:ext>
            </a:extLst>
          </p:cNvPr>
          <p:cNvSpPr txBox="1"/>
          <p:nvPr/>
        </p:nvSpPr>
        <p:spPr>
          <a:xfrm>
            <a:off x="6661662" y="450452"/>
            <a:ext cx="7096492" cy="850233"/>
          </a:xfrm>
          <a:prstGeom prst="rect">
            <a:avLst/>
          </a:prstGeom>
        </p:spPr>
        <p:txBody>
          <a:bodyPr lIns="0" tIns="0" rIns="0" bIns="0" rtlCol="0" anchor="t">
            <a:spAutoFit/>
          </a:bodyPr>
          <a:lstStyle/>
          <a:p>
            <a:pPr algn="l">
              <a:lnSpc>
                <a:spcPts val="6600"/>
              </a:lnSpc>
            </a:pPr>
            <a:r>
              <a:rPr lang="en-US" sz="6000" b="1" dirty="0">
                <a:solidFill>
                  <a:srgbClr val="FBF9F1"/>
                </a:solidFill>
                <a:latin typeface="Poppins Bold"/>
                <a:ea typeface="Poppins Bold"/>
                <a:cs typeface="Poppins Bold"/>
                <a:sym typeface="Poppins Bold"/>
              </a:rPr>
              <a:t>RESEARCH</a:t>
            </a:r>
          </a:p>
        </p:txBody>
      </p:sp>
      <p:pic>
        <p:nvPicPr>
          <p:cNvPr id="7" name="Imagen 6" descr="Una captura de pantalla de un celular con texto e imágenes&#10;&#10;Descripción generada automáticamente">
            <a:extLst>
              <a:ext uri="{FF2B5EF4-FFF2-40B4-BE49-F238E27FC236}">
                <a16:creationId xmlns:a16="http://schemas.microsoft.com/office/drawing/2014/main" id="{57D13F99-6D36-2601-8C78-1C3030E6DA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2551" y="1813674"/>
            <a:ext cx="6146337" cy="4094648"/>
          </a:xfrm>
          <a:prstGeom prst="rect">
            <a:avLst/>
          </a:prstGeom>
        </p:spPr>
      </p:pic>
      <p:pic>
        <p:nvPicPr>
          <p:cNvPr id="12" name="Imagen 11" descr="Interfaz de usuario gráfica, Texto, Aplicación, Correo electrónico&#10;&#10;Descripción generada automáticamente">
            <a:extLst>
              <a:ext uri="{FF2B5EF4-FFF2-40B4-BE49-F238E27FC236}">
                <a16:creationId xmlns:a16="http://schemas.microsoft.com/office/drawing/2014/main" id="{6201B9D1-53B5-4695-8721-E948180582D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41170" y="1480112"/>
            <a:ext cx="6464279" cy="4361775"/>
          </a:xfrm>
          <a:prstGeom prst="rect">
            <a:avLst/>
          </a:prstGeom>
        </p:spPr>
      </p:pic>
      <p:pic>
        <p:nvPicPr>
          <p:cNvPr id="15" name="Imagen 14" descr="Imagen de la pantalla de un celular con texto e imágenes&#10;&#10;Descripción generada automáticamente con confianza media">
            <a:extLst>
              <a:ext uri="{FF2B5EF4-FFF2-40B4-BE49-F238E27FC236}">
                <a16:creationId xmlns:a16="http://schemas.microsoft.com/office/drawing/2014/main" id="{A68EDA20-D50E-6B59-8A37-067111D2EFE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17250" y="5632773"/>
            <a:ext cx="4738590" cy="3721266"/>
          </a:xfrm>
          <a:prstGeom prst="rect">
            <a:avLst/>
          </a:prstGeom>
        </p:spPr>
      </p:pic>
      <p:sp>
        <p:nvSpPr>
          <p:cNvPr id="18" name="CuadroTexto 17">
            <a:extLst>
              <a:ext uri="{FF2B5EF4-FFF2-40B4-BE49-F238E27FC236}">
                <a16:creationId xmlns:a16="http://schemas.microsoft.com/office/drawing/2014/main" id="{67A4CB3B-D9AC-5B2F-B34B-80C82BBF48AD}"/>
              </a:ext>
            </a:extLst>
          </p:cNvPr>
          <p:cNvSpPr txBox="1"/>
          <p:nvPr/>
        </p:nvSpPr>
        <p:spPr>
          <a:xfrm>
            <a:off x="12645375" y="6115282"/>
            <a:ext cx="14618970" cy="646331"/>
          </a:xfrm>
          <a:prstGeom prst="rect">
            <a:avLst/>
          </a:prstGeom>
          <a:noFill/>
        </p:spPr>
        <p:txBody>
          <a:bodyPr wrap="square">
            <a:spAutoFit/>
          </a:bodyPr>
          <a:lstStyle/>
          <a:p>
            <a:r>
              <a:rPr lang="es-AR" dirty="0">
                <a:hlinkClick r:id="rId6"/>
              </a:rPr>
              <a:t>https://www.facebook.com/share/p/19W8j337dd/</a:t>
            </a:r>
            <a:endParaRPr lang="es-AR" dirty="0"/>
          </a:p>
          <a:p>
            <a:endParaRPr lang="es-AR" dirty="0"/>
          </a:p>
        </p:txBody>
      </p:sp>
      <p:sp>
        <p:nvSpPr>
          <p:cNvPr id="20" name="CuadroTexto 19">
            <a:extLst>
              <a:ext uri="{FF2B5EF4-FFF2-40B4-BE49-F238E27FC236}">
                <a16:creationId xmlns:a16="http://schemas.microsoft.com/office/drawing/2014/main" id="{D9530FA1-C2D9-51A9-6308-1427FEC0686B}"/>
              </a:ext>
            </a:extLst>
          </p:cNvPr>
          <p:cNvSpPr txBox="1"/>
          <p:nvPr/>
        </p:nvSpPr>
        <p:spPr>
          <a:xfrm>
            <a:off x="990600" y="6167125"/>
            <a:ext cx="17053560" cy="646331"/>
          </a:xfrm>
          <a:prstGeom prst="rect">
            <a:avLst/>
          </a:prstGeom>
          <a:noFill/>
        </p:spPr>
        <p:txBody>
          <a:bodyPr wrap="square">
            <a:spAutoFit/>
          </a:bodyPr>
          <a:lstStyle/>
          <a:p>
            <a:r>
              <a:rPr lang="es-AR" dirty="0">
                <a:hlinkClick r:id="rId7"/>
              </a:rPr>
              <a:t>https://www.facebook.com/share/p/15AgiN6Nyz/</a:t>
            </a:r>
            <a:endParaRPr lang="es-AR" dirty="0"/>
          </a:p>
          <a:p>
            <a:endParaRPr lang="es-AR" dirty="0"/>
          </a:p>
        </p:txBody>
      </p:sp>
      <p:sp>
        <p:nvSpPr>
          <p:cNvPr id="22" name="CuadroTexto 21">
            <a:extLst>
              <a:ext uri="{FF2B5EF4-FFF2-40B4-BE49-F238E27FC236}">
                <a16:creationId xmlns:a16="http://schemas.microsoft.com/office/drawing/2014/main" id="{40D5FF5F-8527-F3F4-B5E3-2BF511FF9E43}"/>
              </a:ext>
            </a:extLst>
          </p:cNvPr>
          <p:cNvSpPr txBox="1"/>
          <p:nvPr/>
        </p:nvSpPr>
        <p:spPr>
          <a:xfrm>
            <a:off x="5349950" y="9545707"/>
            <a:ext cx="17053560" cy="646331"/>
          </a:xfrm>
          <a:prstGeom prst="rect">
            <a:avLst/>
          </a:prstGeom>
          <a:noFill/>
        </p:spPr>
        <p:txBody>
          <a:bodyPr wrap="square">
            <a:spAutoFit/>
          </a:bodyPr>
          <a:lstStyle/>
          <a:p>
            <a:r>
              <a:rPr lang="es-AR" dirty="0">
                <a:hlinkClick r:id="rId8"/>
              </a:rPr>
              <a:t>https://www.instagram.com/reel/C351AORtdNy/?igsh=MTM0OTI5eDkzNWhreA==</a:t>
            </a:r>
            <a:endParaRPr lang="es-AR" dirty="0"/>
          </a:p>
          <a:p>
            <a:endParaRPr lang="es-AR" dirty="0"/>
          </a:p>
        </p:txBody>
      </p:sp>
      <p:sp>
        <p:nvSpPr>
          <p:cNvPr id="4" name="Freeform 18">
            <a:extLst>
              <a:ext uri="{FF2B5EF4-FFF2-40B4-BE49-F238E27FC236}">
                <a16:creationId xmlns:a16="http://schemas.microsoft.com/office/drawing/2014/main" id="{CD07EF6D-5136-5563-9C81-6AF78F1E4AA4}"/>
              </a:ext>
            </a:extLst>
          </p:cNvPr>
          <p:cNvSpPr/>
          <p:nvPr/>
        </p:nvSpPr>
        <p:spPr>
          <a:xfrm>
            <a:off x="6248400" y="298877"/>
            <a:ext cx="5008010" cy="1001808"/>
          </a:xfrm>
          <a:custGeom>
            <a:avLst/>
            <a:gdLst/>
            <a:ahLst/>
            <a:cxnLst/>
            <a:rect l="l" t="t" r="r" b="b"/>
            <a:pathLst>
              <a:path w="4039835" h="171301">
                <a:moveTo>
                  <a:pt x="30284" y="0"/>
                </a:moveTo>
                <a:lnTo>
                  <a:pt x="4009551" y="0"/>
                </a:lnTo>
                <a:cubicBezTo>
                  <a:pt x="4026276" y="0"/>
                  <a:pt x="4039835" y="13559"/>
                  <a:pt x="4039835" y="30284"/>
                </a:cubicBezTo>
                <a:lnTo>
                  <a:pt x="4039835" y="141018"/>
                </a:lnTo>
                <a:cubicBezTo>
                  <a:pt x="4039835" y="157743"/>
                  <a:pt x="4026276" y="171301"/>
                  <a:pt x="4009551" y="171301"/>
                </a:cubicBezTo>
                <a:lnTo>
                  <a:pt x="30284" y="171301"/>
                </a:lnTo>
                <a:cubicBezTo>
                  <a:pt x="13559" y="171301"/>
                  <a:pt x="0" y="157743"/>
                  <a:pt x="0" y="141018"/>
                </a:cubicBezTo>
                <a:lnTo>
                  <a:pt x="0" y="30284"/>
                </a:lnTo>
                <a:cubicBezTo>
                  <a:pt x="0" y="13559"/>
                  <a:pt x="13559" y="0"/>
                  <a:pt x="30284" y="0"/>
                </a:cubicBezTo>
                <a:close/>
              </a:path>
            </a:pathLst>
          </a:custGeom>
          <a:solidFill>
            <a:srgbClr val="000000">
              <a:alpha val="0"/>
            </a:srgbClr>
          </a:solidFill>
          <a:ln w="38100" cap="rnd">
            <a:solidFill>
              <a:srgbClr val="FBF9F1"/>
            </a:solidFill>
            <a:prstDash val="solid"/>
            <a:round/>
          </a:ln>
        </p:spPr>
        <p:txBody>
          <a:bodyPr/>
          <a:lstStyle/>
          <a:p>
            <a:endParaRPr lang="es-AR"/>
          </a:p>
        </p:txBody>
      </p:sp>
    </p:spTree>
    <p:extLst>
      <p:ext uri="{BB962C8B-B14F-4D97-AF65-F5344CB8AC3E}">
        <p14:creationId xmlns:p14="http://schemas.microsoft.com/office/powerpoint/2010/main" val="2997360801"/>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rot="-10800000">
            <a:off x="-6844491" y="-3015084"/>
            <a:ext cx="9744477" cy="7040385"/>
          </a:xfrm>
          <a:custGeom>
            <a:avLst/>
            <a:gdLst/>
            <a:ahLst/>
            <a:cxnLst/>
            <a:rect l="l" t="t" r="r" b="b"/>
            <a:pathLst>
              <a:path w="9744477" h="7040385">
                <a:moveTo>
                  <a:pt x="0" y="0"/>
                </a:moveTo>
                <a:lnTo>
                  <a:pt x="9744477" y="0"/>
                </a:lnTo>
                <a:lnTo>
                  <a:pt x="9744477" y="7040385"/>
                </a:lnTo>
                <a:lnTo>
                  <a:pt x="0" y="7040385"/>
                </a:lnTo>
                <a:lnTo>
                  <a:pt x="0" y="0"/>
                </a:lnTo>
                <a:close/>
              </a:path>
            </a:pathLst>
          </a:custGeom>
          <a:blipFill>
            <a:blip r:embed="rId2"/>
            <a:stretch>
              <a:fillRect/>
            </a:stretch>
          </a:blipFill>
        </p:spPr>
        <p:txBody>
          <a:bodyPr/>
          <a:lstStyle/>
          <a:p>
            <a:endParaRPr lang="es-AR"/>
          </a:p>
        </p:txBody>
      </p:sp>
      <p:sp>
        <p:nvSpPr>
          <p:cNvPr id="3" name="Freeform 3"/>
          <p:cNvSpPr/>
          <p:nvPr/>
        </p:nvSpPr>
        <p:spPr>
          <a:xfrm rot="5400000">
            <a:off x="14011079" y="-2759658"/>
            <a:ext cx="9744477" cy="7040385"/>
          </a:xfrm>
          <a:custGeom>
            <a:avLst/>
            <a:gdLst/>
            <a:ahLst/>
            <a:cxnLst/>
            <a:rect l="l" t="t" r="r" b="b"/>
            <a:pathLst>
              <a:path w="9744477" h="7040385">
                <a:moveTo>
                  <a:pt x="0" y="0"/>
                </a:moveTo>
                <a:lnTo>
                  <a:pt x="9744477" y="0"/>
                </a:lnTo>
                <a:lnTo>
                  <a:pt x="9744477" y="7040385"/>
                </a:lnTo>
                <a:lnTo>
                  <a:pt x="0" y="7040385"/>
                </a:lnTo>
                <a:lnTo>
                  <a:pt x="0" y="0"/>
                </a:lnTo>
                <a:close/>
              </a:path>
            </a:pathLst>
          </a:custGeom>
          <a:blipFill>
            <a:blip r:embed="rId2"/>
            <a:stretch>
              <a:fillRect/>
            </a:stretch>
          </a:blipFill>
        </p:spPr>
        <p:txBody>
          <a:bodyPr/>
          <a:lstStyle/>
          <a:p>
            <a:endParaRPr lang="es-AR"/>
          </a:p>
        </p:txBody>
      </p:sp>
      <p:sp>
        <p:nvSpPr>
          <p:cNvPr id="5" name="Freeform 5"/>
          <p:cNvSpPr/>
          <p:nvPr/>
        </p:nvSpPr>
        <p:spPr>
          <a:xfrm>
            <a:off x="548622" y="1343196"/>
            <a:ext cx="717254" cy="722674"/>
          </a:xfrm>
          <a:custGeom>
            <a:avLst/>
            <a:gdLst/>
            <a:ahLst/>
            <a:cxnLst/>
            <a:rect l="l" t="t" r="r" b="b"/>
            <a:pathLst>
              <a:path w="717254" h="722674">
                <a:moveTo>
                  <a:pt x="0" y="0"/>
                </a:moveTo>
                <a:lnTo>
                  <a:pt x="717254" y="0"/>
                </a:lnTo>
                <a:lnTo>
                  <a:pt x="717254" y="722674"/>
                </a:lnTo>
                <a:lnTo>
                  <a:pt x="0" y="722674"/>
                </a:lnTo>
                <a:lnTo>
                  <a:pt x="0" y="0"/>
                </a:lnTo>
                <a:close/>
              </a:path>
            </a:pathLst>
          </a:custGeom>
          <a:blipFill>
            <a:blip r:embed="rId3"/>
            <a:stretch>
              <a:fillRect/>
            </a:stretch>
          </a:blipFill>
        </p:spPr>
        <p:txBody>
          <a:bodyPr/>
          <a:lstStyle/>
          <a:p>
            <a:endParaRPr lang="es-AR"/>
          </a:p>
        </p:txBody>
      </p:sp>
      <p:sp>
        <p:nvSpPr>
          <p:cNvPr id="11" name="TextBox 11"/>
          <p:cNvSpPr txBox="1"/>
          <p:nvPr/>
        </p:nvSpPr>
        <p:spPr>
          <a:xfrm>
            <a:off x="1584767" y="1480112"/>
            <a:ext cx="7601778" cy="448841"/>
          </a:xfrm>
          <a:prstGeom prst="rect">
            <a:avLst/>
          </a:prstGeom>
        </p:spPr>
        <p:txBody>
          <a:bodyPr wrap="square" lIns="0" tIns="0" rIns="0" bIns="0" rtlCol="0" anchor="t">
            <a:spAutoFit/>
          </a:bodyPr>
          <a:lstStyle/>
          <a:p>
            <a:pPr algn="l">
              <a:lnSpc>
                <a:spcPts val="3499"/>
              </a:lnSpc>
              <a:spcBef>
                <a:spcPct val="0"/>
              </a:spcBef>
            </a:pPr>
            <a:r>
              <a:rPr lang="en-US" sz="3600" b="1" dirty="0" err="1">
                <a:solidFill>
                  <a:srgbClr val="FBF9F1"/>
                </a:solidFill>
                <a:latin typeface="Lato Bold"/>
                <a:ea typeface="Lato Bold"/>
                <a:cs typeface="Lato Bold"/>
                <a:sym typeface="Lato Bold"/>
              </a:rPr>
              <a:t>Investigación</a:t>
            </a:r>
            <a:r>
              <a:rPr lang="en-US" sz="3600" b="1" dirty="0">
                <a:solidFill>
                  <a:srgbClr val="FBF9F1"/>
                </a:solidFill>
                <a:latin typeface="Lato Bold"/>
                <a:ea typeface="Lato Bold"/>
                <a:cs typeface="Lato Bold"/>
                <a:sym typeface="Lato Bold"/>
              </a:rPr>
              <a:t> de la </a:t>
            </a:r>
            <a:r>
              <a:rPr lang="en-US" sz="3600" b="1" dirty="0" err="1">
                <a:solidFill>
                  <a:srgbClr val="FBF9F1"/>
                </a:solidFill>
                <a:latin typeface="Lato Bold"/>
                <a:ea typeface="Lato Bold"/>
                <a:cs typeface="Lato Bold"/>
                <a:sym typeface="Lato Bold"/>
              </a:rPr>
              <a:t>Problemática</a:t>
            </a:r>
            <a:endParaRPr lang="en-US" sz="3600" b="1" dirty="0">
              <a:solidFill>
                <a:srgbClr val="FBF9F1"/>
              </a:solidFill>
              <a:latin typeface="Lato Bold"/>
              <a:ea typeface="Lato Bold"/>
              <a:cs typeface="Lato Bold"/>
              <a:sym typeface="Lato Bold"/>
            </a:endParaRPr>
          </a:p>
        </p:txBody>
      </p:sp>
      <p:sp>
        <p:nvSpPr>
          <p:cNvPr id="13" name="TextBox 13"/>
          <p:cNvSpPr txBox="1"/>
          <p:nvPr/>
        </p:nvSpPr>
        <p:spPr>
          <a:xfrm>
            <a:off x="6661662" y="450452"/>
            <a:ext cx="7096492" cy="850233"/>
          </a:xfrm>
          <a:prstGeom prst="rect">
            <a:avLst/>
          </a:prstGeom>
        </p:spPr>
        <p:txBody>
          <a:bodyPr lIns="0" tIns="0" rIns="0" bIns="0" rtlCol="0" anchor="t">
            <a:spAutoFit/>
          </a:bodyPr>
          <a:lstStyle/>
          <a:p>
            <a:pPr algn="l">
              <a:lnSpc>
                <a:spcPts val="6600"/>
              </a:lnSpc>
            </a:pPr>
            <a:r>
              <a:rPr lang="en-US" sz="6000" b="1" dirty="0">
                <a:solidFill>
                  <a:srgbClr val="FBF9F1"/>
                </a:solidFill>
                <a:latin typeface="Poppins Bold"/>
                <a:ea typeface="Poppins Bold"/>
                <a:cs typeface="Poppins Bold"/>
                <a:sym typeface="Poppins Bold"/>
              </a:rPr>
              <a:t>RESEARCH</a:t>
            </a:r>
          </a:p>
        </p:txBody>
      </p:sp>
      <p:sp>
        <p:nvSpPr>
          <p:cNvPr id="15" name="TextBox 15"/>
          <p:cNvSpPr txBox="1"/>
          <p:nvPr/>
        </p:nvSpPr>
        <p:spPr>
          <a:xfrm>
            <a:off x="6777204" y="7208393"/>
            <a:ext cx="4733925" cy="336311"/>
          </a:xfrm>
          <a:prstGeom prst="rect">
            <a:avLst/>
          </a:prstGeom>
        </p:spPr>
        <p:txBody>
          <a:bodyPr lIns="0" tIns="0" rIns="0" bIns="0" rtlCol="0" anchor="t">
            <a:spAutoFit/>
          </a:bodyPr>
          <a:lstStyle/>
          <a:p>
            <a:pPr algn="l">
              <a:lnSpc>
                <a:spcPts val="2940"/>
              </a:lnSpc>
              <a:spcBef>
                <a:spcPct val="0"/>
              </a:spcBef>
            </a:pPr>
            <a:r>
              <a:rPr lang="en-US" sz="2100" dirty="0">
                <a:solidFill>
                  <a:srgbClr val="E5E1DA"/>
                </a:solidFill>
                <a:latin typeface="Lato"/>
                <a:ea typeface="Lato"/>
                <a:cs typeface="Lato"/>
                <a:sym typeface="Lato"/>
              </a:rPr>
              <a:t>.</a:t>
            </a:r>
          </a:p>
        </p:txBody>
      </p:sp>
      <p:pic>
        <p:nvPicPr>
          <p:cNvPr id="21" name="Imagen 20" descr="Texto, Carta&#10;&#10;Descripción generada automáticamente">
            <a:extLst>
              <a:ext uri="{FF2B5EF4-FFF2-40B4-BE49-F238E27FC236}">
                <a16:creationId xmlns:a16="http://schemas.microsoft.com/office/drawing/2014/main" id="{1E1D21DA-47C6-537A-9CD4-9D9883E9C39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52061" y="2289363"/>
            <a:ext cx="3756640" cy="6686820"/>
          </a:xfrm>
          <a:prstGeom prst="rect">
            <a:avLst/>
          </a:prstGeom>
        </p:spPr>
      </p:pic>
      <p:pic>
        <p:nvPicPr>
          <p:cNvPr id="23" name="Imagen 22" descr="Texto&#10;&#10;Descripción generada automáticamente">
            <a:extLst>
              <a:ext uri="{FF2B5EF4-FFF2-40B4-BE49-F238E27FC236}">
                <a16:creationId xmlns:a16="http://schemas.microsoft.com/office/drawing/2014/main" id="{C2008410-E398-CEE6-91BE-8794F253B32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104699" y="2877977"/>
            <a:ext cx="3720044" cy="6611673"/>
          </a:xfrm>
          <a:prstGeom prst="rect">
            <a:avLst/>
          </a:prstGeom>
        </p:spPr>
      </p:pic>
      <p:pic>
        <p:nvPicPr>
          <p:cNvPr id="25" name="Imagen 24" descr="Pantalla de computadora con letras&#10;&#10;Descripción generada automáticamente con confianza media">
            <a:extLst>
              <a:ext uri="{FF2B5EF4-FFF2-40B4-BE49-F238E27FC236}">
                <a16:creationId xmlns:a16="http://schemas.microsoft.com/office/drawing/2014/main" id="{0921DE33-3081-3F8A-A678-2A0CBC80147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3507" y="2908225"/>
            <a:ext cx="4116375" cy="6962157"/>
          </a:xfrm>
          <a:prstGeom prst="rect">
            <a:avLst/>
          </a:prstGeom>
        </p:spPr>
      </p:pic>
      <p:pic>
        <p:nvPicPr>
          <p:cNvPr id="27" name="Imagen 26" descr="Texto&#10;&#10;Descripción generada automáticamente">
            <a:extLst>
              <a:ext uri="{FF2B5EF4-FFF2-40B4-BE49-F238E27FC236}">
                <a16:creationId xmlns:a16="http://schemas.microsoft.com/office/drawing/2014/main" id="{64392A9D-9994-34C5-A44E-39D402BE472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385656" y="2684863"/>
            <a:ext cx="3514509" cy="6750559"/>
          </a:xfrm>
          <a:prstGeom prst="rect">
            <a:avLst/>
          </a:prstGeom>
        </p:spPr>
      </p:pic>
      <p:sp>
        <p:nvSpPr>
          <p:cNvPr id="29" name="CuadroTexto 28">
            <a:extLst>
              <a:ext uri="{FF2B5EF4-FFF2-40B4-BE49-F238E27FC236}">
                <a16:creationId xmlns:a16="http://schemas.microsoft.com/office/drawing/2014/main" id="{C6D91E61-B141-9DB2-4524-6064FFE0F695}"/>
              </a:ext>
            </a:extLst>
          </p:cNvPr>
          <p:cNvSpPr txBox="1"/>
          <p:nvPr/>
        </p:nvSpPr>
        <p:spPr>
          <a:xfrm>
            <a:off x="5029200" y="9697296"/>
            <a:ext cx="14618970" cy="646331"/>
          </a:xfrm>
          <a:prstGeom prst="rect">
            <a:avLst/>
          </a:prstGeom>
          <a:noFill/>
        </p:spPr>
        <p:txBody>
          <a:bodyPr wrap="square">
            <a:spAutoFit/>
          </a:bodyPr>
          <a:lstStyle/>
          <a:p>
            <a:r>
              <a:rPr lang="es-AR" dirty="0">
                <a:hlinkClick r:id="rId8"/>
              </a:rPr>
              <a:t>https://www.lavoz.com.ar/ciudadanos/subir-al-omnibus-una-tarea-casi-imposible-para-personas-con-discapacidad-de-la-ciudad-de-cordob</a:t>
            </a:r>
            <a:endParaRPr lang="es-AR" dirty="0"/>
          </a:p>
          <a:p>
            <a:r>
              <a:rPr lang="es-AR" dirty="0"/>
              <a:t>a/</a:t>
            </a:r>
          </a:p>
        </p:txBody>
      </p:sp>
      <p:sp>
        <p:nvSpPr>
          <p:cNvPr id="31" name="CuadroTexto 30">
            <a:extLst>
              <a:ext uri="{FF2B5EF4-FFF2-40B4-BE49-F238E27FC236}">
                <a16:creationId xmlns:a16="http://schemas.microsoft.com/office/drawing/2014/main" id="{AA41AAAF-CFD0-4A7C-86D3-146363215099}"/>
              </a:ext>
            </a:extLst>
          </p:cNvPr>
          <p:cNvSpPr txBox="1"/>
          <p:nvPr/>
        </p:nvSpPr>
        <p:spPr>
          <a:xfrm>
            <a:off x="304800" y="2224503"/>
            <a:ext cx="14618970" cy="646331"/>
          </a:xfrm>
          <a:prstGeom prst="rect">
            <a:avLst/>
          </a:prstGeom>
          <a:noFill/>
        </p:spPr>
        <p:txBody>
          <a:bodyPr wrap="square">
            <a:spAutoFit/>
          </a:bodyPr>
          <a:lstStyle/>
          <a:p>
            <a:r>
              <a:rPr lang="es-AR" dirty="0">
                <a:hlinkClick r:id="rId9"/>
              </a:rPr>
              <a:t>https://www.valida.es/blog/post/discapacidad-motriz-y-barreras-de-accesibilidad/</a:t>
            </a:r>
            <a:endParaRPr lang="es-AR" dirty="0"/>
          </a:p>
          <a:p>
            <a:endParaRPr lang="es-AR" dirty="0"/>
          </a:p>
        </p:txBody>
      </p:sp>
      <p:sp>
        <p:nvSpPr>
          <p:cNvPr id="4" name="Freeform 18">
            <a:extLst>
              <a:ext uri="{FF2B5EF4-FFF2-40B4-BE49-F238E27FC236}">
                <a16:creationId xmlns:a16="http://schemas.microsoft.com/office/drawing/2014/main" id="{D2B41BDD-C3C8-B9B8-0239-A65A046F1DCB}"/>
              </a:ext>
            </a:extLst>
          </p:cNvPr>
          <p:cNvSpPr/>
          <p:nvPr/>
        </p:nvSpPr>
        <p:spPr>
          <a:xfrm>
            <a:off x="6120386" y="237017"/>
            <a:ext cx="5077205" cy="1153381"/>
          </a:xfrm>
          <a:custGeom>
            <a:avLst/>
            <a:gdLst/>
            <a:ahLst/>
            <a:cxnLst/>
            <a:rect l="l" t="t" r="r" b="b"/>
            <a:pathLst>
              <a:path w="4039835" h="171301">
                <a:moveTo>
                  <a:pt x="30284" y="0"/>
                </a:moveTo>
                <a:lnTo>
                  <a:pt x="4009551" y="0"/>
                </a:lnTo>
                <a:cubicBezTo>
                  <a:pt x="4026276" y="0"/>
                  <a:pt x="4039835" y="13559"/>
                  <a:pt x="4039835" y="30284"/>
                </a:cubicBezTo>
                <a:lnTo>
                  <a:pt x="4039835" y="141018"/>
                </a:lnTo>
                <a:cubicBezTo>
                  <a:pt x="4039835" y="157743"/>
                  <a:pt x="4026276" y="171301"/>
                  <a:pt x="4009551" y="171301"/>
                </a:cubicBezTo>
                <a:lnTo>
                  <a:pt x="30284" y="171301"/>
                </a:lnTo>
                <a:cubicBezTo>
                  <a:pt x="13559" y="171301"/>
                  <a:pt x="0" y="157743"/>
                  <a:pt x="0" y="141018"/>
                </a:cubicBezTo>
                <a:lnTo>
                  <a:pt x="0" y="30284"/>
                </a:lnTo>
                <a:cubicBezTo>
                  <a:pt x="0" y="13559"/>
                  <a:pt x="13559" y="0"/>
                  <a:pt x="30284" y="0"/>
                </a:cubicBezTo>
                <a:close/>
              </a:path>
            </a:pathLst>
          </a:custGeom>
          <a:solidFill>
            <a:srgbClr val="000000">
              <a:alpha val="0"/>
            </a:srgbClr>
          </a:solidFill>
          <a:ln w="38100" cap="rnd">
            <a:solidFill>
              <a:srgbClr val="FBF9F1"/>
            </a:solidFill>
            <a:prstDash val="solid"/>
            <a:round/>
          </a:ln>
        </p:spPr>
        <p:txBody>
          <a:bodyPr/>
          <a:lstStyle/>
          <a:p>
            <a:endParaRPr lang="es-AR"/>
          </a:p>
        </p:txBody>
      </p:sp>
    </p:spTree>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a:extLst>
            <a:ext uri="{FF2B5EF4-FFF2-40B4-BE49-F238E27FC236}">
              <a16:creationId xmlns:a16="http://schemas.microsoft.com/office/drawing/2014/main" id="{265CF289-D48B-FC1C-546A-42B82F1831AA}"/>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BAAAACBF-CFDB-F314-C6BF-FB63727A1618}"/>
              </a:ext>
            </a:extLst>
          </p:cNvPr>
          <p:cNvSpPr/>
          <p:nvPr/>
        </p:nvSpPr>
        <p:spPr>
          <a:xfrm rot="-10800000">
            <a:off x="-6844491" y="-3015084"/>
            <a:ext cx="9744477" cy="7040385"/>
          </a:xfrm>
          <a:custGeom>
            <a:avLst/>
            <a:gdLst/>
            <a:ahLst/>
            <a:cxnLst/>
            <a:rect l="l" t="t" r="r" b="b"/>
            <a:pathLst>
              <a:path w="9744477" h="7040385">
                <a:moveTo>
                  <a:pt x="0" y="0"/>
                </a:moveTo>
                <a:lnTo>
                  <a:pt x="9744477" y="0"/>
                </a:lnTo>
                <a:lnTo>
                  <a:pt x="9744477" y="7040385"/>
                </a:lnTo>
                <a:lnTo>
                  <a:pt x="0" y="7040385"/>
                </a:lnTo>
                <a:lnTo>
                  <a:pt x="0" y="0"/>
                </a:lnTo>
                <a:close/>
              </a:path>
            </a:pathLst>
          </a:custGeom>
          <a:blipFill>
            <a:blip r:embed="rId2"/>
            <a:stretch>
              <a:fillRect/>
            </a:stretch>
          </a:blipFill>
        </p:spPr>
        <p:txBody>
          <a:bodyPr/>
          <a:lstStyle/>
          <a:p>
            <a:endParaRPr lang="es-AR"/>
          </a:p>
        </p:txBody>
      </p:sp>
      <p:sp>
        <p:nvSpPr>
          <p:cNvPr id="3" name="Freeform 3">
            <a:extLst>
              <a:ext uri="{FF2B5EF4-FFF2-40B4-BE49-F238E27FC236}">
                <a16:creationId xmlns:a16="http://schemas.microsoft.com/office/drawing/2014/main" id="{F1FC3D09-A71F-CFBE-3C6D-D0521182E98C}"/>
              </a:ext>
            </a:extLst>
          </p:cNvPr>
          <p:cNvSpPr/>
          <p:nvPr/>
        </p:nvSpPr>
        <p:spPr>
          <a:xfrm rot="5400000">
            <a:off x="14011079" y="-2759658"/>
            <a:ext cx="9744477" cy="7040385"/>
          </a:xfrm>
          <a:custGeom>
            <a:avLst/>
            <a:gdLst/>
            <a:ahLst/>
            <a:cxnLst/>
            <a:rect l="l" t="t" r="r" b="b"/>
            <a:pathLst>
              <a:path w="9744477" h="7040385">
                <a:moveTo>
                  <a:pt x="0" y="0"/>
                </a:moveTo>
                <a:lnTo>
                  <a:pt x="9744477" y="0"/>
                </a:lnTo>
                <a:lnTo>
                  <a:pt x="9744477" y="7040385"/>
                </a:lnTo>
                <a:lnTo>
                  <a:pt x="0" y="7040385"/>
                </a:lnTo>
                <a:lnTo>
                  <a:pt x="0" y="0"/>
                </a:lnTo>
                <a:close/>
              </a:path>
            </a:pathLst>
          </a:custGeom>
          <a:blipFill>
            <a:blip r:embed="rId2"/>
            <a:stretch>
              <a:fillRect/>
            </a:stretch>
          </a:blipFill>
        </p:spPr>
        <p:txBody>
          <a:bodyPr/>
          <a:lstStyle/>
          <a:p>
            <a:endParaRPr lang="es-AR"/>
          </a:p>
        </p:txBody>
      </p:sp>
      <p:sp>
        <p:nvSpPr>
          <p:cNvPr id="15" name="TextBox 15">
            <a:extLst>
              <a:ext uri="{FF2B5EF4-FFF2-40B4-BE49-F238E27FC236}">
                <a16:creationId xmlns:a16="http://schemas.microsoft.com/office/drawing/2014/main" id="{2ECA67FC-E708-5813-1046-72932670A73B}"/>
              </a:ext>
            </a:extLst>
          </p:cNvPr>
          <p:cNvSpPr txBox="1"/>
          <p:nvPr/>
        </p:nvSpPr>
        <p:spPr>
          <a:xfrm>
            <a:off x="6777204" y="7208393"/>
            <a:ext cx="4733925" cy="336311"/>
          </a:xfrm>
          <a:prstGeom prst="rect">
            <a:avLst/>
          </a:prstGeom>
        </p:spPr>
        <p:txBody>
          <a:bodyPr lIns="0" tIns="0" rIns="0" bIns="0" rtlCol="0" anchor="t">
            <a:spAutoFit/>
          </a:bodyPr>
          <a:lstStyle/>
          <a:p>
            <a:pPr algn="l">
              <a:lnSpc>
                <a:spcPts val="2940"/>
              </a:lnSpc>
              <a:spcBef>
                <a:spcPct val="0"/>
              </a:spcBef>
            </a:pPr>
            <a:r>
              <a:rPr lang="en-US" sz="2100" dirty="0">
                <a:solidFill>
                  <a:srgbClr val="E5E1DA"/>
                </a:solidFill>
                <a:latin typeface="Lato"/>
                <a:ea typeface="Lato"/>
                <a:cs typeface="Lato"/>
                <a:sym typeface="Lato"/>
              </a:rPr>
              <a:t>.</a:t>
            </a:r>
          </a:p>
        </p:txBody>
      </p:sp>
      <p:pic>
        <p:nvPicPr>
          <p:cNvPr id="8" name="Imagen 7" descr="Texto&#10;&#10;Descripción generada automáticamente">
            <a:extLst>
              <a:ext uri="{FF2B5EF4-FFF2-40B4-BE49-F238E27FC236}">
                <a16:creationId xmlns:a16="http://schemas.microsoft.com/office/drawing/2014/main" id="{B6E9E52C-A48B-0730-AF43-6D673391E7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9757" y="1357221"/>
            <a:ext cx="3960218" cy="7040387"/>
          </a:xfrm>
          <a:prstGeom prst="rect">
            <a:avLst/>
          </a:prstGeom>
        </p:spPr>
      </p:pic>
      <p:pic>
        <p:nvPicPr>
          <p:cNvPr id="10" name="Imagen 9" descr="Texto&#10;&#10;Descripción generada automáticamente">
            <a:extLst>
              <a:ext uri="{FF2B5EF4-FFF2-40B4-BE49-F238E27FC236}">
                <a16:creationId xmlns:a16="http://schemas.microsoft.com/office/drawing/2014/main" id="{C50102ED-1918-D380-F46D-E4B5E043EA5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96034" y="2020679"/>
            <a:ext cx="3962317" cy="7040387"/>
          </a:xfrm>
          <a:prstGeom prst="rect">
            <a:avLst/>
          </a:prstGeom>
        </p:spPr>
      </p:pic>
      <p:pic>
        <p:nvPicPr>
          <p:cNvPr id="17" name="Imagen 16" descr="Una captura de pantalla de un celular&#10;&#10;Descripción generada automáticamente">
            <a:extLst>
              <a:ext uri="{FF2B5EF4-FFF2-40B4-BE49-F238E27FC236}">
                <a16:creationId xmlns:a16="http://schemas.microsoft.com/office/drawing/2014/main" id="{63370B65-E600-5910-0148-328AA693127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27417" y="2020679"/>
            <a:ext cx="3247379" cy="7040387"/>
          </a:xfrm>
          <a:prstGeom prst="rect">
            <a:avLst/>
          </a:prstGeom>
        </p:spPr>
      </p:pic>
      <p:pic>
        <p:nvPicPr>
          <p:cNvPr id="26" name="Imagen 25" descr="Texto&#10;&#10;Descripción generada automáticamente">
            <a:extLst>
              <a:ext uri="{FF2B5EF4-FFF2-40B4-BE49-F238E27FC236}">
                <a16:creationId xmlns:a16="http://schemas.microsoft.com/office/drawing/2014/main" id="{8EB596B7-643E-EF26-BE10-2A4F0F39AC7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5690577" y="5101249"/>
            <a:ext cx="2274276" cy="4043157"/>
          </a:xfrm>
          <a:prstGeom prst="rect">
            <a:avLst/>
          </a:prstGeom>
        </p:spPr>
      </p:pic>
      <p:pic>
        <p:nvPicPr>
          <p:cNvPr id="29" name="Imagen 28" descr="Interfaz de usuario gráfica, Texto, Aplicación&#10;&#10;Descripción generada automáticamente">
            <a:extLst>
              <a:ext uri="{FF2B5EF4-FFF2-40B4-BE49-F238E27FC236}">
                <a16:creationId xmlns:a16="http://schemas.microsoft.com/office/drawing/2014/main" id="{97193E12-77C3-EE34-1E44-0632043671DD}"/>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2886324" y="3431172"/>
            <a:ext cx="2476801" cy="4403201"/>
          </a:xfrm>
          <a:prstGeom prst="rect">
            <a:avLst/>
          </a:prstGeom>
        </p:spPr>
      </p:pic>
      <p:sp>
        <p:nvSpPr>
          <p:cNvPr id="31" name="CuadroTexto 30">
            <a:extLst>
              <a:ext uri="{FF2B5EF4-FFF2-40B4-BE49-F238E27FC236}">
                <a16:creationId xmlns:a16="http://schemas.microsoft.com/office/drawing/2014/main" id="{8B0E1466-6733-A242-E42C-B603705BCFDE}"/>
              </a:ext>
            </a:extLst>
          </p:cNvPr>
          <p:cNvSpPr txBox="1"/>
          <p:nvPr/>
        </p:nvSpPr>
        <p:spPr>
          <a:xfrm>
            <a:off x="10978515" y="9286924"/>
            <a:ext cx="14618970" cy="646331"/>
          </a:xfrm>
          <a:prstGeom prst="rect">
            <a:avLst/>
          </a:prstGeom>
          <a:noFill/>
        </p:spPr>
        <p:txBody>
          <a:bodyPr wrap="square">
            <a:spAutoFit/>
          </a:bodyPr>
          <a:lstStyle/>
          <a:p>
            <a:r>
              <a:rPr lang="es-AR" dirty="0">
                <a:solidFill>
                  <a:schemeClr val="bg1"/>
                </a:solidFill>
                <a:hlinkClick r:id="rId8"/>
              </a:rPr>
              <a:t>https://buenosaires.gob.ar/infraestructura/subte/accesibilidad-en-el-subte</a:t>
            </a:r>
            <a:endParaRPr lang="es-AR" dirty="0">
              <a:solidFill>
                <a:schemeClr val="bg1"/>
              </a:solidFill>
            </a:endParaRPr>
          </a:p>
          <a:p>
            <a:endParaRPr lang="es-AR" dirty="0">
              <a:solidFill>
                <a:schemeClr val="bg1"/>
              </a:solidFill>
            </a:endParaRPr>
          </a:p>
        </p:txBody>
      </p:sp>
      <p:sp>
        <p:nvSpPr>
          <p:cNvPr id="33" name="CuadroTexto 32">
            <a:extLst>
              <a:ext uri="{FF2B5EF4-FFF2-40B4-BE49-F238E27FC236}">
                <a16:creationId xmlns:a16="http://schemas.microsoft.com/office/drawing/2014/main" id="{6C69A0BF-D98E-BF75-FB54-AB11395008D5}"/>
              </a:ext>
            </a:extLst>
          </p:cNvPr>
          <p:cNvSpPr txBox="1"/>
          <p:nvPr/>
        </p:nvSpPr>
        <p:spPr>
          <a:xfrm>
            <a:off x="449757" y="639066"/>
            <a:ext cx="16501110" cy="646331"/>
          </a:xfrm>
          <a:prstGeom prst="rect">
            <a:avLst/>
          </a:prstGeom>
          <a:noFill/>
        </p:spPr>
        <p:txBody>
          <a:bodyPr wrap="square">
            <a:spAutoFit/>
          </a:bodyPr>
          <a:lstStyle/>
          <a:p>
            <a:r>
              <a:rPr lang="es-AR" dirty="0">
                <a:solidFill>
                  <a:schemeClr val="bg1"/>
                </a:solidFill>
                <a:hlinkClick r:id="rId9"/>
              </a:rPr>
              <a:t>https://ffyl.uncuyo.edu.ar/mendoza-una-ciudad-inclusiva-pero-con-falta-de-conciencia-social-y-colectiva</a:t>
            </a:r>
            <a:endParaRPr lang="es-AR" dirty="0">
              <a:solidFill>
                <a:schemeClr val="bg1"/>
              </a:solidFill>
            </a:endParaRPr>
          </a:p>
          <a:p>
            <a:endParaRPr lang="es-AR" dirty="0">
              <a:solidFill>
                <a:schemeClr val="bg1"/>
              </a:solidFill>
            </a:endParaRPr>
          </a:p>
        </p:txBody>
      </p:sp>
      <p:sp>
        <p:nvSpPr>
          <p:cNvPr id="35" name="CuadroTexto 34">
            <a:extLst>
              <a:ext uri="{FF2B5EF4-FFF2-40B4-BE49-F238E27FC236}">
                <a16:creationId xmlns:a16="http://schemas.microsoft.com/office/drawing/2014/main" id="{CFD51D52-CF89-2157-6114-AC4049000D95}"/>
              </a:ext>
            </a:extLst>
          </p:cNvPr>
          <p:cNvSpPr txBox="1"/>
          <p:nvPr/>
        </p:nvSpPr>
        <p:spPr>
          <a:xfrm>
            <a:off x="4896034" y="1444074"/>
            <a:ext cx="15739110" cy="646331"/>
          </a:xfrm>
          <a:prstGeom prst="rect">
            <a:avLst/>
          </a:prstGeom>
          <a:noFill/>
        </p:spPr>
        <p:txBody>
          <a:bodyPr wrap="square">
            <a:spAutoFit/>
          </a:bodyPr>
          <a:lstStyle/>
          <a:p>
            <a:r>
              <a:rPr lang="es-AR" dirty="0">
                <a:solidFill>
                  <a:schemeClr val="bg1"/>
                </a:solidFill>
                <a:hlinkClick r:id="rId10"/>
              </a:rPr>
              <a:t>https://www.larazondechivilcoy.com.ar/locales/2024/7/19/chivilcoy-dista-mucho-de-ser-una-ciudad-accesible-175904.html</a:t>
            </a:r>
            <a:endParaRPr lang="es-AR" dirty="0">
              <a:solidFill>
                <a:schemeClr val="bg1"/>
              </a:solidFill>
            </a:endParaRPr>
          </a:p>
          <a:p>
            <a:endParaRPr lang="es-AR" dirty="0">
              <a:solidFill>
                <a:schemeClr val="bg1"/>
              </a:solidFill>
            </a:endParaRPr>
          </a:p>
        </p:txBody>
      </p:sp>
    </p:spTree>
    <p:extLst>
      <p:ext uri="{BB962C8B-B14F-4D97-AF65-F5344CB8AC3E}">
        <p14:creationId xmlns:p14="http://schemas.microsoft.com/office/powerpoint/2010/main" val="390757576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2271414" y="1920068"/>
            <a:ext cx="13745171" cy="10034901"/>
          </a:xfrm>
          <a:custGeom>
            <a:avLst/>
            <a:gdLst/>
            <a:ahLst/>
            <a:cxnLst/>
            <a:rect l="l" t="t" r="r" b="b"/>
            <a:pathLst>
              <a:path w="13745171" h="10034901">
                <a:moveTo>
                  <a:pt x="0" y="0"/>
                </a:moveTo>
                <a:lnTo>
                  <a:pt x="13745172" y="0"/>
                </a:lnTo>
                <a:lnTo>
                  <a:pt x="13745172" y="10034901"/>
                </a:lnTo>
                <a:lnTo>
                  <a:pt x="0" y="10034901"/>
                </a:lnTo>
                <a:lnTo>
                  <a:pt x="0" y="0"/>
                </a:lnTo>
                <a:close/>
              </a:path>
            </a:pathLst>
          </a:custGeom>
          <a:blipFill>
            <a:blip r:embed="rId2"/>
            <a:stretch>
              <a:fillRect l="-523" r="-523"/>
            </a:stretch>
          </a:blipFill>
        </p:spPr>
        <p:txBody>
          <a:bodyPr/>
          <a:lstStyle/>
          <a:p>
            <a:endParaRPr lang="es-AR"/>
          </a:p>
        </p:txBody>
      </p:sp>
      <p:grpSp>
        <p:nvGrpSpPr>
          <p:cNvPr id="3" name="Group 3"/>
          <p:cNvGrpSpPr/>
          <p:nvPr/>
        </p:nvGrpSpPr>
        <p:grpSpPr>
          <a:xfrm>
            <a:off x="530463" y="2029306"/>
            <a:ext cx="6823913" cy="839660"/>
            <a:chOff x="0" y="0"/>
            <a:chExt cx="1797245" cy="221145"/>
          </a:xfrm>
        </p:grpSpPr>
        <p:sp>
          <p:nvSpPr>
            <p:cNvPr id="4" name="Freeform 4"/>
            <p:cNvSpPr/>
            <p:nvPr/>
          </p:nvSpPr>
          <p:spPr>
            <a:xfrm>
              <a:off x="0" y="0"/>
              <a:ext cx="1797245" cy="221145"/>
            </a:xfrm>
            <a:custGeom>
              <a:avLst/>
              <a:gdLst/>
              <a:ahLst/>
              <a:cxnLst/>
              <a:rect l="l" t="t" r="r" b="b"/>
              <a:pathLst>
                <a:path w="1797245" h="221145">
                  <a:moveTo>
                    <a:pt x="68072" y="0"/>
                  </a:moveTo>
                  <a:lnTo>
                    <a:pt x="1729173" y="0"/>
                  </a:lnTo>
                  <a:cubicBezTo>
                    <a:pt x="1766768" y="0"/>
                    <a:pt x="1797245" y="30477"/>
                    <a:pt x="1797245" y="68072"/>
                  </a:cubicBezTo>
                  <a:lnTo>
                    <a:pt x="1797245" y="153073"/>
                  </a:lnTo>
                  <a:cubicBezTo>
                    <a:pt x="1797245" y="190668"/>
                    <a:pt x="1766768" y="221145"/>
                    <a:pt x="1729173" y="221145"/>
                  </a:cubicBezTo>
                  <a:lnTo>
                    <a:pt x="68072" y="221145"/>
                  </a:lnTo>
                  <a:cubicBezTo>
                    <a:pt x="30477" y="221145"/>
                    <a:pt x="0" y="190668"/>
                    <a:pt x="0" y="153073"/>
                  </a:cubicBezTo>
                  <a:lnTo>
                    <a:pt x="0" y="68072"/>
                  </a:lnTo>
                  <a:cubicBezTo>
                    <a:pt x="0" y="30477"/>
                    <a:pt x="30477" y="0"/>
                    <a:pt x="68072" y="0"/>
                  </a:cubicBezTo>
                  <a:close/>
                </a:path>
              </a:pathLst>
            </a:custGeom>
            <a:solidFill>
              <a:srgbClr val="000000"/>
            </a:solidFill>
            <a:ln w="38100" cap="rnd">
              <a:solidFill>
                <a:srgbClr val="FBF9F1"/>
              </a:solidFill>
              <a:prstDash val="solid"/>
              <a:round/>
            </a:ln>
          </p:spPr>
          <p:txBody>
            <a:bodyPr/>
            <a:lstStyle/>
            <a:p>
              <a:endParaRPr lang="es-AR"/>
            </a:p>
          </p:txBody>
        </p:sp>
        <p:sp>
          <p:nvSpPr>
            <p:cNvPr id="5" name="TextBox 5"/>
            <p:cNvSpPr txBox="1"/>
            <p:nvPr/>
          </p:nvSpPr>
          <p:spPr>
            <a:xfrm>
              <a:off x="0" y="-38100"/>
              <a:ext cx="1797245" cy="259245"/>
            </a:xfrm>
            <a:prstGeom prst="rect">
              <a:avLst/>
            </a:prstGeom>
          </p:spPr>
          <p:txBody>
            <a:bodyPr lIns="50800" tIns="50800" rIns="50800" bIns="50800" rtlCol="0" anchor="ctr"/>
            <a:lstStyle/>
            <a:p>
              <a:pPr algn="ctr">
                <a:lnSpc>
                  <a:spcPts val="2659"/>
                </a:lnSpc>
              </a:pPr>
              <a:endParaRPr/>
            </a:p>
          </p:txBody>
        </p:sp>
      </p:grpSp>
      <p:sp>
        <p:nvSpPr>
          <p:cNvPr id="9" name="Freeform 9"/>
          <p:cNvSpPr/>
          <p:nvPr/>
        </p:nvSpPr>
        <p:spPr>
          <a:xfrm>
            <a:off x="6487139" y="2228559"/>
            <a:ext cx="457200" cy="460655"/>
          </a:xfrm>
          <a:custGeom>
            <a:avLst/>
            <a:gdLst/>
            <a:ahLst/>
            <a:cxnLst/>
            <a:rect l="l" t="t" r="r" b="b"/>
            <a:pathLst>
              <a:path w="457200" h="460655">
                <a:moveTo>
                  <a:pt x="0" y="0"/>
                </a:moveTo>
                <a:lnTo>
                  <a:pt x="457200" y="0"/>
                </a:lnTo>
                <a:lnTo>
                  <a:pt x="457200" y="460655"/>
                </a:lnTo>
                <a:lnTo>
                  <a:pt x="0" y="460655"/>
                </a:lnTo>
                <a:lnTo>
                  <a:pt x="0" y="0"/>
                </a:lnTo>
                <a:close/>
              </a:path>
            </a:pathLst>
          </a:custGeom>
          <a:blipFill>
            <a:blip r:embed="rId3"/>
            <a:stretch>
              <a:fillRect/>
            </a:stretch>
          </a:blipFill>
        </p:spPr>
        <p:txBody>
          <a:bodyPr/>
          <a:lstStyle/>
          <a:p>
            <a:endParaRPr lang="es-AR"/>
          </a:p>
        </p:txBody>
      </p:sp>
      <p:grpSp>
        <p:nvGrpSpPr>
          <p:cNvPr id="10" name="Group 10"/>
          <p:cNvGrpSpPr/>
          <p:nvPr/>
        </p:nvGrpSpPr>
        <p:grpSpPr>
          <a:xfrm>
            <a:off x="10933623" y="2073062"/>
            <a:ext cx="6823913" cy="839660"/>
            <a:chOff x="0" y="0"/>
            <a:chExt cx="1797245" cy="221145"/>
          </a:xfrm>
        </p:grpSpPr>
        <p:sp>
          <p:nvSpPr>
            <p:cNvPr id="11" name="Freeform 11"/>
            <p:cNvSpPr/>
            <p:nvPr/>
          </p:nvSpPr>
          <p:spPr>
            <a:xfrm>
              <a:off x="0" y="0"/>
              <a:ext cx="1797245" cy="221145"/>
            </a:xfrm>
            <a:custGeom>
              <a:avLst/>
              <a:gdLst/>
              <a:ahLst/>
              <a:cxnLst/>
              <a:rect l="l" t="t" r="r" b="b"/>
              <a:pathLst>
                <a:path w="1797245" h="221145">
                  <a:moveTo>
                    <a:pt x="68072" y="0"/>
                  </a:moveTo>
                  <a:lnTo>
                    <a:pt x="1729173" y="0"/>
                  </a:lnTo>
                  <a:cubicBezTo>
                    <a:pt x="1766768" y="0"/>
                    <a:pt x="1797245" y="30477"/>
                    <a:pt x="1797245" y="68072"/>
                  </a:cubicBezTo>
                  <a:lnTo>
                    <a:pt x="1797245" y="153073"/>
                  </a:lnTo>
                  <a:cubicBezTo>
                    <a:pt x="1797245" y="190668"/>
                    <a:pt x="1766768" y="221145"/>
                    <a:pt x="1729173" y="221145"/>
                  </a:cubicBezTo>
                  <a:lnTo>
                    <a:pt x="68072" y="221145"/>
                  </a:lnTo>
                  <a:cubicBezTo>
                    <a:pt x="30477" y="221145"/>
                    <a:pt x="0" y="190668"/>
                    <a:pt x="0" y="153073"/>
                  </a:cubicBezTo>
                  <a:lnTo>
                    <a:pt x="0" y="68072"/>
                  </a:lnTo>
                  <a:cubicBezTo>
                    <a:pt x="0" y="30477"/>
                    <a:pt x="30477" y="0"/>
                    <a:pt x="68072" y="0"/>
                  </a:cubicBezTo>
                  <a:close/>
                </a:path>
              </a:pathLst>
            </a:custGeom>
            <a:solidFill>
              <a:srgbClr val="000000"/>
            </a:solidFill>
            <a:ln w="38100" cap="rnd">
              <a:solidFill>
                <a:srgbClr val="FFD944"/>
              </a:solidFill>
              <a:prstDash val="solid"/>
              <a:round/>
            </a:ln>
          </p:spPr>
          <p:txBody>
            <a:bodyPr/>
            <a:lstStyle/>
            <a:p>
              <a:endParaRPr lang="es-AR"/>
            </a:p>
          </p:txBody>
        </p:sp>
        <p:sp>
          <p:nvSpPr>
            <p:cNvPr id="12" name="TextBox 12"/>
            <p:cNvSpPr txBox="1"/>
            <p:nvPr/>
          </p:nvSpPr>
          <p:spPr>
            <a:xfrm>
              <a:off x="0" y="-38100"/>
              <a:ext cx="1797245" cy="259245"/>
            </a:xfrm>
            <a:prstGeom prst="rect">
              <a:avLst/>
            </a:prstGeom>
          </p:spPr>
          <p:txBody>
            <a:bodyPr lIns="50800" tIns="50800" rIns="50800" bIns="50800" rtlCol="0" anchor="ctr"/>
            <a:lstStyle/>
            <a:p>
              <a:pPr algn="ctr">
                <a:lnSpc>
                  <a:spcPts val="2659"/>
                </a:lnSpc>
              </a:pPr>
              <a:endParaRPr/>
            </a:p>
          </p:txBody>
        </p:sp>
      </p:grpSp>
      <p:grpSp>
        <p:nvGrpSpPr>
          <p:cNvPr id="16" name="Group 16"/>
          <p:cNvGrpSpPr/>
          <p:nvPr/>
        </p:nvGrpSpPr>
        <p:grpSpPr>
          <a:xfrm>
            <a:off x="5483744" y="5755850"/>
            <a:ext cx="6823913" cy="839660"/>
            <a:chOff x="0" y="0"/>
            <a:chExt cx="1797245" cy="221145"/>
          </a:xfrm>
        </p:grpSpPr>
        <p:sp>
          <p:nvSpPr>
            <p:cNvPr id="17" name="Freeform 17"/>
            <p:cNvSpPr/>
            <p:nvPr/>
          </p:nvSpPr>
          <p:spPr>
            <a:xfrm>
              <a:off x="0" y="0"/>
              <a:ext cx="1797245" cy="221145"/>
            </a:xfrm>
            <a:custGeom>
              <a:avLst/>
              <a:gdLst/>
              <a:ahLst/>
              <a:cxnLst/>
              <a:rect l="l" t="t" r="r" b="b"/>
              <a:pathLst>
                <a:path w="1797245" h="221145">
                  <a:moveTo>
                    <a:pt x="68072" y="0"/>
                  </a:moveTo>
                  <a:lnTo>
                    <a:pt x="1729173" y="0"/>
                  </a:lnTo>
                  <a:cubicBezTo>
                    <a:pt x="1766768" y="0"/>
                    <a:pt x="1797245" y="30477"/>
                    <a:pt x="1797245" y="68072"/>
                  </a:cubicBezTo>
                  <a:lnTo>
                    <a:pt x="1797245" y="153073"/>
                  </a:lnTo>
                  <a:cubicBezTo>
                    <a:pt x="1797245" y="190668"/>
                    <a:pt x="1766768" y="221145"/>
                    <a:pt x="1729173" y="221145"/>
                  </a:cubicBezTo>
                  <a:lnTo>
                    <a:pt x="68072" y="221145"/>
                  </a:lnTo>
                  <a:cubicBezTo>
                    <a:pt x="30477" y="221145"/>
                    <a:pt x="0" y="190668"/>
                    <a:pt x="0" y="153073"/>
                  </a:cubicBezTo>
                  <a:lnTo>
                    <a:pt x="0" y="68072"/>
                  </a:lnTo>
                  <a:cubicBezTo>
                    <a:pt x="0" y="30477"/>
                    <a:pt x="30477" y="0"/>
                    <a:pt x="68072" y="0"/>
                  </a:cubicBezTo>
                  <a:close/>
                </a:path>
              </a:pathLst>
            </a:custGeom>
            <a:solidFill>
              <a:srgbClr val="000000"/>
            </a:solidFill>
            <a:ln w="38100" cap="rnd">
              <a:solidFill>
                <a:srgbClr val="FBF9F1"/>
              </a:solidFill>
              <a:prstDash val="solid"/>
              <a:round/>
            </a:ln>
          </p:spPr>
          <p:txBody>
            <a:bodyPr/>
            <a:lstStyle/>
            <a:p>
              <a:endParaRPr lang="es-AR"/>
            </a:p>
          </p:txBody>
        </p:sp>
        <p:sp>
          <p:nvSpPr>
            <p:cNvPr id="18" name="TextBox 18"/>
            <p:cNvSpPr txBox="1"/>
            <p:nvPr/>
          </p:nvSpPr>
          <p:spPr>
            <a:xfrm>
              <a:off x="0" y="-38100"/>
              <a:ext cx="1797245" cy="259245"/>
            </a:xfrm>
            <a:prstGeom prst="rect">
              <a:avLst/>
            </a:prstGeom>
          </p:spPr>
          <p:txBody>
            <a:bodyPr lIns="50800" tIns="50800" rIns="50800" bIns="50800" rtlCol="0" anchor="ctr"/>
            <a:lstStyle/>
            <a:p>
              <a:pPr algn="ctr">
                <a:lnSpc>
                  <a:spcPts val="2659"/>
                </a:lnSpc>
              </a:pPr>
              <a:endParaRPr/>
            </a:p>
          </p:txBody>
        </p:sp>
      </p:grpSp>
      <p:sp>
        <p:nvSpPr>
          <p:cNvPr id="22" name="Freeform 22"/>
          <p:cNvSpPr/>
          <p:nvPr/>
        </p:nvSpPr>
        <p:spPr>
          <a:xfrm>
            <a:off x="11402257" y="5936448"/>
            <a:ext cx="457200" cy="460655"/>
          </a:xfrm>
          <a:custGeom>
            <a:avLst/>
            <a:gdLst/>
            <a:ahLst/>
            <a:cxnLst/>
            <a:rect l="l" t="t" r="r" b="b"/>
            <a:pathLst>
              <a:path w="457200" h="460655">
                <a:moveTo>
                  <a:pt x="0" y="0"/>
                </a:moveTo>
                <a:lnTo>
                  <a:pt x="457200" y="0"/>
                </a:lnTo>
                <a:lnTo>
                  <a:pt x="457200" y="460655"/>
                </a:lnTo>
                <a:lnTo>
                  <a:pt x="0" y="460655"/>
                </a:lnTo>
                <a:lnTo>
                  <a:pt x="0" y="0"/>
                </a:lnTo>
                <a:close/>
              </a:path>
            </a:pathLst>
          </a:custGeom>
          <a:blipFill>
            <a:blip r:embed="rId3"/>
            <a:stretch>
              <a:fillRect/>
            </a:stretch>
          </a:blipFill>
        </p:spPr>
        <p:txBody>
          <a:bodyPr/>
          <a:lstStyle/>
          <a:p>
            <a:endParaRPr lang="es-AR"/>
          </a:p>
        </p:txBody>
      </p:sp>
      <p:sp>
        <p:nvSpPr>
          <p:cNvPr id="30" name="Freeform 30"/>
          <p:cNvSpPr/>
          <p:nvPr/>
        </p:nvSpPr>
        <p:spPr>
          <a:xfrm>
            <a:off x="16764000" y="2232014"/>
            <a:ext cx="446341" cy="457200"/>
          </a:xfrm>
          <a:custGeom>
            <a:avLst/>
            <a:gdLst/>
            <a:ahLst/>
            <a:cxnLst/>
            <a:rect l="l" t="t" r="r" b="b"/>
            <a:pathLst>
              <a:path w="446341" h="457200">
                <a:moveTo>
                  <a:pt x="0" y="0"/>
                </a:moveTo>
                <a:lnTo>
                  <a:pt x="446342" y="0"/>
                </a:lnTo>
                <a:lnTo>
                  <a:pt x="446342" y="457200"/>
                </a:lnTo>
                <a:lnTo>
                  <a:pt x="0" y="457200"/>
                </a:lnTo>
                <a:lnTo>
                  <a:pt x="0" y="0"/>
                </a:lnTo>
                <a:close/>
              </a:path>
            </a:pathLst>
          </a:custGeom>
          <a:blipFill>
            <a:blip r:embed="rId4"/>
            <a:stretch>
              <a:fillRect/>
            </a:stretch>
          </a:blipFill>
        </p:spPr>
        <p:txBody>
          <a:bodyPr/>
          <a:lstStyle/>
          <a:p>
            <a:endParaRPr lang="es-AR"/>
          </a:p>
        </p:txBody>
      </p:sp>
      <p:sp>
        <p:nvSpPr>
          <p:cNvPr id="31" name="TextBox 31"/>
          <p:cNvSpPr txBox="1"/>
          <p:nvPr/>
        </p:nvSpPr>
        <p:spPr>
          <a:xfrm>
            <a:off x="2222957" y="2284295"/>
            <a:ext cx="3854146" cy="404919"/>
          </a:xfrm>
          <a:prstGeom prst="rect">
            <a:avLst/>
          </a:prstGeom>
        </p:spPr>
        <p:txBody>
          <a:bodyPr lIns="0" tIns="0" rIns="0" bIns="0" rtlCol="0" anchor="t">
            <a:spAutoFit/>
          </a:bodyPr>
          <a:lstStyle/>
          <a:p>
            <a:pPr algn="l">
              <a:lnSpc>
                <a:spcPts val="3500"/>
              </a:lnSpc>
              <a:spcBef>
                <a:spcPct val="0"/>
              </a:spcBef>
            </a:pPr>
            <a:r>
              <a:rPr lang="en-US" sz="2500" b="1" dirty="0">
                <a:solidFill>
                  <a:srgbClr val="FBF9F1"/>
                </a:solidFill>
                <a:latin typeface="Lato Bold"/>
                <a:ea typeface="Lato Bold"/>
                <a:cs typeface="Lato Bold"/>
                <a:sym typeface="Lato Bold"/>
              </a:rPr>
              <a:t>GUIA DE RUEDAS</a:t>
            </a:r>
          </a:p>
        </p:txBody>
      </p:sp>
      <p:sp>
        <p:nvSpPr>
          <p:cNvPr id="33" name="TextBox 33"/>
          <p:cNvSpPr txBox="1"/>
          <p:nvPr/>
        </p:nvSpPr>
        <p:spPr>
          <a:xfrm>
            <a:off x="4525413" y="732618"/>
            <a:ext cx="9237174" cy="744435"/>
          </a:xfrm>
          <a:prstGeom prst="rect">
            <a:avLst/>
          </a:prstGeom>
        </p:spPr>
        <p:txBody>
          <a:bodyPr lIns="0" tIns="0" rIns="0" bIns="0" rtlCol="0" anchor="t">
            <a:spAutoFit/>
          </a:bodyPr>
          <a:lstStyle/>
          <a:p>
            <a:pPr algn="ctr">
              <a:lnSpc>
                <a:spcPts val="5500"/>
              </a:lnSpc>
            </a:pPr>
            <a:r>
              <a:rPr lang="es-AR" sz="6000" b="1" i="0" u="none" strike="noStrike" dirty="0" err="1">
                <a:solidFill>
                  <a:schemeClr val="bg1"/>
                </a:solidFill>
                <a:effectLst/>
                <a:latin typeface="Poppins Bold" panose="00000800000000000000" charset="0"/>
                <a:cs typeface="Poppins Bold" panose="00000800000000000000" charset="0"/>
              </a:rPr>
              <a:t>BENCHMARKING</a:t>
            </a:r>
            <a:r>
              <a:rPr lang="es-AR" sz="1800" b="1" i="0" u="none" strike="noStrike" dirty="0" err="1">
                <a:solidFill>
                  <a:srgbClr val="000000"/>
                </a:solidFill>
                <a:effectLst/>
                <a:latin typeface="Archivo"/>
              </a:rPr>
              <a:t>g</a:t>
            </a:r>
            <a:endParaRPr lang="en-US" sz="5000" b="1" dirty="0">
              <a:solidFill>
                <a:srgbClr val="FBF9F1"/>
              </a:solidFill>
              <a:latin typeface="Poppins Bold"/>
              <a:ea typeface="Poppins Bold"/>
              <a:cs typeface="Poppins Bold"/>
              <a:sym typeface="Poppins Bold"/>
            </a:endParaRPr>
          </a:p>
        </p:txBody>
      </p:sp>
      <p:sp>
        <p:nvSpPr>
          <p:cNvPr id="34" name="TextBox 34"/>
          <p:cNvSpPr txBox="1"/>
          <p:nvPr/>
        </p:nvSpPr>
        <p:spPr>
          <a:xfrm>
            <a:off x="13679475" y="2292628"/>
            <a:ext cx="3854146" cy="404919"/>
          </a:xfrm>
          <a:prstGeom prst="rect">
            <a:avLst/>
          </a:prstGeom>
        </p:spPr>
        <p:txBody>
          <a:bodyPr lIns="0" tIns="0" rIns="0" bIns="0" rtlCol="0" anchor="t">
            <a:spAutoFit/>
          </a:bodyPr>
          <a:lstStyle/>
          <a:p>
            <a:pPr algn="l">
              <a:lnSpc>
                <a:spcPts val="3500"/>
              </a:lnSpc>
              <a:spcBef>
                <a:spcPct val="0"/>
              </a:spcBef>
            </a:pPr>
            <a:r>
              <a:rPr lang="en-US" sz="2500" b="1" dirty="0">
                <a:solidFill>
                  <a:srgbClr val="FFD944"/>
                </a:solidFill>
                <a:latin typeface="Lato Bold"/>
                <a:ea typeface="Lato Bold"/>
                <a:cs typeface="Lato Bold"/>
                <a:sym typeface="Lato Bold"/>
              </a:rPr>
              <a:t>ACCES APP</a:t>
            </a:r>
          </a:p>
        </p:txBody>
      </p:sp>
      <p:sp>
        <p:nvSpPr>
          <p:cNvPr id="36" name="TextBox 36"/>
          <p:cNvSpPr txBox="1"/>
          <p:nvPr/>
        </p:nvSpPr>
        <p:spPr>
          <a:xfrm>
            <a:off x="7908953" y="5964315"/>
            <a:ext cx="3854146" cy="404919"/>
          </a:xfrm>
          <a:prstGeom prst="rect">
            <a:avLst/>
          </a:prstGeom>
        </p:spPr>
        <p:txBody>
          <a:bodyPr lIns="0" tIns="0" rIns="0" bIns="0" rtlCol="0" anchor="t">
            <a:spAutoFit/>
          </a:bodyPr>
          <a:lstStyle/>
          <a:p>
            <a:pPr algn="just">
              <a:lnSpc>
                <a:spcPts val="3500"/>
              </a:lnSpc>
              <a:spcBef>
                <a:spcPct val="0"/>
              </a:spcBef>
            </a:pPr>
            <a:r>
              <a:rPr lang="en-US" sz="2500" b="1" dirty="0">
                <a:solidFill>
                  <a:srgbClr val="FBF9F1"/>
                </a:solidFill>
                <a:latin typeface="Lato Bold"/>
                <a:ea typeface="Lato Bold"/>
                <a:cs typeface="Lato Bold"/>
                <a:sym typeface="Lato Bold"/>
              </a:rPr>
              <a:t>ACCESO YA</a:t>
            </a:r>
          </a:p>
        </p:txBody>
      </p:sp>
      <p:pic>
        <p:nvPicPr>
          <p:cNvPr id="41" name="Imagen 40">
            <a:extLst>
              <a:ext uri="{FF2B5EF4-FFF2-40B4-BE49-F238E27FC236}">
                <a16:creationId xmlns:a16="http://schemas.microsoft.com/office/drawing/2014/main" id="{F7C85B01-B430-8121-852A-F40A8958BBB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67000" y="3275629"/>
            <a:ext cx="2058418" cy="2069485"/>
          </a:xfrm>
          <a:prstGeom prst="rect">
            <a:avLst/>
          </a:prstGeom>
        </p:spPr>
      </p:pic>
      <p:pic>
        <p:nvPicPr>
          <p:cNvPr id="43" name="Imagen 42" descr="Icono&#10;&#10;Descripción generada automáticamente">
            <a:extLst>
              <a:ext uri="{FF2B5EF4-FFF2-40B4-BE49-F238E27FC236}">
                <a16:creationId xmlns:a16="http://schemas.microsoft.com/office/drawing/2014/main" id="{0BEA1ED1-1E5C-15DA-D3D6-83D07813004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45860" y="3339435"/>
            <a:ext cx="2058417" cy="2069484"/>
          </a:xfrm>
          <a:prstGeom prst="rect">
            <a:avLst/>
          </a:prstGeom>
        </p:spPr>
      </p:pic>
      <p:pic>
        <p:nvPicPr>
          <p:cNvPr id="47" name="Imagen 46" descr="Texto&#10;&#10;Descripción generada automáticamente">
            <a:extLst>
              <a:ext uri="{FF2B5EF4-FFF2-40B4-BE49-F238E27FC236}">
                <a16:creationId xmlns:a16="http://schemas.microsoft.com/office/drawing/2014/main" id="{61921FDE-B234-FA0E-4795-79D88CFA21E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475822" y="7200900"/>
            <a:ext cx="3336353" cy="159740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Freeform 18">
            <a:extLst>
              <a:ext uri="{FF2B5EF4-FFF2-40B4-BE49-F238E27FC236}">
                <a16:creationId xmlns:a16="http://schemas.microsoft.com/office/drawing/2014/main" id="{0835CCEE-A981-100D-4795-BA16A073751F}"/>
              </a:ext>
            </a:extLst>
          </p:cNvPr>
          <p:cNvSpPr/>
          <p:nvPr/>
        </p:nvSpPr>
        <p:spPr>
          <a:xfrm>
            <a:off x="5619069" y="449212"/>
            <a:ext cx="7049857" cy="1153381"/>
          </a:xfrm>
          <a:custGeom>
            <a:avLst/>
            <a:gdLst/>
            <a:ahLst/>
            <a:cxnLst/>
            <a:rect l="l" t="t" r="r" b="b"/>
            <a:pathLst>
              <a:path w="4039835" h="171301">
                <a:moveTo>
                  <a:pt x="30284" y="0"/>
                </a:moveTo>
                <a:lnTo>
                  <a:pt x="4009551" y="0"/>
                </a:lnTo>
                <a:cubicBezTo>
                  <a:pt x="4026276" y="0"/>
                  <a:pt x="4039835" y="13559"/>
                  <a:pt x="4039835" y="30284"/>
                </a:cubicBezTo>
                <a:lnTo>
                  <a:pt x="4039835" y="141018"/>
                </a:lnTo>
                <a:cubicBezTo>
                  <a:pt x="4039835" y="157743"/>
                  <a:pt x="4026276" y="171301"/>
                  <a:pt x="4009551" y="171301"/>
                </a:cubicBezTo>
                <a:lnTo>
                  <a:pt x="30284" y="171301"/>
                </a:lnTo>
                <a:cubicBezTo>
                  <a:pt x="13559" y="171301"/>
                  <a:pt x="0" y="157743"/>
                  <a:pt x="0" y="141018"/>
                </a:cubicBezTo>
                <a:lnTo>
                  <a:pt x="0" y="30284"/>
                </a:lnTo>
                <a:cubicBezTo>
                  <a:pt x="0" y="13559"/>
                  <a:pt x="13559" y="0"/>
                  <a:pt x="30284" y="0"/>
                </a:cubicBezTo>
                <a:close/>
              </a:path>
            </a:pathLst>
          </a:custGeom>
          <a:solidFill>
            <a:srgbClr val="000000">
              <a:alpha val="0"/>
            </a:srgbClr>
          </a:solidFill>
          <a:ln w="38100" cap="rnd">
            <a:solidFill>
              <a:srgbClr val="FBF9F1"/>
            </a:solidFill>
            <a:prstDash val="solid"/>
            <a:round/>
          </a:ln>
        </p:spPr>
        <p:txBody>
          <a:bodyPr/>
          <a:lstStyle/>
          <a:p>
            <a:endParaRPr lang="es-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9780</TotalTime>
  <Words>4147</Words>
  <Application>Microsoft Office PowerPoint</Application>
  <PresentationFormat>Personalizado</PresentationFormat>
  <Paragraphs>435</Paragraphs>
  <Slides>34</Slides>
  <Notes>0</Notes>
  <HiddenSlides>0</HiddenSlides>
  <MMClips>0</MMClips>
  <ScaleCrop>false</ScaleCrop>
  <HeadingPairs>
    <vt:vector size="6" baseType="variant">
      <vt:variant>
        <vt:lpstr>Fuentes usadas</vt:lpstr>
      </vt:variant>
      <vt:variant>
        <vt:i4>13</vt:i4>
      </vt:variant>
      <vt:variant>
        <vt:lpstr>Tema</vt:lpstr>
      </vt:variant>
      <vt:variant>
        <vt:i4>1</vt:i4>
      </vt:variant>
      <vt:variant>
        <vt:lpstr>Títulos de diapositiva</vt:lpstr>
      </vt:variant>
      <vt:variant>
        <vt:i4>34</vt:i4>
      </vt:variant>
    </vt:vector>
  </HeadingPairs>
  <TitlesOfParts>
    <vt:vector size="48" baseType="lpstr">
      <vt:lpstr>Archivo</vt:lpstr>
      <vt:lpstr>Arial</vt:lpstr>
      <vt:lpstr>Calibri</vt:lpstr>
      <vt:lpstr>Cavolini</vt:lpstr>
      <vt:lpstr>Copperplate Gothic Light</vt:lpstr>
      <vt:lpstr>Latha</vt:lpstr>
      <vt:lpstr>Lato</vt:lpstr>
      <vt:lpstr>Lato Black</vt:lpstr>
      <vt:lpstr>Lato Bold</vt:lpstr>
      <vt:lpstr>Open Sans</vt:lpstr>
      <vt:lpstr>Open Sans SemiBold</vt:lpstr>
      <vt:lpstr>Poppins</vt:lpstr>
      <vt:lpstr>Poppins Bold</vt:lpstr>
      <vt:lpstr>Office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Black Elegant and Modern Startup Pitch Deck Presentation</dc:title>
  <dc:creator>LENOVO</dc:creator>
  <cp:lastModifiedBy>Leticia Mores Cabriotto</cp:lastModifiedBy>
  <cp:revision>92</cp:revision>
  <dcterms:created xsi:type="dcterms:W3CDTF">2006-08-16T00:00:00Z</dcterms:created>
  <dcterms:modified xsi:type="dcterms:W3CDTF">2024-11-12T00:36:30Z</dcterms:modified>
  <dc:identifier>DAGVcyA8-kE</dc:identifier>
</cp:coreProperties>
</file>